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7" r:id="rId3"/>
    <p:sldId id="263" r:id="rId4"/>
    <p:sldId id="257" r:id="rId5"/>
    <p:sldId id="258" r:id="rId6"/>
    <p:sldId id="259" r:id="rId7"/>
    <p:sldId id="260" r:id="rId8"/>
    <p:sldId id="261"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738C-C4BB-7EA1-C37D-049CA4BBB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21C57A-B102-A350-0BCD-9B4F280B1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146F66-1976-4537-32B8-BD35965C252B}"/>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5" name="Footer Placeholder 4">
            <a:extLst>
              <a:ext uri="{FF2B5EF4-FFF2-40B4-BE49-F238E27FC236}">
                <a16:creationId xmlns:a16="http://schemas.microsoft.com/office/drawing/2014/main" id="{E42C1CBC-5E46-A347-8D93-9DA0D1951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B8C76A-BC67-50A1-8498-21F6586C10F5}"/>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278914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BE2A-4410-7884-2041-AE6319AF52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D5C3FB-FE45-BBF9-49AE-BBC398DCBA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4F240-F8EA-16C9-1C7C-F8B779CBE4C7}"/>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5" name="Footer Placeholder 4">
            <a:extLst>
              <a:ext uri="{FF2B5EF4-FFF2-40B4-BE49-F238E27FC236}">
                <a16:creationId xmlns:a16="http://schemas.microsoft.com/office/drawing/2014/main" id="{8C85962D-2195-98CA-5135-7275C35DE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B71FB-01B6-F0DF-C4DE-E39C229949B6}"/>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266790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39E338-AD7D-E626-A50E-3DDBE1A442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E33C94-9909-F6DA-172D-8AA5CA113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77BD8-0E22-6976-9E96-4FF4DC1C942E}"/>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5" name="Footer Placeholder 4">
            <a:extLst>
              <a:ext uri="{FF2B5EF4-FFF2-40B4-BE49-F238E27FC236}">
                <a16:creationId xmlns:a16="http://schemas.microsoft.com/office/drawing/2014/main" id="{FB8E3653-D134-2D0F-A877-E063FF7A0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F7090-6EAB-D399-803F-E613B8A3FA1B}"/>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2117622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7FBAA-A485-C6A6-19C2-F1198CC2A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7FFC61-6D4E-EF56-8ECA-1F659DE5B4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B40DB-138C-7ED7-4214-74CE8B805C98}"/>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5" name="Footer Placeholder 4">
            <a:extLst>
              <a:ext uri="{FF2B5EF4-FFF2-40B4-BE49-F238E27FC236}">
                <a16:creationId xmlns:a16="http://schemas.microsoft.com/office/drawing/2014/main" id="{60D7FE09-8C20-099D-FC7A-737C3FA45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CC8B5-EA1B-0AAF-D047-35FEA6CABF93}"/>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100610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DAEE-57A9-C313-A0FA-4BF507474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C33346-DB04-A7B3-DB2B-7CD4717CD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609F6-E07A-181B-0AB1-215A9CDB1BDD}"/>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5" name="Footer Placeholder 4">
            <a:extLst>
              <a:ext uri="{FF2B5EF4-FFF2-40B4-BE49-F238E27FC236}">
                <a16:creationId xmlns:a16="http://schemas.microsoft.com/office/drawing/2014/main" id="{835AAD87-DBBD-1046-17AA-B0075727B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44A8AA-0FAA-B0C5-277D-0D6A5D9AA4BC}"/>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324110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11C1-DE2E-7865-E82E-FF077756E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DA5052-4236-9595-FA44-3775A82516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E8495F-5484-611D-56D8-85EAAFF1E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A0AECE-8675-0A08-59B3-CF07F016F4E3}"/>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6" name="Footer Placeholder 5">
            <a:extLst>
              <a:ext uri="{FF2B5EF4-FFF2-40B4-BE49-F238E27FC236}">
                <a16:creationId xmlns:a16="http://schemas.microsoft.com/office/drawing/2014/main" id="{AC1E40A0-0F7F-4837-8C3C-653DDC0BE6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BC082-8E0C-F9AE-FC61-469049BCA900}"/>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2062146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7C2C-9307-2E10-7249-61A79DC718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60CAC5-4E53-5B49-FC01-AFAC0D3C6E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3A8C01-E052-7A07-099F-E29FBA53A4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49E6E1-CF33-027F-547A-B8BBE281A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6D78B7-D66A-A190-72CE-64C3A980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CB6733-02FB-0096-F2D3-D0501499A831}"/>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8" name="Footer Placeholder 7">
            <a:extLst>
              <a:ext uri="{FF2B5EF4-FFF2-40B4-BE49-F238E27FC236}">
                <a16:creationId xmlns:a16="http://schemas.microsoft.com/office/drawing/2014/main" id="{DD3B5C68-46CF-A6A8-EDAB-8E73996D8A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F919E0-B6C3-DA1A-022D-610680A467A5}"/>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389851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219D-A3DD-961A-E8E4-D032AB2032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42298F-C986-78BA-B0D9-AA3157E9419A}"/>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4" name="Footer Placeholder 3">
            <a:extLst>
              <a:ext uri="{FF2B5EF4-FFF2-40B4-BE49-F238E27FC236}">
                <a16:creationId xmlns:a16="http://schemas.microsoft.com/office/drawing/2014/main" id="{7D196484-21CD-BF92-AB47-8DDEA8DC0E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126E2D-7BE9-731B-EE4B-A702BDAFE463}"/>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1389964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CF66D2-6471-14C0-6EDE-60BCF8EE30FE}"/>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3" name="Footer Placeholder 2">
            <a:extLst>
              <a:ext uri="{FF2B5EF4-FFF2-40B4-BE49-F238E27FC236}">
                <a16:creationId xmlns:a16="http://schemas.microsoft.com/office/drawing/2014/main" id="{98C1C6A5-398A-C84C-D262-553890D8EA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DA8C20-260B-EE80-A355-FB131E7211E0}"/>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397444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0E6E-17EF-5343-5774-102E0F7F5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910A09-8D43-73D2-4BA0-63319DB083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43A93-5A75-1F00-6C0C-031FF46BD8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7871F-32A3-011C-8F20-65148927B0A9}"/>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6" name="Footer Placeholder 5">
            <a:extLst>
              <a:ext uri="{FF2B5EF4-FFF2-40B4-BE49-F238E27FC236}">
                <a16:creationId xmlns:a16="http://schemas.microsoft.com/office/drawing/2014/main" id="{26D2BFA4-2AB3-4BF2-5AAE-4D5A57343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D7185-6F2E-9797-0D02-633A876C549F}"/>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297076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F77D-D56B-BA3F-0BA2-B671B6BB9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62A08D-8361-C12B-4B19-E271CA668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6081A2-01F3-BBF8-6D98-CF9F483E2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D5A6F-965F-021C-8790-1757AFAC3422}"/>
              </a:ext>
            </a:extLst>
          </p:cNvPr>
          <p:cNvSpPr>
            <a:spLocks noGrp="1"/>
          </p:cNvSpPr>
          <p:nvPr>
            <p:ph type="dt" sz="half" idx="10"/>
          </p:nvPr>
        </p:nvSpPr>
        <p:spPr/>
        <p:txBody>
          <a:bodyPr/>
          <a:lstStyle/>
          <a:p>
            <a:fld id="{B118A98C-CA19-41B3-A8A9-172D6055BD98}" type="datetimeFigureOut">
              <a:rPr lang="en-IN" smtClean="0"/>
              <a:t>11-04-2023</a:t>
            </a:fld>
            <a:endParaRPr lang="en-IN"/>
          </a:p>
        </p:txBody>
      </p:sp>
      <p:sp>
        <p:nvSpPr>
          <p:cNvPr id="6" name="Footer Placeholder 5">
            <a:extLst>
              <a:ext uri="{FF2B5EF4-FFF2-40B4-BE49-F238E27FC236}">
                <a16:creationId xmlns:a16="http://schemas.microsoft.com/office/drawing/2014/main" id="{3922741E-42CF-0320-41D6-BC2B9E4E1B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7F7736-5866-CAE4-B633-7D8E9FE95116}"/>
              </a:ext>
            </a:extLst>
          </p:cNvPr>
          <p:cNvSpPr>
            <a:spLocks noGrp="1"/>
          </p:cNvSpPr>
          <p:nvPr>
            <p:ph type="sldNum" sz="quarter" idx="12"/>
          </p:nvPr>
        </p:nvSpPr>
        <p:spPr/>
        <p:txBody>
          <a:bodyPr/>
          <a:lstStyle/>
          <a:p>
            <a:fld id="{56D223A4-1CC8-49D6-A17B-A4C0840191B4}" type="slidenum">
              <a:rPr lang="en-IN" smtClean="0"/>
              <a:t>‹#›</a:t>
            </a:fld>
            <a:endParaRPr lang="en-IN"/>
          </a:p>
        </p:txBody>
      </p:sp>
    </p:spTree>
    <p:extLst>
      <p:ext uri="{BB962C8B-B14F-4D97-AF65-F5344CB8AC3E}">
        <p14:creationId xmlns:p14="http://schemas.microsoft.com/office/powerpoint/2010/main" val="217807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6E2DC-53E7-EDD5-EB16-8A672F5CD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E0719F-A644-E89C-73E7-E946814F01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7F43D-F642-6C8E-4032-3DD138F0E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8A98C-CA19-41B3-A8A9-172D6055BD98}" type="datetimeFigureOut">
              <a:rPr lang="en-IN" smtClean="0"/>
              <a:t>11-04-2023</a:t>
            </a:fld>
            <a:endParaRPr lang="en-IN"/>
          </a:p>
        </p:txBody>
      </p:sp>
      <p:sp>
        <p:nvSpPr>
          <p:cNvPr id="5" name="Footer Placeholder 4">
            <a:extLst>
              <a:ext uri="{FF2B5EF4-FFF2-40B4-BE49-F238E27FC236}">
                <a16:creationId xmlns:a16="http://schemas.microsoft.com/office/drawing/2014/main" id="{4AD0EEE9-28BB-C4DF-64E6-D3A822732D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0FE7DD-6078-EA9A-4E5E-51F8A634E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D223A4-1CC8-49D6-A17B-A4C0840191B4}" type="slidenum">
              <a:rPr lang="en-IN" smtClean="0"/>
              <a:t>‹#›</a:t>
            </a:fld>
            <a:endParaRPr lang="en-IN"/>
          </a:p>
        </p:txBody>
      </p:sp>
    </p:spTree>
    <p:extLst>
      <p:ext uri="{BB962C8B-B14F-4D97-AF65-F5344CB8AC3E}">
        <p14:creationId xmlns:p14="http://schemas.microsoft.com/office/powerpoint/2010/main" val="177634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1C71539-77BB-4817-FCC7-381F93E99919}"/>
              </a:ext>
            </a:extLst>
          </p:cNvPr>
          <p:cNvSpPr>
            <a:spLocks noGrp="1"/>
          </p:cNvSpPr>
          <p:nvPr>
            <p:ph type="title"/>
          </p:nvPr>
        </p:nvSpPr>
        <p:spPr>
          <a:xfrm>
            <a:off x="838200" y="3284375"/>
            <a:ext cx="10515600" cy="2463281"/>
          </a:xfrm>
        </p:spPr>
        <p:txBody>
          <a:bodyPr>
            <a:normAutofit fontScale="90000"/>
          </a:bodyPr>
          <a:lstStyle/>
          <a:p>
            <a:pPr algn="ctr"/>
            <a:r>
              <a:rPr lang="en-IN" sz="7300" b="1" dirty="0">
                <a:highlight>
                  <a:srgbClr val="FFFF00"/>
                </a:highlight>
                <a:latin typeface="Algerian" panose="04020705040A02060702" pitchFamily="82" charset="0"/>
              </a:rPr>
              <a:t>SUPERSTORE</a:t>
            </a:r>
            <a:r>
              <a:rPr lang="en-IN" b="1" dirty="0">
                <a:highlight>
                  <a:srgbClr val="FFFF00"/>
                </a:highlight>
                <a:latin typeface="Algerian" panose="04020705040A02060702" pitchFamily="82" charset="0"/>
              </a:rPr>
              <a:t> </a:t>
            </a:r>
            <a:r>
              <a:rPr lang="en-IN" sz="7300" b="1" dirty="0">
                <a:highlight>
                  <a:srgbClr val="FFFF00"/>
                </a:highlight>
                <a:latin typeface="Algerian" panose="04020705040A02060702" pitchFamily="82" charset="0"/>
              </a:rPr>
              <a:t>ANALYSIS</a:t>
            </a:r>
            <a:br>
              <a:rPr lang="en-IN" sz="7300" b="1" dirty="0">
                <a:highlight>
                  <a:srgbClr val="FFFF00"/>
                </a:highlight>
                <a:latin typeface="Algerian" panose="04020705040A02060702" pitchFamily="82" charset="0"/>
              </a:rPr>
            </a:br>
            <a:br>
              <a:rPr lang="en-IN" b="1" dirty="0">
                <a:latin typeface="Algerian" panose="04020705040A02060702" pitchFamily="82" charset="0"/>
              </a:rPr>
            </a:br>
            <a:br>
              <a:rPr lang="en-IN" sz="3100" b="1" dirty="0">
                <a:solidFill>
                  <a:srgbClr val="FF0000"/>
                </a:solidFill>
                <a:latin typeface="Algerian" panose="04020705040A02060702" pitchFamily="82" charset="0"/>
              </a:rPr>
            </a:br>
            <a:r>
              <a:rPr lang="en-IN" sz="3100" b="1" dirty="0">
                <a:solidFill>
                  <a:srgbClr val="FF0000"/>
                </a:solidFill>
                <a:latin typeface="Algerian" panose="04020705040A02060702" pitchFamily="82" charset="0"/>
              </a:rPr>
              <a:t>A detail analysis of superstore performance</a:t>
            </a:r>
            <a:br>
              <a:rPr lang="en-IN" sz="3100" b="1" dirty="0">
                <a:solidFill>
                  <a:srgbClr val="FF0000"/>
                </a:solidFill>
                <a:latin typeface="Algerian" panose="04020705040A02060702" pitchFamily="82" charset="0"/>
              </a:rPr>
            </a:br>
            <a:r>
              <a:rPr lang="en-IN" sz="3100" b="1" dirty="0">
                <a:solidFill>
                  <a:srgbClr val="FF0000"/>
                </a:solidFill>
                <a:latin typeface="Algerian" panose="04020705040A02060702" pitchFamily="82" charset="0"/>
              </a:rPr>
              <a:t>done by Vivek  </a:t>
            </a:r>
            <a:r>
              <a:rPr lang="en-IN" sz="3100" b="1" dirty="0" err="1">
                <a:solidFill>
                  <a:srgbClr val="FF0000"/>
                </a:solidFill>
                <a:latin typeface="Algerian" panose="04020705040A02060702" pitchFamily="82" charset="0"/>
              </a:rPr>
              <a:t>mohan</a:t>
            </a:r>
            <a:br>
              <a:rPr lang="en-IN" b="1" dirty="0">
                <a:latin typeface="Algerian" panose="04020705040A02060702" pitchFamily="82" charset="0"/>
              </a:rPr>
            </a:br>
            <a:br>
              <a:rPr lang="en-IN" b="1" dirty="0">
                <a:highlight>
                  <a:srgbClr val="FFFF00"/>
                </a:highlight>
                <a:latin typeface="Algerian" panose="04020705040A02060702" pitchFamily="82" charset="0"/>
              </a:rPr>
            </a:br>
            <a:br>
              <a:rPr lang="en-IN" b="1" dirty="0">
                <a:highlight>
                  <a:srgbClr val="FFFF00"/>
                </a:highlight>
                <a:latin typeface="Algerian" panose="04020705040A02060702" pitchFamily="82" charset="0"/>
              </a:rPr>
            </a:br>
            <a:br>
              <a:rPr lang="en-IN" b="1" dirty="0">
                <a:highlight>
                  <a:srgbClr val="FFFF00"/>
                </a:highlight>
                <a:latin typeface="Algerian" panose="04020705040A02060702" pitchFamily="82" charset="0"/>
              </a:rPr>
            </a:br>
            <a:endParaRPr lang="en-IN" b="1" dirty="0">
              <a:highlight>
                <a:srgbClr val="FFFF00"/>
              </a:highlight>
              <a:latin typeface="Algerian" panose="04020705040A02060702" pitchFamily="82" charset="0"/>
            </a:endParaRPr>
          </a:p>
        </p:txBody>
      </p:sp>
    </p:spTree>
    <p:extLst>
      <p:ext uri="{BB962C8B-B14F-4D97-AF65-F5344CB8AC3E}">
        <p14:creationId xmlns:p14="http://schemas.microsoft.com/office/powerpoint/2010/main" val="356934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17DE7C-85AD-113C-894F-49AAB91A9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907900" cy="6858000"/>
          </a:xfrm>
          <a:prstGeom prst="rect">
            <a:avLst/>
          </a:prstGeom>
        </p:spPr>
      </p:pic>
    </p:spTree>
    <p:extLst>
      <p:ext uri="{BB962C8B-B14F-4D97-AF65-F5344CB8AC3E}">
        <p14:creationId xmlns:p14="http://schemas.microsoft.com/office/powerpoint/2010/main" val="84848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CF7681-F054-DD64-1082-E54D04C86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79"/>
            <a:ext cx="12192000" cy="6837841"/>
          </a:xfrm>
          <a:prstGeom prst="rect">
            <a:avLst/>
          </a:prstGeom>
        </p:spPr>
      </p:pic>
    </p:spTree>
    <p:extLst>
      <p:ext uri="{BB962C8B-B14F-4D97-AF65-F5344CB8AC3E}">
        <p14:creationId xmlns:p14="http://schemas.microsoft.com/office/powerpoint/2010/main" val="5184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8916-B7C6-DCBB-3B77-8E42D4421F1C}"/>
              </a:ext>
            </a:extLst>
          </p:cNvPr>
          <p:cNvSpPr>
            <a:spLocks noGrp="1"/>
          </p:cNvSpPr>
          <p:nvPr>
            <p:ph type="title"/>
          </p:nvPr>
        </p:nvSpPr>
        <p:spPr>
          <a:xfrm>
            <a:off x="838200" y="374455"/>
            <a:ext cx="10515600" cy="6408899"/>
          </a:xfrm>
        </p:spPr>
        <p:txBody>
          <a:bodyPr>
            <a:normAutofit/>
          </a:bodyPr>
          <a:lstStyle/>
          <a:p>
            <a:pPr algn="l"/>
            <a:r>
              <a:rPr lang="en-IN" dirty="0">
                <a:highlight>
                  <a:srgbClr val="00FFFF"/>
                </a:highlight>
                <a:latin typeface="Algerian" panose="04020705040A02060702" pitchFamily="82" charset="0"/>
              </a:rPr>
              <a:t>Conclusion</a:t>
            </a:r>
            <a:br>
              <a:rPr lang="en-IN" dirty="0">
                <a:highlight>
                  <a:srgbClr val="00FFFF"/>
                </a:highlight>
                <a:latin typeface="Algerian" panose="04020705040A02060702" pitchFamily="82" charset="0"/>
              </a:rPr>
            </a:br>
            <a:br>
              <a:rPr lang="en-IN" dirty="0">
                <a:highlight>
                  <a:srgbClr val="00FFFF"/>
                </a:highlight>
                <a:latin typeface="Algerian" panose="04020705040A02060702" pitchFamily="82" charset="0"/>
              </a:rPr>
            </a:br>
            <a:r>
              <a:rPr lang="en-IN" sz="2400" dirty="0">
                <a:latin typeface="Bahnschrift Condensed" panose="020B0502040204020203" pitchFamily="34" charset="0"/>
              </a:rPr>
              <a:t>After ETL and Data Modelling ,the cleaned data </a:t>
            </a:r>
            <a:r>
              <a:rPr lang="en-US" sz="2400" b="0" i="0" dirty="0">
                <a:solidFill>
                  <a:srgbClr val="252423"/>
                </a:solidFill>
                <a:effectLst/>
                <a:latin typeface="Bahnschrift Condensed" panose="020B0502040204020203" pitchFamily="34" charset="0"/>
              </a:rPr>
              <a:t>contains 5009 records and 24 columns, as few columns had been split and few of the new columns were added.</a:t>
            </a:r>
            <a:br>
              <a:rPr lang="en-US" sz="2400" b="0" i="0" dirty="0">
                <a:solidFill>
                  <a:srgbClr val="252423"/>
                </a:solidFill>
                <a:effectLst/>
                <a:latin typeface="Bahnschrift Condensed" panose="020B0502040204020203" pitchFamily="34" charset="0"/>
              </a:rPr>
            </a:br>
            <a:br>
              <a:rPr lang="en-US" sz="2400" b="0" i="0" dirty="0">
                <a:solidFill>
                  <a:srgbClr val="252423"/>
                </a:solidFill>
                <a:effectLst/>
                <a:latin typeface="Bahnschrift Condensed" panose="020B0502040204020203" pitchFamily="34" charset="0"/>
              </a:rPr>
            </a:br>
            <a:r>
              <a:rPr lang="en-US" sz="2400" b="0" i="0" dirty="0">
                <a:solidFill>
                  <a:srgbClr val="252423"/>
                </a:solidFill>
                <a:effectLst/>
                <a:latin typeface="Bahnschrift Condensed" panose="020B0502040204020203" pitchFamily="34" charset="0"/>
              </a:rPr>
              <a:t>The superstore data has provided valuable insights into product popularity, customer segments, shipping modes, delivery times, and sales trends over time. </a:t>
            </a:r>
            <a:br>
              <a:rPr lang="en-US" sz="2400" b="0" i="0" dirty="0">
                <a:solidFill>
                  <a:srgbClr val="252423"/>
                </a:solidFill>
                <a:effectLst/>
                <a:latin typeface="Bahnschrift Condensed" panose="020B0502040204020203" pitchFamily="34" charset="0"/>
              </a:rPr>
            </a:br>
            <a:br>
              <a:rPr lang="en-US" sz="2400" b="0" i="0" dirty="0">
                <a:solidFill>
                  <a:srgbClr val="252423"/>
                </a:solidFill>
                <a:effectLst/>
                <a:latin typeface="Bahnschrift Condensed" panose="020B0502040204020203" pitchFamily="34" charset="0"/>
              </a:rPr>
            </a:br>
            <a:r>
              <a:rPr lang="en-US" sz="2400" b="0" i="0" dirty="0">
                <a:solidFill>
                  <a:srgbClr val="252423"/>
                </a:solidFill>
                <a:effectLst/>
                <a:latin typeface="Bahnschrift Condensed" panose="020B0502040204020203" pitchFamily="34" charset="0"/>
              </a:rPr>
              <a:t>The analysis has also given insights for the top popular categories &amp; their respective sub categories and vice-versa.</a:t>
            </a:r>
            <a:br>
              <a:rPr lang="en-US" sz="2400" b="0" i="0" dirty="0">
                <a:solidFill>
                  <a:srgbClr val="252423"/>
                </a:solidFill>
                <a:effectLst/>
                <a:latin typeface="Bahnschrift Condensed" panose="020B0502040204020203" pitchFamily="34" charset="0"/>
              </a:rPr>
            </a:br>
            <a:br>
              <a:rPr lang="en-US" sz="2400" b="0" i="0" dirty="0">
                <a:solidFill>
                  <a:srgbClr val="252423"/>
                </a:solidFill>
                <a:effectLst/>
                <a:latin typeface="Bahnschrift Condensed" panose="020B0502040204020203" pitchFamily="34" charset="0"/>
              </a:rPr>
            </a:br>
            <a:r>
              <a:rPr lang="en-US" sz="2400" b="0" i="0" dirty="0">
                <a:solidFill>
                  <a:srgbClr val="252423"/>
                </a:solidFill>
                <a:effectLst/>
                <a:latin typeface="Bahnschrift Condensed" panose="020B0502040204020203" pitchFamily="34" charset="0"/>
              </a:rPr>
              <a:t>This analysis was also helpful in order to grow the productions and sales in particular months.</a:t>
            </a:r>
            <a:br>
              <a:rPr lang="en-US" sz="2400" b="0" i="0" dirty="0">
                <a:solidFill>
                  <a:srgbClr val="252423"/>
                </a:solidFill>
                <a:effectLst/>
                <a:latin typeface="Bahnschrift Condensed" panose="020B0502040204020203" pitchFamily="34" charset="0"/>
              </a:rPr>
            </a:br>
            <a:br>
              <a:rPr lang="en-US" sz="2400" b="0" i="0" dirty="0">
                <a:solidFill>
                  <a:srgbClr val="252423"/>
                </a:solidFill>
                <a:effectLst/>
                <a:latin typeface="Bahnschrift Condensed" panose="020B0502040204020203" pitchFamily="34" charset="0"/>
              </a:rPr>
            </a:br>
            <a:r>
              <a:rPr lang="en-US" sz="2400" b="0" i="0" dirty="0">
                <a:solidFill>
                  <a:srgbClr val="252423"/>
                </a:solidFill>
                <a:effectLst/>
                <a:latin typeface="Bahnschrift Condensed" panose="020B0502040204020203" pitchFamily="34" charset="0"/>
              </a:rPr>
              <a:t>Overall analysis will definitely help in further decision makings for the betterment of the superstore business and its performance.</a:t>
            </a:r>
            <a:br>
              <a:rPr lang="en-US" b="0" i="0" dirty="0">
                <a:solidFill>
                  <a:srgbClr val="252423"/>
                </a:solidFill>
                <a:effectLst/>
                <a:latin typeface="Segoe UI" panose="020B0502040204020203" pitchFamily="34" charset="0"/>
              </a:rPr>
            </a:br>
            <a:endParaRPr lang="en-IN" dirty="0"/>
          </a:p>
        </p:txBody>
      </p:sp>
    </p:spTree>
    <p:extLst>
      <p:ext uri="{BB962C8B-B14F-4D97-AF65-F5344CB8AC3E}">
        <p14:creationId xmlns:p14="http://schemas.microsoft.com/office/powerpoint/2010/main" val="31080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1414-F3D8-1A68-44C8-584A3DDEF9A3}"/>
              </a:ext>
            </a:extLst>
          </p:cNvPr>
          <p:cNvSpPr>
            <a:spLocks noGrp="1"/>
          </p:cNvSpPr>
          <p:nvPr>
            <p:ph type="title"/>
          </p:nvPr>
        </p:nvSpPr>
        <p:spPr>
          <a:xfrm>
            <a:off x="838200" y="365125"/>
            <a:ext cx="10515600" cy="4953324"/>
          </a:xfrm>
        </p:spPr>
        <p:txBody>
          <a:bodyPr>
            <a:normAutofit fontScale="90000"/>
          </a:bodyPr>
          <a:lstStyle/>
          <a:p>
            <a:r>
              <a:rPr lang="en-IN" dirty="0">
                <a:highlight>
                  <a:srgbClr val="00FFFF"/>
                </a:highlight>
                <a:latin typeface="Algerian" panose="04020705040A02060702" pitchFamily="82" charset="0"/>
              </a:rPr>
              <a:t>Table of contents</a:t>
            </a:r>
            <a:br>
              <a:rPr lang="en-IN" dirty="0"/>
            </a:br>
            <a:br>
              <a:rPr lang="en-IN" dirty="0"/>
            </a:br>
            <a:r>
              <a:rPr lang="en-IN" dirty="0">
                <a:latin typeface="Bahnschrift SemiBold Condensed" panose="020B0502040204020203" pitchFamily="34" charset="0"/>
              </a:rPr>
              <a:t>Case Study----------------------------------03</a:t>
            </a:r>
            <a:br>
              <a:rPr lang="en-IN" dirty="0">
                <a:latin typeface="Bahnschrift SemiBold Condensed" panose="020B0502040204020203" pitchFamily="34" charset="0"/>
              </a:rPr>
            </a:br>
            <a:r>
              <a:rPr lang="en-IN" dirty="0">
                <a:latin typeface="Bahnschrift SemiBold Condensed" panose="020B0502040204020203" pitchFamily="34" charset="0"/>
              </a:rPr>
              <a:t>Dataset Information----------------------04</a:t>
            </a:r>
            <a:br>
              <a:rPr lang="en-IN" dirty="0">
                <a:latin typeface="Bahnschrift SemiBold Condensed" panose="020B0502040204020203" pitchFamily="34" charset="0"/>
              </a:rPr>
            </a:br>
            <a:r>
              <a:rPr lang="en-IN" dirty="0">
                <a:latin typeface="Bahnschrift SemiBold Condensed" panose="020B0502040204020203" pitchFamily="34" charset="0"/>
              </a:rPr>
              <a:t>ETL--------------------------------------------05</a:t>
            </a:r>
            <a:br>
              <a:rPr lang="en-IN" dirty="0">
                <a:latin typeface="Bahnschrift SemiBold Condensed" panose="020B0502040204020203" pitchFamily="34" charset="0"/>
              </a:rPr>
            </a:br>
            <a:r>
              <a:rPr lang="en-IN" dirty="0">
                <a:latin typeface="Bahnschrift SemiBold Condensed" panose="020B0502040204020203" pitchFamily="34" charset="0"/>
              </a:rPr>
              <a:t>Data Modelling -----------------------------06</a:t>
            </a:r>
            <a:br>
              <a:rPr lang="en-IN" dirty="0">
                <a:latin typeface="Bahnschrift SemiBold Condensed" panose="020B0502040204020203" pitchFamily="34" charset="0"/>
              </a:rPr>
            </a:br>
            <a:r>
              <a:rPr lang="en-IN" dirty="0">
                <a:latin typeface="Bahnschrift SemiBold Condensed" panose="020B0502040204020203" pitchFamily="34" charset="0"/>
              </a:rPr>
              <a:t>Analysis--------------------------------------07 to 11</a:t>
            </a:r>
            <a:br>
              <a:rPr lang="en-IN" dirty="0">
                <a:latin typeface="Bahnschrift SemiBold Condensed" panose="020B0502040204020203" pitchFamily="34" charset="0"/>
              </a:rPr>
            </a:br>
            <a:r>
              <a:rPr lang="en-IN" dirty="0">
                <a:latin typeface="Bahnschrift SemiBold Condensed" panose="020B0502040204020203" pitchFamily="34" charset="0"/>
              </a:rPr>
              <a:t>Conclusions---------------------------------12</a:t>
            </a:r>
            <a:br>
              <a:rPr lang="en-IN" dirty="0"/>
            </a:br>
            <a:br>
              <a:rPr lang="en-IN" dirty="0"/>
            </a:br>
            <a:endParaRPr lang="en-IN" dirty="0"/>
          </a:p>
        </p:txBody>
      </p:sp>
    </p:spTree>
    <p:extLst>
      <p:ext uri="{BB962C8B-B14F-4D97-AF65-F5344CB8AC3E}">
        <p14:creationId xmlns:p14="http://schemas.microsoft.com/office/powerpoint/2010/main" val="1044816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BA51B-156E-3223-46A3-3ECADD3A025D}"/>
              </a:ext>
            </a:extLst>
          </p:cNvPr>
          <p:cNvSpPr txBox="1"/>
          <p:nvPr/>
        </p:nvSpPr>
        <p:spPr>
          <a:xfrm>
            <a:off x="559837" y="354563"/>
            <a:ext cx="11374016" cy="424731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cap="none" normalizeH="0" baseline="0" dirty="0">
                <a:ln>
                  <a:noFill/>
                </a:ln>
                <a:solidFill>
                  <a:srgbClr val="212121"/>
                </a:solidFill>
                <a:effectLst/>
                <a:highlight>
                  <a:srgbClr val="00FFFF"/>
                </a:highlight>
                <a:latin typeface="Algerian" panose="04020705040A02060702" pitchFamily="82" charset="0"/>
              </a:rPr>
              <a:t>Case Study</a:t>
            </a:r>
            <a:endParaRPr kumimoji="0" lang="en-US" altLang="en-US" sz="5400" b="0" i="0" u="none" strike="noStrike" cap="none" normalizeH="0" baseline="0" dirty="0">
              <a:ln>
                <a:noFill/>
              </a:ln>
              <a:solidFill>
                <a:schemeClr val="tx1"/>
              </a:solidFill>
              <a:effectLst/>
              <a:highlight>
                <a:srgbClr val="00FFFF"/>
              </a:highlight>
              <a:latin typeface="Algerian" panose="04020705040A02060702" pitchFamily="82"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Bahnschrift Condensed" panose="020B0502040204020203" pitchFamily="34" charset="0"/>
              </a:rPr>
              <a:t>A superstore retail business is a large, multi-department store that sells various products, including groceries, electronics, home goods, clothing, and more. These stores are often designed to be a one-stop shop for customers, offering a wide range of products and services under one roof. Superstores are typically larger than traditional retail stores and may have a larger product selection. Superstores are often part of a larger chain and have multiple locations in a region or country.</a:t>
            </a: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2400" dirty="0">
              <a:latin typeface="Bahnschrift Condensed" panose="020B0502040204020203"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12121"/>
                </a:solidFill>
                <a:effectLst/>
                <a:latin typeface="Bahnschrift Condensed" panose="020B0502040204020203" pitchFamily="34" charset="0"/>
              </a:rPr>
              <a:t>A new store manager needs the help to better understand his Data Operations Team. </a:t>
            </a:r>
            <a:r>
              <a:rPr lang="en-US" altLang="en-US" sz="2400" dirty="0">
                <a:solidFill>
                  <a:srgbClr val="212121"/>
                </a:solidFill>
                <a:latin typeface="Bahnschrift Condensed" panose="020B0502040204020203" pitchFamily="34" charset="0"/>
              </a:rPr>
              <a:t>P</a:t>
            </a:r>
            <a:r>
              <a:rPr kumimoji="0" lang="en-US" altLang="en-US" sz="2400" b="0" i="0" u="none" strike="noStrike" cap="none" normalizeH="0" baseline="0" dirty="0">
                <a:ln>
                  <a:noFill/>
                </a:ln>
                <a:solidFill>
                  <a:srgbClr val="212121"/>
                </a:solidFill>
                <a:effectLst/>
                <a:latin typeface="Bahnschrift Condensed" panose="020B0502040204020203" pitchFamily="34" charset="0"/>
              </a:rPr>
              <a:t>rovided with part of the sales data that a Business Intelligence Analyst encounters daily. An Appropriate dashboard should be designed to analyze and interpret the data to help provide valuable insights to the store manager.</a:t>
            </a:r>
            <a:endParaRPr kumimoji="0" lang="en-US" altLang="en-US" sz="2400" b="0" i="0" u="none" strike="noStrike" cap="none" normalizeH="0" baseline="0" dirty="0">
              <a:ln>
                <a:noFill/>
              </a:ln>
              <a:solidFill>
                <a:schemeClr val="tx1"/>
              </a:solidFill>
              <a:effectLst/>
              <a:latin typeface="Bahnschrift Condensed" panose="020B0502040204020203" pitchFamily="34" charset="0"/>
            </a:endParaRPr>
          </a:p>
        </p:txBody>
      </p:sp>
    </p:spTree>
    <p:extLst>
      <p:ext uri="{BB962C8B-B14F-4D97-AF65-F5344CB8AC3E}">
        <p14:creationId xmlns:p14="http://schemas.microsoft.com/office/powerpoint/2010/main" val="10302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B9F7-2856-49C5-4620-790C8E4A1AA7}"/>
              </a:ext>
            </a:extLst>
          </p:cNvPr>
          <p:cNvSpPr>
            <a:spLocks noGrp="1"/>
          </p:cNvSpPr>
          <p:nvPr>
            <p:ph type="title"/>
          </p:nvPr>
        </p:nvSpPr>
        <p:spPr>
          <a:xfrm>
            <a:off x="1034143" y="1283220"/>
            <a:ext cx="10515600" cy="519240"/>
          </a:xfrm>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4400" b="1" i="0" u="sng" strike="noStrike" cap="none" normalizeH="0" baseline="0" dirty="0">
                <a:ln>
                  <a:noFill/>
                </a:ln>
                <a:solidFill>
                  <a:srgbClr val="212121"/>
                </a:solidFill>
                <a:effectLst/>
                <a:highlight>
                  <a:srgbClr val="00FFFF"/>
                </a:highlight>
                <a:latin typeface="Inter"/>
              </a:rPr>
              <a:t>Dataset</a:t>
            </a:r>
            <a:br>
              <a:rPr kumimoji="0" lang="en-US" altLang="en-US" sz="2400" b="0" i="0" u="none" strike="noStrike" cap="none" normalizeH="0" baseline="0" dirty="0">
                <a:ln>
                  <a:noFill/>
                </a:ln>
                <a:solidFill>
                  <a:schemeClr val="tx1"/>
                </a:solidFill>
                <a:effectLst/>
              </a:rPr>
            </a:br>
            <a:br>
              <a:rPr kumimoji="0" lang="en-US" altLang="en-US" sz="3100" b="0" i="0" u="none" strike="noStrike" cap="none" normalizeH="0" baseline="0" dirty="0">
                <a:ln>
                  <a:noFill/>
                </a:ln>
                <a:solidFill>
                  <a:srgbClr val="212121"/>
                </a:solidFill>
                <a:effectLst/>
                <a:latin typeface="Inter"/>
              </a:rPr>
            </a:br>
            <a:endParaRPr lang="en-IN" sz="2200" dirty="0"/>
          </a:p>
        </p:txBody>
      </p:sp>
      <p:sp>
        <p:nvSpPr>
          <p:cNvPr id="3" name="Content Placeholder 2">
            <a:extLst>
              <a:ext uri="{FF2B5EF4-FFF2-40B4-BE49-F238E27FC236}">
                <a16:creationId xmlns:a16="http://schemas.microsoft.com/office/drawing/2014/main" id="{1D0DD7FD-EA3D-3E1D-F822-2F6189B764B6}"/>
              </a:ext>
            </a:extLst>
          </p:cNvPr>
          <p:cNvSpPr>
            <a:spLocks noGrp="1"/>
          </p:cNvSpPr>
          <p:nvPr>
            <p:ph idx="1"/>
          </p:nvPr>
        </p:nvSpPr>
        <p:spPr>
          <a:xfrm>
            <a:off x="838200" y="1825623"/>
            <a:ext cx="10515600" cy="4500529"/>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600" b="0" i="0" dirty="0">
                <a:solidFill>
                  <a:srgbClr val="252423"/>
                </a:solidFill>
                <a:effectLst/>
                <a:latin typeface="Bahnschrift Condensed" panose="020B0502040204020203" pitchFamily="34" charset="0"/>
              </a:rPr>
              <a:t>The retail sales data includes information on orders placed by customers, the products ordered, and the shipping and delivery details. The dataset contains 9994 records and 17 columns, including categorical variables such as product category, sub-category, customer segment, and shipping mode, as well as numerical variables such as quantity, price, and sales.</a:t>
            </a:r>
            <a:endParaRPr kumimoji="0" lang="en-US" altLang="en-US" sz="2600" b="0" i="0" u="none" strike="noStrike" cap="none" normalizeH="0" baseline="0" dirty="0">
              <a:ln>
                <a:noFill/>
              </a:ln>
              <a:solidFill>
                <a:srgbClr val="21212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0" b="0" i="0" u="none" strike="noStrike" cap="none" normalizeH="0" baseline="0" dirty="0">
                <a:ln>
                  <a:noFill/>
                </a:ln>
                <a:solidFill>
                  <a:schemeClr val="tx1"/>
                </a:solidFill>
                <a:effectLst/>
                <a:latin typeface="Arial" panose="020B0604020202020204" pitchFamily="34"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121"/>
                </a:solidFill>
                <a:effectLst/>
                <a:latin typeface="Inter"/>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0" b="0" i="0" u="none" strike="noStrike" cap="none" normalizeH="0" baseline="0" dirty="0">
                <a:ln>
                  <a:noFill/>
                </a:ln>
                <a:solidFill>
                  <a:schemeClr val="tx1"/>
                </a:solidFill>
                <a:effectLst/>
                <a:latin typeface="Arial" panose="020B0604020202020204" pitchFamily="34" charset="0"/>
              </a:rPr>
            </a:br>
            <a:br>
              <a:rPr kumimoji="0" lang="en-US" altLang="en-US" sz="40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Table 3">
            <a:extLst>
              <a:ext uri="{FF2B5EF4-FFF2-40B4-BE49-F238E27FC236}">
                <a16:creationId xmlns:a16="http://schemas.microsoft.com/office/drawing/2014/main" id="{8ED700BF-F1CD-8AE7-35AD-B037CEC34014}"/>
              </a:ext>
            </a:extLst>
          </p:cNvPr>
          <p:cNvGraphicFramePr>
            <a:graphicFrameLocks noGrp="1"/>
          </p:cNvGraphicFramePr>
          <p:nvPr>
            <p:extLst>
              <p:ext uri="{D42A27DB-BD31-4B8C-83A1-F6EECF244321}">
                <p14:modId xmlns:p14="http://schemas.microsoft.com/office/powerpoint/2010/main" val="1094782345"/>
              </p:ext>
            </p:extLst>
          </p:nvPr>
        </p:nvGraphicFramePr>
        <p:xfrm>
          <a:off x="3429000" y="2715208"/>
          <a:ext cx="2667000" cy="503853"/>
        </p:xfrm>
        <a:graphic>
          <a:graphicData uri="http://schemas.openxmlformats.org/drawingml/2006/table">
            <a:tbl>
              <a:tblPr/>
              <a:tblGrid>
                <a:gridCol w="2667000">
                  <a:extLst>
                    <a:ext uri="{9D8B030D-6E8A-4147-A177-3AD203B41FA5}">
                      <a16:colId xmlns:a16="http://schemas.microsoft.com/office/drawing/2014/main" val="1757777145"/>
                    </a:ext>
                  </a:extLst>
                </a:gridCol>
              </a:tblGrid>
              <a:tr h="503853">
                <a:tc>
                  <a:txBody>
                    <a:bodyPr/>
                    <a:lstStyle/>
                    <a:p>
                      <a:endParaRPr lang="en-IN" dirty="0">
                        <a:effectLst/>
                      </a:endParaRPr>
                    </a:p>
                  </a:txBody>
                  <a:tcPr marL="0" marR="0" marT="0" marB="0" anchor="ctr">
                    <a:lnL>
                      <a:noFill/>
                    </a:lnL>
                    <a:lnR>
                      <a:noFill/>
                    </a:lnR>
                    <a:lnT>
                      <a:noFill/>
                    </a:lnT>
                    <a:lnB>
                      <a:noFill/>
                    </a:lnB>
                  </a:tcPr>
                </a:tc>
                <a:extLst>
                  <a:ext uri="{0D108BD9-81ED-4DB2-BD59-A6C34878D82A}">
                    <a16:rowId xmlns:a16="http://schemas.microsoft.com/office/drawing/2014/main" val="300080508"/>
                  </a:ext>
                </a:extLst>
              </a:tr>
            </a:tbl>
          </a:graphicData>
        </a:graphic>
      </p:graphicFrame>
      <p:sp>
        <p:nvSpPr>
          <p:cNvPr id="5" name="AutoShape 1" descr="Superstore_Data (2).xlsm">
            <a:extLst>
              <a:ext uri="{FF2B5EF4-FFF2-40B4-BE49-F238E27FC236}">
                <a16:creationId xmlns:a16="http://schemas.microsoft.com/office/drawing/2014/main" id="{687E424B-6ADF-C782-DD30-25852C034108}"/>
              </a:ext>
            </a:extLst>
          </p:cNvPr>
          <p:cNvSpPr>
            <a:spLocks noChangeAspect="1" noChangeArrowheads="1"/>
          </p:cNvSpPr>
          <p:nvPr/>
        </p:nvSpPr>
        <p:spPr bwMode="auto">
          <a:xfrm>
            <a:off x="3429000" y="386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2">
            <a:extLst>
              <a:ext uri="{FF2B5EF4-FFF2-40B4-BE49-F238E27FC236}">
                <a16:creationId xmlns:a16="http://schemas.microsoft.com/office/drawing/2014/main" id="{E8EFE608-5727-0884-3CCC-E029C2B21826}"/>
              </a:ext>
            </a:extLst>
          </p:cNvPr>
          <p:cNvSpPr>
            <a:spLocks noChangeArrowheads="1"/>
          </p:cNvSpPr>
          <p:nvPr/>
        </p:nvSpPr>
        <p:spPr bwMode="auto">
          <a:xfrm>
            <a:off x="5577568" y="4001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54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DF23-E185-756A-10E9-B75ABC9573EB}"/>
              </a:ext>
            </a:extLst>
          </p:cNvPr>
          <p:cNvSpPr>
            <a:spLocks noGrp="1"/>
          </p:cNvSpPr>
          <p:nvPr>
            <p:ph type="title"/>
          </p:nvPr>
        </p:nvSpPr>
        <p:spPr>
          <a:xfrm>
            <a:off x="838200" y="372818"/>
            <a:ext cx="10515600" cy="1325563"/>
          </a:xfrm>
        </p:spPr>
        <p:txBody>
          <a:bodyPr>
            <a:normAutofit/>
          </a:bodyPr>
          <a:lstStyle/>
          <a:p>
            <a:r>
              <a:rPr kumimoji="0" lang="en-US" altLang="en-US" sz="4400" b="1" i="0" u="sng" strike="noStrike" cap="none" normalizeH="0" baseline="0" dirty="0">
                <a:ln>
                  <a:noFill/>
                </a:ln>
                <a:solidFill>
                  <a:srgbClr val="212121"/>
                </a:solidFill>
                <a:effectLst/>
                <a:highlight>
                  <a:srgbClr val="00FFFF"/>
                </a:highlight>
                <a:latin typeface="Inter"/>
              </a:rPr>
              <a:t>ETL</a:t>
            </a:r>
            <a:br>
              <a:rPr kumimoji="0" lang="en-US" altLang="en-US" sz="2400" b="0" i="0" u="none" strike="noStrike" cap="none" normalizeH="0" baseline="0" dirty="0">
                <a:ln>
                  <a:noFill/>
                </a:ln>
                <a:solidFill>
                  <a:schemeClr val="tx1"/>
                </a:solidFill>
                <a:effectLst/>
              </a:rPr>
            </a:br>
            <a:endParaRPr lang="en-IN" dirty="0"/>
          </a:p>
        </p:txBody>
      </p:sp>
      <p:sp>
        <p:nvSpPr>
          <p:cNvPr id="3" name="Content Placeholder 2">
            <a:extLst>
              <a:ext uri="{FF2B5EF4-FFF2-40B4-BE49-F238E27FC236}">
                <a16:creationId xmlns:a16="http://schemas.microsoft.com/office/drawing/2014/main" id="{C20CD0E4-F64B-2F29-7BD9-54968AE0C9BE}"/>
              </a:ext>
            </a:extLst>
          </p:cNvPr>
          <p:cNvSpPr>
            <a:spLocks noGrp="1"/>
          </p:cNvSpPr>
          <p:nvPr>
            <p:ph idx="1"/>
          </p:nvPr>
        </p:nvSpPr>
        <p:spPr>
          <a:xfrm>
            <a:off x="838200" y="1471062"/>
            <a:ext cx="10515600" cy="4351338"/>
          </a:xfrm>
        </p:spPr>
        <p:txBody>
          <a:bodyPr>
            <a:normAutofit fontScale="92500" lnSpcReduction="20000"/>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The data coming from the source is in raw form in the flat file, hence cleaned and transformed the dataset for efficient use.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Deleted the empty columns and rows.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12121"/>
                </a:solidFill>
                <a:latin typeface="Bahnschrift Condensed" panose="020B0502040204020203" pitchFamily="34" charset="0"/>
              </a:rPr>
              <a:t>C</a:t>
            </a:r>
            <a:r>
              <a:rPr kumimoji="0" lang="en-US" altLang="en-US" sz="2800" b="0" i="0" u="none" strike="noStrike" cap="none" normalizeH="0" baseline="0" dirty="0">
                <a:ln>
                  <a:noFill/>
                </a:ln>
                <a:solidFill>
                  <a:srgbClr val="212121"/>
                </a:solidFill>
                <a:effectLst/>
                <a:latin typeface="Bahnschrift Condensed" panose="020B0502040204020203" pitchFamily="34" charset="0"/>
              </a:rPr>
              <a:t>hanged the fields to appropriate data types.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212121"/>
                </a:solidFill>
                <a:latin typeface="Bahnschrift Condensed" panose="020B0502040204020203" pitchFamily="34" charset="0"/>
              </a:rPr>
              <a:t>S</a:t>
            </a:r>
            <a:r>
              <a:rPr kumimoji="0" lang="en-US" altLang="en-US" sz="2800" b="0" i="0" u="none" strike="noStrike" cap="none" normalizeH="0" baseline="0" dirty="0">
                <a:ln>
                  <a:noFill/>
                </a:ln>
                <a:solidFill>
                  <a:srgbClr val="212121"/>
                </a:solidFill>
                <a:effectLst/>
                <a:latin typeface="Bahnschrift Condensed" panose="020B0502040204020203" pitchFamily="34" charset="0"/>
              </a:rPr>
              <a:t>plit the fields and renamed the columns appropriately.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Standardized the values in the column Ship mode [Replaced FC with first class]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algn="just" eaLnBrk="0" fontAlgn="base" hangingPunct="0">
              <a:lnSpc>
                <a:spcPct val="100000"/>
              </a:lnSpc>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rgbClr val="212121"/>
                </a:solidFill>
                <a:effectLst/>
                <a:latin typeface="Bahnschrift Condensed" panose="020B0502040204020203" pitchFamily="34" charset="0"/>
              </a:rPr>
              <a:t>Split the address column to City, State, Country and Pin-code.</a:t>
            </a:r>
          </a:p>
          <a:p>
            <a:endParaRPr lang="en-IN" dirty="0"/>
          </a:p>
        </p:txBody>
      </p:sp>
    </p:spTree>
    <p:extLst>
      <p:ext uri="{BB962C8B-B14F-4D97-AF65-F5344CB8AC3E}">
        <p14:creationId xmlns:p14="http://schemas.microsoft.com/office/powerpoint/2010/main" val="25260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82A5-4A00-8A5D-8F36-5CF23F533257}"/>
              </a:ext>
            </a:extLst>
          </p:cNvPr>
          <p:cNvSpPr>
            <a:spLocks noGrp="1"/>
          </p:cNvSpPr>
          <p:nvPr>
            <p:ph type="title"/>
          </p:nvPr>
        </p:nvSpPr>
        <p:spPr/>
        <p:txBody>
          <a:bodyPr/>
          <a:lstStyle/>
          <a:p>
            <a:r>
              <a:rPr kumimoji="0" lang="en-US" altLang="en-US" sz="4400" b="1" i="0" u="sng" strike="noStrike" cap="none" normalizeH="0" baseline="0" dirty="0">
                <a:ln>
                  <a:noFill/>
                </a:ln>
                <a:solidFill>
                  <a:srgbClr val="212121"/>
                </a:solidFill>
                <a:effectLst/>
                <a:highlight>
                  <a:srgbClr val="00FFFF"/>
                </a:highlight>
                <a:latin typeface="Inter"/>
              </a:rPr>
              <a:t>Data Modeling</a:t>
            </a:r>
            <a:br>
              <a:rPr kumimoji="0" lang="en-US" altLang="en-US" sz="2400" b="0" i="0" u="none" strike="noStrike" cap="none" normalizeH="0" baseline="0" dirty="0">
                <a:ln>
                  <a:noFill/>
                </a:ln>
                <a:solidFill>
                  <a:schemeClr val="tx1"/>
                </a:solidFill>
                <a:effectLst/>
              </a:rPr>
            </a:br>
            <a:endParaRPr lang="en-IN" dirty="0"/>
          </a:p>
        </p:txBody>
      </p:sp>
      <p:sp>
        <p:nvSpPr>
          <p:cNvPr id="3" name="Content Placeholder 2">
            <a:extLst>
              <a:ext uri="{FF2B5EF4-FFF2-40B4-BE49-F238E27FC236}">
                <a16:creationId xmlns:a16="http://schemas.microsoft.com/office/drawing/2014/main" id="{AA7929CB-02E9-5D3E-9081-86BEE4A2DB70}"/>
              </a:ext>
            </a:extLst>
          </p:cNvPr>
          <p:cNvSpPr>
            <a:spLocks noGrp="1"/>
          </p:cNvSpPr>
          <p:nvPr>
            <p:ph idx="1"/>
          </p:nvPr>
        </p:nvSpPr>
        <p:spPr/>
        <p:txBody>
          <a:bodyPr>
            <a:normAutofit fontScale="92500" lnSpcReduction="20000"/>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Tracking sales in the retail business is a weekly task, hence setting up the data model will be crucial for this. Converted a flat file into STAR schema for better performance of the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The schema shall have a central Fact table, ‘Orders’ and three dimension tables, ’Order details’, ‘Customer’ and ‘Product’.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Removed duplicate rows from the newly created dimension tables, and ensured there are no empty rows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rgbClr val="212121"/>
              </a:solidFill>
              <a:effectLst/>
              <a:latin typeface="Bahnschrift Condensed"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rgbClr val="212121"/>
                </a:solidFill>
                <a:effectLst/>
                <a:latin typeface="Bahnschrift Condensed" panose="020B0502040204020203" pitchFamily="34" charset="0"/>
              </a:rPr>
              <a:t>one- to - many relationships are created between dimensions and fact table.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77818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117E-DC2B-4DBB-9166-E6CBF43C0CC9}"/>
              </a:ext>
            </a:extLst>
          </p:cNvPr>
          <p:cNvSpPr>
            <a:spLocks noGrp="1"/>
          </p:cNvSpPr>
          <p:nvPr>
            <p:ph type="title"/>
          </p:nvPr>
        </p:nvSpPr>
        <p:spPr>
          <a:xfrm>
            <a:off x="838200" y="1110343"/>
            <a:ext cx="10515600" cy="345233"/>
          </a:xfrm>
        </p:spPr>
        <p:txBody>
          <a:bodyPr>
            <a:normAutofit fontScale="90000"/>
          </a:bodyPr>
          <a:lstStyle/>
          <a:p>
            <a:r>
              <a:rPr kumimoji="0" lang="en-US" altLang="en-US" sz="4400" b="1" i="0" u="sng" strike="noStrike" cap="none" normalizeH="0" baseline="0" dirty="0">
                <a:ln>
                  <a:noFill/>
                </a:ln>
                <a:solidFill>
                  <a:srgbClr val="212121"/>
                </a:solidFill>
                <a:effectLst/>
                <a:highlight>
                  <a:srgbClr val="00FFFF"/>
                </a:highlight>
                <a:latin typeface="Inter"/>
              </a:rPr>
              <a:t>Data Analysis</a:t>
            </a:r>
            <a:br>
              <a:rPr kumimoji="0" lang="en-US" altLang="en-US" sz="2400" b="0" i="0" u="none" strike="noStrike" cap="none" normalizeH="0" baseline="0" dirty="0">
                <a:ln>
                  <a:noFill/>
                </a:ln>
                <a:solidFill>
                  <a:schemeClr val="tx1"/>
                </a:solidFill>
                <a:effectLst/>
              </a:rPr>
            </a:br>
            <a:endParaRPr lang="en-IN" dirty="0"/>
          </a:p>
        </p:txBody>
      </p:sp>
      <p:sp>
        <p:nvSpPr>
          <p:cNvPr id="3" name="Content Placeholder 2">
            <a:extLst>
              <a:ext uri="{FF2B5EF4-FFF2-40B4-BE49-F238E27FC236}">
                <a16:creationId xmlns:a16="http://schemas.microsoft.com/office/drawing/2014/main" id="{278669A4-17C2-43A1-5742-5D35C0E4485F}"/>
              </a:ext>
            </a:extLst>
          </p:cNvPr>
          <p:cNvSpPr>
            <a:spLocks noGrp="1"/>
          </p:cNvSpPr>
          <p:nvPr>
            <p:ph idx="1"/>
          </p:nvPr>
        </p:nvSpPr>
        <p:spPr>
          <a:xfrm>
            <a:off x="838200" y="1455576"/>
            <a:ext cx="10515600" cy="5402425"/>
          </a:xfrm>
        </p:spPr>
        <p:txBody>
          <a:bodyPr>
            <a:normAutofit fontScale="25000" lnSpcReduction="20000"/>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highlight>
                  <a:srgbClr val="00FF00"/>
                </a:highlight>
                <a:latin typeface="Bahnschrift Condensed" panose="020B0502040204020203" pitchFamily="34" charset="0"/>
              </a:rPr>
              <a:t>Furthermore, to grow the footholds in the store and achieve an ambitious sales target, the store manager wanted to track and visualize the following metrics;</a:t>
            </a:r>
            <a:endParaRPr kumimoji="0" lang="en-US" altLang="en-US" sz="8000" b="0" i="0" u="none" strike="noStrike" cap="none" normalizeH="0" baseline="0" dirty="0">
              <a:ln>
                <a:noFill/>
              </a:ln>
              <a:solidFill>
                <a:schemeClr val="tx1"/>
              </a:solidFill>
              <a:effectLst/>
              <a:highlight>
                <a:srgbClr val="00FF00"/>
              </a:highlight>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8000" b="0" i="0" u="none" strike="noStrike" cap="none" normalizeH="0" baseline="0" dirty="0">
                <a:ln>
                  <a:noFill/>
                </a:ln>
                <a:solidFill>
                  <a:schemeClr val="tx1"/>
                </a:solidFill>
                <a:effectLst/>
                <a:latin typeface="Bahnschrift Condensed" panose="020B0502040204020203" pitchFamily="34" charset="0"/>
              </a:rPr>
            </a:br>
            <a:r>
              <a:rPr kumimoji="0" lang="en-US" altLang="en-US" sz="8000" b="0" i="0" u="none" strike="noStrike" cap="none" normalizeH="0" baseline="0" dirty="0">
                <a:ln>
                  <a:noFill/>
                </a:ln>
                <a:solidFill>
                  <a:schemeClr val="tx1"/>
                </a:solidFill>
                <a:effectLst/>
                <a:latin typeface="Bahnschrift Condensed" panose="020B0502040204020203" pitchFamily="34" charset="0"/>
              </a:rPr>
              <a:t>1. </a:t>
            </a:r>
            <a:r>
              <a:rPr kumimoji="0" lang="en-US" altLang="en-US" sz="8000" b="0" i="0" u="none" strike="noStrike" cap="none" normalizeH="0" baseline="0" dirty="0">
                <a:ln>
                  <a:noFill/>
                </a:ln>
                <a:solidFill>
                  <a:srgbClr val="212121"/>
                </a:solidFill>
                <a:effectLst/>
                <a:latin typeface="Bahnschrift Condensed" panose="020B0502040204020203" pitchFamily="34" charset="0"/>
              </a:rPr>
              <a:t>Created a new column ‘Sales’ or ‘Order value’. Created a card visual displaying the total sales.</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8000" b="0" i="0" u="none" strike="noStrike" cap="none" normalizeH="0" baseline="0" dirty="0">
                <a:ln>
                  <a:noFill/>
                </a:ln>
                <a:solidFill>
                  <a:schemeClr val="tx1"/>
                </a:solidFill>
                <a:effectLst/>
                <a:latin typeface="Bahnschrift Condensed" panose="020B0502040204020203" pitchFamily="34" charset="0"/>
              </a:rPr>
            </a:br>
            <a:r>
              <a:rPr kumimoji="0" lang="en-US" altLang="en-US" sz="8000" b="0" i="0" u="none" strike="noStrike" cap="none" normalizeH="0" baseline="0" dirty="0">
                <a:ln>
                  <a:noFill/>
                </a:ln>
                <a:solidFill>
                  <a:schemeClr val="tx1"/>
                </a:solidFill>
                <a:effectLst/>
                <a:latin typeface="Bahnschrift Condensed" panose="020B0502040204020203" pitchFamily="34" charset="0"/>
              </a:rPr>
              <a:t>2. </a:t>
            </a:r>
            <a:r>
              <a:rPr kumimoji="0" lang="en-US" altLang="en-US" sz="8000" b="0" i="0" u="none" strike="noStrike" cap="none" normalizeH="0" baseline="0" dirty="0">
                <a:ln>
                  <a:noFill/>
                </a:ln>
                <a:solidFill>
                  <a:srgbClr val="212121"/>
                </a:solidFill>
                <a:effectLst/>
                <a:latin typeface="Bahnschrift Condensed" panose="020B0502040204020203" pitchFamily="34" charset="0"/>
              </a:rPr>
              <a:t>Similarly calculated the Sales from discounted products and displayed the total sales from discounted products.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8000" b="0" i="0" u="none" strike="noStrike" cap="none" normalizeH="0" baseline="0" dirty="0">
              <a:ln>
                <a:noFill/>
              </a:ln>
              <a:solidFill>
                <a:srgbClr val="212121"/>
              </a:solidFill>
              <a:effectLst/>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latin typeface="Bahnschrift Condensed" panose="020B0502040204020203" pitchFamily="34" charset="0"/>
              </a:rPr>
              <a:t>3. Since supermarkets sell bulk items, store managers wanted to know each order's cart value.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latin typeface="Bahnschrift Condensed" panose="020B0502040204020203" pitchFamily="34" charset="0"/>
              </a:rPr>
              <a:t>Created a column “Cart Value” that categorizes the order value/sales as Low, medium, high or very high.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1" i="0" u="none" strike="noStrike" cap="none" normalizeH="0" baseline="0" dirty="0">
                <a:ln>
                  <a:noFill/>
                </a:ln>
                <a:solidFill>
                  <a:srgbClr val="212121"/>
                </a:solidFill>
                <a:effectLst/>
                <a:latin typeface="Bahnschrift Condensed" panose="020B0502040204020203" pitchFamily="34" charset="0"/>
              </a:rPr>
              <a:t>Cart Value,</a:t>
            </a:r>
            <a:endParaRPr kumimoji="0" lang="en-US" altLang="en-US" sz="8000" b="0" i="0" u="none" strike="noStrike" cap="none" normalizeH="0" baseline="0" dirty="0">
              <a:ln>
                <a:noFill/>
              </a:ln>
              <a:solidFill>
                <a:schemeClr val="tx1"/>
              </a:solidFill>
              <a:effectLst/>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latin typeface="Bahnschrift Condensed" panose="020B0502040204020203" pitchFamily="34" charset="0"/>
              </a:rPr>
              <a:t>                  &lt; 1000: Low</a:t>
            </a:r>
            <a:endParaRPr kumimoji="0" lang="en-US" altLang="en-US" sz="8000" b="0" i="0" u="none" strike="noStrike" cap="none" normalizeH="0" baseline="0" dirty="0">
              <a:ln>
                <a:noFill/>
              </a:ln>
              <a:solidFill>
                <a:schemeClr val="tx1"/>
              </a:solidFill>
              <a:effectLst/>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latin typeface="Bahnschrift Condensed" panose="020B0502040204020203" pitchFamily="34" charset="0"/>
              </a:rPr>
              <a:t>                  &lt;3500: Medium</a:t>
            </a:r>
            <a:endParaRPr kumimoji="0" lang="en-US" altLang="en-US" sz="8000" b="0" i="0" u="none" strike="noStrike" cap="none" normalizeH="0" baseline="0" dirty="0">
              <a:ln>
                <a:noFill/>
              </a:ln>
              <a:solidFill>
                <a:schemeClr val="tx1"/>
              </a:solidFill>
              <a:effectLst/>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latin typeface="Bahnschrift Condensed" panose="020B0502040204020203" pitchFamily="34" charset="0"/>
              </a:rPr>
              <a:t>                  &lt; 10000: High</a:t>
            </a:r>
            <a:endParaRPr kumimoji="0" lang="en-US" altLang="en-US" sz="8000" b="0" i="0" u="none" strike="noStrike" cap="none" normalizeH="0" baseline="0" dirty="0">
              <a:ln>
                <a:noFill/>
              </a:ln>
              <a:solidFill>
                <a:schemeClr val="tx1"/>
              </a:solidFill>
              <a:effectLst/>
              <a:latin typeface="Bahnschrift Condensed"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8000" b="0" i="0" u="none" strike="noStrike" cap="none" normalizeH="0" baseline="0" dirty="0">
                <a:ln>
                  <a:noFill/>
                </a:ln>
                <a:solidFill>
                  <a:srgbClr val="212121"/>
                </a:solidFill>
                <a:effectLst/>
                <a:latin typeface="Bahnschrift Condensed" panose="020B0502040204020203" pitchFamily="34" charset="0"/>
              </a:rPr>
              <a:t>                   &gt; 10000: Very High </a:t>
            </a:r>
            <a:endParaRPr kumimoji="0" lang="en-US" altLang="en-US" sz="80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dirty="0"/>
          </a:p>
        </p:txBody>
      </p:sp>
    </p:spTree>
    <p:extLst>
      <p:ext uri="{BB962C8B-B14F-4D97-AF65-F5344CB8AC3E}">
        <p14:creationId xmlns:p14="http://schemas.microsoft.com/office/powerpoint/2010/main" val="113771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BC1B-6945-D2D6-50B1-0F9F09098827}"/>
              </a:ext>
            </a:extLst>
          </p:cNvPr>
          <p:cNvSpPr txBox="1"/>
          <p:nvPr/>
        </p:nvSpPr>
        <p:spPr>
          <a:xfrm>
            <a:off x="457199" y="214604"/>
            <a:ext cx="10655559"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12121"/>
                </a:solidFill>
                <a:effectLst/>
                <a:latin typeface="Bahnschrift Condensed" panose="020B0502040204020203" pitchFamily="34" charset="0"/>
              </a:rPr>
              <a:t>4. Separately made the visualization for the total sales just from the low cart value category (as mentioned, any value below 1000 can be considered as low value category).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Bahnschrift Condensed" panose="020B0502040204020203" pitchFamily="34" charset="0"/>
              </a:rPr>
            </a:br>
            <a:r>
              <a:rPr kumimoji="0" lang="en-US" altLang="en-US" sz="1800" b="0" i="0" u="none" strike="noStrike" cap="none" normalizeH="0" baseline="0" dirty="0">
                <a:ln>
                  <a:noFill/>
                </a:ln>
                <a:solidFill>
                  <a:schemeClr val="tx1"/>
                </a:solidFill>
                <a:effectLst/>
                <a:latin typeface="Bahnschrift Condensed" panose="020B0502040204020203" pitchFamily="34" charset="0"/>
              </a:rPr>
              <a:t>5. </a:t>
            </a:r>
            <a:r>
              <a:rPr kumimoji="0" lang="en-US" altLang="en-US" sz="1800" b="0" i="0" u="none" strike="noStrike" cap="none" normalizeH="0" baseline="0" dirty="0">
                <a:ln>
                  <a:noFill/>
                </a:ln>
                <a:solidFill>
                  <a:srgbClr val="212121"/>
                </a:solidFill>
                <a:effectLst/>
                <a:latin typeface="Bahnschrift Condensed" panose="020B0502040204020203" pitchFamily="34" charset="0"/>
              </a:rPr>
              <a:t>Using card visual, tracked the total sales coming from the low cart category and discount more than or equal to 50% to find out the contribution and cause.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rgbClr val="212121"/>
                </a:solidFill>
                <a:effectLst/>
                <a:latin typeface="Bahnschrift Condensed" panose="020B0502040204020203" pitchFamily="34" charset="0"/>
              </a:rPr>
              <a:t> Found out the number of days it takes to deliver for each shipment type (ship mode) so that delivery issues can be looked at on priority. Created a column chart that shows the average number of days it takes to deliver for each shipment type.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Bahnschrift Condensed" panose="020B0502040204020203" pitchFamily="34" charset="0"/>
              </a:rPr>
            </a:br>
            <a:r>
              <a:rPr kumimoji="0" lang="en-US" altLang="en-US" sz="1800" b="0" i="0" u="none" strike="noStrike" cap="none" normalizeH="0" baseline="0" dirty="0">
                <a:ln>
                  <a:noFill/>
                </a:ln>
                <a:solidFill>
                  <a:schemeClr val="tx1"/>
                </a:solidFill>
                <a:effectLst/>
                <a:latin typeface="Bahnschrift Condensed" panose="020B0502040204020203" pitchFamily="34" charset="0"/>
              </a:rPr>
              <a:t>7. </a:t>
            </a:r>
            <a:r>
              <a:rPr kumimoji="0" lang="en-US" altLang="en-US" sz="1800" b="0" i="0" u="none" strike="noStrike" cap="none" normalizeH="0" baseline="0" dirty="0">
                <a:ln>
                  <a:noFill/>
                </a:ln>
                <a:solidFill>
                  <a:srgbClr val="212121"/>
                </a:solidFill>
                <a:effectLst/>
                <a:latin typeface="Bahnschrift Condensed" panose="020B0502040204020203" pitchFamily="34" charset="0"/>
              </a:rPr>
              <a:t>In the Retail business, do we see a spike in sales on special occasions like festivals? To achieve this, created  a matrix visualization         that displays order date as hierarchy , sales and sales year to date.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rgbClr val="212121"/>
                </a:solidFill>
                <a:effectLst/>
                <a:latin typeface="Bahnschrift Condensed" panose="020B0502040204020203" pitchFamily="34" charset="0"/>
              </a:rPr>
              <a:t> Visualized the cumulative sales for each month for all the years to calculate Year on Year Sales Growth. </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rgbClr val="212121"/>
                </a:solidFill>
                <a:latin typeface="Bahnschrift Condensed" panose="020B0502040204020203" pitchFamily="34" charset="0"/>
              </a:rPr>
              <a:t>    </a:t>
            </a:r>
            <a:r>
              <a:rPr kumimoji="0" lang="en-US" altLang="en-US" sz="1800" b="0" i="0" u="none" strike="noStrike" cap="none" normalizeH="0" baseline="0" dirty="0">
                <a:ln>
                  <a:noFill/>
                </a:ln>
                <a:solidFill>
                  <a:srgbClr val="212121"/>
                </a:solidFill>
                <a:effectLst/>
                <a:latin typeface="Bahnschrift Condensed" panose="020B0502040204020203" pitchFamily="34" charset="0"/>
              </a:rPr>
              <a:t>Calculated YoY growth. </a:t>
            </a:r>
          </a:p>
        </p:txBody>
      </p:sp>
    </p:spTree>
    <p:extLst>
      <p:ext uri="{BB962C8B-B14F-4D97-AF65-F5344CB8AC3E}">
        <p14:creationId xmlns:p14="http://schemas.microsoft.com/office/powerpoint/2010/main" val="1157822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08AC24-8E71-DC0F-2247-7F34E6763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5314"/>
            <a:ext cx="12568335" cy="6820678"/>
          </a:xfrm>
          <a:prstGeom prst="rect">
            <a:avLst/>
          </a:prstGeom>
        </p:spPr>
      </p:pic>
    </p:spTree>
    <p:extLst>
      <p:ext uri="{BB962C8B-B14F-4D97-AF65-F5344CB8AC3E}">
        <p14:creationId xmlns:p14="http://schemas.microsoft.com/office/powerpoint/2010/main" val="818389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894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Bahnschrift Condensed</vt:lpstr>
      <vt:lpstr>Bahnschrift SemiBold Condensed</vt:lpstr>
      <vt:lpstr>Calibri</vt:lpstr>
      <vt:lpstr>Calibri Light</vt:lpstr>
      <vt:lpstr>Inter</vt:lpstr>
      <vt:lpstr>Segoe UI</vt:lpstr>
      <vt:lpstr>Wingdings</vt:lpstr>
      <vt:lpstr>Office Theme</vt:lpstr>
      <vt:lpstr>SUPERSTORE ANALYSIS   A detail analysis of superstore performance done by Vivek  mohan    </vt:lpstr>
      <vt:lpstr>Table of contents  Case Study----------------------------------03 Dataset Information----------------------04 ETL--------------------------------------------05 Data Modelling -----------------------------06 Analysis--------------------------------------07 to 11 Conclusions---------------------------------12  </vt:lpstr>
      <vt:lpstr>PowerPoint Presentation</vt:lpstr>
      <vt:lpstr>Dataset  </vt:lpstr>
      <vt:lpstr>ETL </vt:lpstr>
      <vt:lpstr>Data Modeling </vt:lpstr>
      <vt:lpstr>Data Analysis </vt:lpstr>
      <vt:lpstr>PowerPoint Presentation</vt:lpstr>
      <vt:lpstr>PowerPoint Presentation</vt:lpstr>
      <vt:lpstr>PowerPoint Presentation</vt:lpstr>
      <vt:lpstr>PowerPoint Presentation</vt:lpstr>
      <vt:lpstr>Conclusion  After ETL and Data Modelling ,the cleaned data contains 5009 records and 24 columns, as few columns had been split and few of the new columns were added.  The superstore data has provided valuable insights into product popularity, customer segments, shipping modes, delivery times, and sales trends over time.   The analysis has also given insights for the top popular categories &amp; their respective sub categories and vice-versa.  This analysis was also helpful in order to grow the productions and sales in particular months.  Overall analysis will definitely help in further decision makings for the betterment of the superstore business and its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ANALYSIS   A detail analysis of superstore performance done by Vivek  mohan    </dc:title>
  <dc:creator>vivekmohan876@outlook.com</dc:creator>
  <cp:lastModifiedBy>vivekmohan876@outlook.com</cp:lastModifiedBy>
  <cp:revision>1</cp:revision>
  <dcterms:created xsi:type="dcterms:W3CDTF">2023-04-11T13:58:16Z</dcterms:created>
  <dcterms:modified xsi:type="dcterms:W3CDTF">2023-04-11T20:13:25Z</dcterms:modified>
</cp:coreProperties>
</file>