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6" r:id="rId3"/>
    <p:sldId id="258" r:id="rId4"/>
    <p:sldId id="259" r:id="rId5"/>
    <p:sldId id="260" r:id="rId6"/>
    <p:sldId id="261" r:id="rId7"/>
    <p:sldId id="262" r:id="rId8"/>
    <p:sldId id="263" r:id="rId9"/>
    <p:sldId id="265" r:id="rId10"/>
    <p:sldId id="267" r:id="rId11"/>
    <p:sldId id="268"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08"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doughnutChart>
        <c:varyColors val="1"/>
        <c:ser>
          <c:idx val="0"/>
          <c:order val="0"/>
          <c:tx>
            <c:strRef>
              <c:f>Hoja1!$B$1</c:f>
              <c:strCache>
                <c:ptCount val="1"/>
                <c:pt idx="0">
                  <c:v>Uso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4"/>
                <c:pt idx="0">
                  <c:v>C++</c:v>
                </c:pt>
                <c:pt idx="1">
                  <c:v>Ruby</c:v>
                </c:pt>
                <c:pt idx="2">
                  <c:v>Phyton</c:v>
                </c:pt>
                <c:pt idx="3">
                  <c:v>PHP</c:v>
                </c:pt>
              </c:strCache>
            </c:strRef>
          </c:cat>
          <c:val>
            <c:numRef>
              <c:f>Hoja1!$B$2:$B$5</c:f>
              <c:numCache>
                <c:formatCode>General</c:formatCode>
                <c:ptCount val="4"/>
                <c:pt idx="0">
                  <c:v>65</c:v>
                </c:pt>
                <c:pt idx="1">
                  <c:v>15</c:v>
                </c:pt>
                <c:pt idx="2">
                  <c:v>30</c:v>
                </c:pt>
                <c:pt idx="3">
                  <c:v>10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16991030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13703066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56755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78938743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726822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7879977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33825608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188904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5766994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A2CE8B7-6CAC-43BC-9411-B0502F57A26F}"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180498408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A2CE8B7-6CAC-43BC-9411-B0502F57A26F}"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155523569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A2CE8B7-6CAC-43BC-9411-B0502F57A26F}"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6974502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A2CE8B7-6CAC-43BC-9411-B0502F57A26F}"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188458981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CE8B7-6CAC-43BC-9411-B0502F57A26F}"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85811917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2CE8B7-6CAC-43BC-9411-B0502F57A26F}"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17725769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2CE8B7-6CAC-43BC-9411-B0502F57A26F}"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71766DEC-4B42-4573-8719-1049DBC51D10}" type="slidenum">
              <a:rPr lang="es-GT" smtClean="0"/>
              <a:t>‹Nº›</a:t>
            </a:fld>
            <a:endParaRPr lang="es-GT"/>
          </a:p>
        </p:txBody>
      </p:sp>
    </p:spTree>
    <p:extLst>
      <p:ext uri="{BB962C8B-B14F-4D97-AF65-F5344CB8AC3E}">
        <p14:creationId xmlns:p14="http://schemas.microsoft.com/office/powerpoint/2010/main" val="262076482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2CE8B7-6CAC-43BC-9411-B0502F57A26F}" type="datetimeFigureOut">
              <a:rPr lang="es-GT" smtClean="0"/>
              <a:t>20/04/2017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766DEC-4B42-4573-8719-1049DBC51D10}" type="slidenum">
              <a:rPr lang="es-GT" smtClean="0"/>
              <a:t>‹Nº›</a:t>
            </a:fld>
            <a:endParaRPr lang="es-GT"/>
          </a:p>
        </p:txBody>
      </p:sp>
    </p:spTree>
    <p:extLst>
      <p:ext uri="{BB962C8B-B14F-4D97-AF65-F5344CB8AC3E}">
        <p14:creationId xmlns:p14="http://schemas.microsoft.com/office/powerpoint/2010/main" val="218656971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07067" y="4050833"/>
            <a:ext cx="7766936" cy="1748718"/>
          </a:xfrm>
        </p:spPr>
        <p:txBody>
          <a:bodyPr>
            <a:normAutofit/>
          </a:bodyPr>
          <a:lstStyle/>
          <a:p>
            <a:r>
              <a:rPr lang="es-GT" dirty="0" smtClean="0"/>
              <a:t>Víctor Manuel Guzmán Ayala</a:t>
            </a:r>
          </a:p>
          <a:p>
            <a:r>
              <a:rPr lang="es-GT" dirty="0" smtClean="0"/>
              <a:t>5.To Bachillerato en Ciencias y Letras con Orientación en Computación</a:t>
            </a:r>
          </a:p>
          <a:p>
            <a:r>
              <a:rPr lang="es-GT" dirty="0" smtClean="0"/>
              <a:t>Sección “U”</a:t>
            </a:r>
          </a:p>
          <a:p>
            <a:r>
              <a:rPr lang="es-GT" dirty="0" smtClean="0"/>
              <a:t>Jornada Vespertina</a:t>
            </a:r>
          </a:p>
        </p:txBody>
      </p:sp>
      <p:sp>
        <p:nvSpPr>
          <p:cNvPr id="4" name="Rectángulo 3"/>
          <p:cNvSpPr/>
          <p:nvPr/>
        </p:nvSpPr>
        <p:spPr>
          <a:xfrm>
            <a:off x="-184072" y="2027882"/>
            <a:ext cx="12034065" cy="923330"/>
          </a:xfrm>
          <a:prstGeom prst="rect">
            <a:avLst/>
          </a:prstGeom>
          <a:noFill/>
        </p:spPr>
        <p:txBody>
          <a:bodyPr wrap="non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Capacitación de nuevos integrantes</a:t>
            </a:r>
            <a:endParaRPr lang="es-E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0701038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841630310"/>
              </p:ext>
            </p:extLst>
          </p:nvPr>
        </p:nvGraphicFramePr>
        <p:xfrm>
          <a:off x="764087" y="338204"/>
          <a:ext cx="9983244" cy="5442837"/>
        </p:xfrm>
        <a:graphic>
          <a:graphicData uri="http://schemas.openxmlformats.org/drawingml/2006/table">
            <a:tbl>
              <a:tblPr firstRow="1" bandRow="1">
                <a:tableStyleId>{5C22544A-7EE6-4342-B048-85BDC9FD1C3A}</a:tableStyleId>
              </a:tblPr>
              <a:tblGrid>
                <a:gridCol w="3327748"/>
                <a:gridCol w="3327748"/>
                <a:gridCol w="3327748"/>
              </a:tblGrid>
              <a:tr h="7793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dirty="0" smtClean="0"/>
                        <a:t>Mantenimiento Deductivo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dirty="0" smtClean="0"/>
                        <a:t>Mantenimiento Preventivo</a:t>
                      </a:r>
                    </a:p>
                    <a:p>
                      <a:endParaRPr lang="es-GT"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dirty="0" smtClean="0"/>
                        <a:t>Mantenimiento Correctivo</a:t>
                      </a:r>
                      <a:endParaRPr lang="es-GT" dirty="0"/>
                    </a:p>
                  </a:txBody>
                  <a:tcPr/>
                </a:tc>
              </a:tr>
              <a:tr h="451555">
                <a:tc>
                  <a:txBody>
                    <a:bodyPr/>
                    <a:lstStyle/>
                    <a:p>
                      <a:r>
                        <a:rPr lang="es-GT" sz="1800" b="0" i="0" kern="1200" dirty="0" smtClean="0">
                          <a:solidFill>
                            <a:schemeClr val="dk1"/>
                          </a:solidFill>
                          <a:effectLst/>
                          <a:latin typeface="+mn-lt"/>
                          <a:ea typeface="+mn-ea"/>
                          <a:cs typeface="+mn-cs"/>
                        </a:rPr>
                        <a:t>Paradas no previstas en el proceso productivo, disminuyendo las horas operativas.</a:t>
                      </a:r>
                      <a:endParaRPr lang="es-GT" dirty="0"/>
                    </a:p>
                  </a:txBody>
                  <a:tcPr/>
                </a:tc>
                <a:tc>
                  <a:txBody>
                    <a:bodyPr/>
                    <a:lstStyle/>
                    <a:p>
                      <a:r>
                        <a:rPr lang="es-GT" sz="1800" b="0" i="0" kern="1200" dirty="0" smtClean="0">
                          <a:solidFill>
                            <a:schemeClr val="dk1"/>
                          </a:solidFill>
                          <a:effectLst/>
                          <a:latin typeface="+mn-lt"/>
                          <a:ea typeface="+mn-ea"/>
                          <a:cs typeface="+mn-cs"/>
                        </a:rPr>
                        <a:t>Cuenta con una fecha programada, además de un tiempo de inicio y de terminación preestablecido y aprobado por la directiva de la empresa.</a:t>
                      </a:r>
                      <a:endParaRPr lang="es-GT" dirty="0"/>
                    </a:p>
                  </a:txBody>
                  <a:tcPr/>
                </a:tc>
                <a:tc>
                  <a:txBody>
                    <a:bodyPr/>
                    <a:lstStyle/>
                    <a:p>
                      <a:r>
                        <a:rPr lang="es-GT" sz="1800" b="0" i="0" kern="1200" dirty="0" smtClean="0">
                          <a:solidFill>
                            <a:schemeClr val="dk1"/>
                          </a:solidFill>
                          <a:effectLst/>
                          <a:latin typeface="+mn-lt"/>
                          <a:ea typeface="+mn-ea"/>
                          <a:cs typeface="+mn-cs"/>
                        </a:rPr>
                        <a:t>El mantenimiento deductivo a diferencia del preventivo se hace para revisar el computador y mirar que todo este en orden, y si tiene un problema buscar cual es.</a:t>
                      </a:r>
                      <a:endParaRPr lang="es-GT" b="0" dirty="0"/>
                    </a:p>
                  </a:txBody>
                  <a:tcPr/>
                </a:tc>
              </a:tr>
              <a:tr h="451555">
                <a:tc>
                  <a:txBody>
                    <a:bodyPr/>
                    <a:lstStyle/>
                    <a:p>
                      <a:r>
                        <a:rPr lang="es-GT" sz="1800" b="0" i="0" kern="1200" dirty="0" smtClean="0">
                          <a:solidFill>
                            <a:schemeClr val="dk1"/>
                          </a:solidFill>
                          <a:effectLst/>
                          <a:latin typeface="+mn-lt"/>
                          <a:ea typeface="+mn-ea"/>
                          <a:cs typeface="+mn-cs"/>
                        </a:rPr>
                        <a:t>Afecta las cadenas productivas, es decir, que los ciclos productivos posteriores se verán parados a la espera de la corrección de la etapa anterior.</a:t>
                      </a:r>
                      <a:endParaRPr lang="es-GT" dirty="0"/>
                    </a:p>
                  </a:txBody>
                  <a:tcPr/>
                </a:tc>
                <a:tc>
                  <a:txBody>
                    <a:bodyPr/>
                    <a:lstStyle/>
                    <a:p>
                      <a:r>
                        <a:rPr lang="es-GT" sz="1800" b="0" i="0" kern="1200" dirty="0" smtClean="0">
                          <a:solidFill>
                            <a:schemeClr val="dk1"/>
                          </a:solidFill>
                          <a:effectLst/>
                          <a:latin typeface="+mn-lt"/>
                          <a:ea typeface="+mn-ea"/>
                          <a:cs typeface="+mn-cs"/>
                        </a:rPr>
                        <a:t>Permite a la empresa contar con un historial de todos los equipos, además brinda la posibilidad de actualizar la información técnica de los equipos.</a:t>
                      </a:r>
                      <a:endParaRPr lang="es-GT" dirty="0"/>
                    </a:p>
                  </a:txBody>
                  <a:tcPr/>
                </a:tc>
                <a:tc>
                  <a:txBody>
                    <a:bodyPr/>
                    <a:lstStyle/>
                    <a:p>
                      <a:r>
                        <a:rPr lang="es-GT" sz="1800" b="0" i="0" kern="1200" dirty="0" smtClean="0">
                          <a:solidFill>
                            <a:schemeClr val="dk1"/>
                          </a:solidFill>
                          <a:effectLst/>
                          <a:latin typeface="+mn-lt"/>
                          <a:ea typeface="+mn-ea"/>
                          <a:cs typeface="+mn-cs"/>
                        </a:rPr>
                        <a:t>El mantenimiento correctivo se diferencia de los otros dos mantenimientos en que este es para corregir los errores o fallas del sistema ya sea de hardware o de software, interno o externo.</a:t>
                      </a:r>
                      <a:endParaRPr lang="es-GT" sz="1800" b="0" dirty="0"/>
                    </a:p>
                  </a:txBody>
                  <a:tcPr/>
                </a:tc>
              </a:tr>
              <a:tr h="451555">
                <a:tc>
                  <a:txBody>
                    <a:bodyPr/>
                    <a:lstStyle/>
                    <a:p>
                      <a:r>
                        <a:rPr lang="es-GT" sz="1800" b="0" i="0" kern="1200" dirty="0" smtClean="0">
                          <a:solidFill>
                            <a:schemeClr val="dk1"/>
                          </a:solidFill>
                          <a:effectLst/>
                          <a:latin typeface="+mn-lt"/>
                          <a:ea typeface="+mn-ea"/>
                          <a:cs typeface="+mn-cs"/>
                        </a:rPr>
                        <a:t>La planificación del tiempo que estará el sistema fuera de operación no es predecible.</a:t>
                      </a:r>
                      <a:endParaRPr lang="es-GT" dirty="0"/>
                    </a:p>
                  </a:txBody>
                  <a:tcPr/>
                </a:tc>
                <a:tc>
                  <a:txBody>
                    <a:bodyPr/>
                    <a:lstStyle/>
                    <a:p>
                      <a:r>
                        <a:rPr lang="es-GT" sz="1800" b="0" i="0" kern="1200" dirty="0" smtClean="0">
                          <a:solidFill>
                            <a:schemeClr val="dk1"/>
                          </a:solidFill>
                          <a:effectLst/>
                          <a:latin typeface="+mn-lt"/>
                          <a:ea typeface="+mn-ea"/>
                          <a:cs typeface="+mn-cs"/>
                        </a:rPr>
                        <a:t>Permite contar con un presupuesto aprobado por la directiva.</a:t>
                      </a:r>
                      <a:endParaRPr lang="es-GT" dirty="0"/>
                    </a:p>
                  </a:txBody>
                  <a:tcPr/>
                </a:tc>
                <a:tc>
                  <a:txBody>
                    <a:bodyPr/>
                    <a:lstStyle/>
                    <a:p>
                      <a:r>
                        <a:rPr lang="es-GT" dirty="0" smtClean="0"/>
                        <a:t>Si no se utiliza el ordenador no trabajara bien o no lo </a:t>
                      </a:r>
                      <a:r>
                        <a:rPr lang="es-GT" dirty="0" err="1" smtClean="0"/>
                        <a:t>hara</a:t>
                      </a:r>
                      <a:r>
                        <a:rPr lang="es-GT" dirty="0" smtClean="0"/>
                        <a:t>.</a:t>
                      </a:r>
                      <a:endParaRPr lang="es-GT" dirty="0"/>
                    </a:p>
                  </a:txBody>
                  <a:tcPr/>
                </a:tc>
              </a:tr>
            </a:tbl>
          </a:graphicData>
        </a:graphic>
      </p:graphicFrame>
    </p:spTree>
    <p:extLst>
      <p:ext uri="{BB962C8B-B14F-4D97-AF65-F5344CB8AC3E}">
        <p14:creationId xmlns:p14="http://schemas.microsoft.com/office/powerpoint/2010/main" val="42834473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76821" y="2605415"/>
            <a:ext cx="8392438" cy="1200329"/>
          </a:xfrm>
          <a:prstGeom prst="rect">
            <a:avLst/>
          </a:prstGeom>
          <a:noFill/>
        </p:spPr>
        <p:txBody>
          <a:bodyPr wrap="square" rtlCol="0">
            <a:spAutoFit/>
          </a:bodyPr>
          <a:lstStyle/>
          <a:p>
            <a:pPr algn="just"/>
            <a:r>
              <a:rPr lang="es-GT" dirty="0" smtClean="0"/>
              <a:t>La informática pueden llamarla no necesaria o hablar de que los que trabajan en eso son vagos que solo sela pasan sentados frente a una maquina cuando es tan necesario tener en la sociedad a esas personas o a los tan molestados Nerds que sin ellos no habrían computadoras.</a:t>
            </a:r>
            <a:endParaRPr lang="es-GT" dirty="0"/>
          </a:p>
        </p:txBody>
      </p:sp>
      <p:sp>
        <p:nvSpPr>
          <p:cNvPr id="3" name="Rectángulo 2"/>
          <p:cNvSpPr/>
          <p:nvPr/>
        </p:nvSpPr>
        <p:spPr>
          <a:xfrm>
            <a:off x="2878463" y="1389056"/>
            <a:ext cx="3954930"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Conclusión</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19892043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smtClean="0"/>
              <a:t>El área de informática es una de las áreas mas importantes de una empresa por lo cual nuestro trabajo un es solo sentarse todo el día frente a un ordenador sino hacer que la empresa este actualizada y en comunicación con todo el equipo y el mundo tecnológico. </a:t>
            </a:r>
            <a:endParaRPr lang="es-GT" dirty="0"/>
          </a:p>
        </p:txBody>
      </p:sp>
      <p:sp>
        <p:nvSpPr>
          <p:cNvPr id="6" name="Rectángulo 5"/>
          <p:cNvSpPr/>
          <p:nvPr/>
        </p:nvSpPr>
        <p:spPr>
          <a:xfrm>
            <a:off x="677334" y="716468"/>
            <a:ext cx="8391510" cy="707886"/>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s-ES" sz="4000" b="1" dirty="0" smtClean="0">
                <a:ln/>
                <a:solidFill>
                  <a:schemeClr val="accent3"/>
                </a:solidFill>
              </a:rPr>
              <a:t>Introducción</a:t>
            </a:r>
            <a:endParaRPr lang="es-ES" b="1" dirty="0">
              <a:ln/>
              <a:solidFill>
                <a:schemeClr val="accent3"/>
              </a:solidFill>
            </a:endParaRPr>
          </a:p>
        </p:txBody>
      </p:sp>
    </p:spTree>
    <p:extLst>
      <p:ext uri="{BB962C8B-B14F-4D97-AF65-F5344CB8AC3E}">
        <p14:creationId xmlns:p14="http://schemas.microsoft.com/office/powerpoint/2010/main" val="312774189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14401" y="425885"/>
            <a:ext cx="8617907" cy="4708981"/>
          </a:xfrm>
          <a:prstGeom prst="rect">
            <a:avLst/>
          </a:prstGeom>
          <a:noFill/>
        </p:spPr>
        <p:txBody>
          <a:bodyPr wrap="square" rtlCol="0">
            <a:spAutoFit/>
          </a:bodyPr>
          <a:lstStyle/>
          <a:p>
            <a:pPr algn="just"/>
            <a:endParaRPr lang="es-GT" sz="2400" b="1" dirty="0" smtClean="0">
              <a:solidFill>
                <a:schemeClr val="accent1">
                  <a:lumMod val="75000"/>
                </a:schemeClr>
              </a:solidFill>
            </a:endParaRPr>
          </a:p>
          <a:p>
            <a:pPr algn="just"/>
            <a:endParaRPr lang="es-GT" sz="2400" b="1" dirty="0" smtClean="0">
              <a:solidFill>
                <a:schemeClr val="accent1">
                  <a:lumMod val="75000"/>
                </a:schemeClr>
              </a:solidFill>
            </a:endParaRPr>
          </a:p>
          <a:p>
            <a:pPr algn="just"/>
            <a:r>
              <a:rPr lang="es-GT" dirty="0" smtClean="0"/>
              <a:t>Ofimática es un acrónimo compuesto por los términos oficina e informática. El concepto, por lo tanto, hace referencia a la automatización de las comunicaciones y procesos que se realizan en una oficina.</a:t>
            </a:r>
          </a:p>
          <a:p>
            <a:pPr algn="just"/>
            <a:endParaRPr lang="es-GT" dirty="0" smtClean="0"/>
          </a:p>
          <a:p>
            <a:pPr fontAlgn="base"/>
            <a:r>
              <a:rPr lang="es-GT" dirty="0"/>
              <a:t>La ofimática es posibilitada por una combinación entre hardware y software que permite crear, manipular, almacenar y transmitir digitalmente la información que se necesita en una oficina para realizar las tareas cotidianas y alcanzar sus objetivos.</a:t>
            </a:r>
          </a:p>
          <a:p>
            <a:pPr fontAlgn="base"/>
            <a:r>
              <a:rPr lang="es-GT" dirty="0"/>
              <a:t>Por ejemplo: la ofimática permite que un oficinista lleve los balances de su empresa en un archivo digital mediante planillas de cálculo que facilitan las operaciones. Dicho archivo puede ser conservado en una computadora, impreso o enviado a través de Internet</a:t>
            </a:r>
            <a:r>
              <a:rPr lang="es-GT" dirty="0" smtClean="0"/>
              <a:t>.</a:t>
            </a:r>
          </a:p>
          <a:p>
            <a:pPr fontAlgn="base"/>
            <a:endParaRPr lang="es-GT" dirty="0"/>
          </a:p>
          <a:p>
            <a:pPr fontAlgn="base"/>
            <a:endParaRPr lang="es-GT" dirty="0"/>
          </a:p>
          <a:p>
            <a:pPr algn="just"/>
            <a:endParaRPr lang="es-GT" dirty="0"/>
          </a:p>
        </p:txBody>
      </p:sp>
      <p:pic>
        <p:nvPicPr>
          <p:cNvPr id="1026" name="Picture 2" descr="Ofimá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807" y="4540380"/>
            <a:ext cx="1971675" cy="1476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589366" y="236661"/>
            <a:ext cx="745588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5400" b="1" dirty="0" smtClean="0">
                <a:ln/>
                <a:solidFill>
                  <a:schemeClr val="accent4"/>
                </a:solidFill>
              </a:rPr>
              <a:t>Informática/Ofimática</a:t>
            </a:r>
            <a:endParaRPr lang="es-ES" sz="5400" b="1" dirty="0">
              <a:ln/>
              <a:solidFill>
                <a:schemeClr val="accent4"/>
              </a:solidFill>
            </a:endParaRPr>
          </a:p>
        </p:txBody>
      </p:sp>
    </p:spTree>
    <p:extLst>
      <p:ext uri="{BB962C8B-B14F-4D97-AF65-F5344CB8AC3E}">
        <p14:creationId xmlns:p14="http://schemas.microsoft.com/office/powerpoint/2010/main" val="313398157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1458" y="300625"/>
            <a:ext cx="8768220" cy="4955203"/>
          </a:xfrm>
          <a:prstGeom prst="rect">
            <a:avLst/>
          </a:prstGeom>
          <a:noFill/>
        </p:spPr>
        <p:txBody>
          <a:bodyPr wrap="square" rtlCol="0">
            <a:spAutoFit/>
          </a:bodyPr>
          <a:lstStyle/>
          <a:p>
            <a:pPr algn="just"/>
            <a:endParaRPr lang="es-GT" sz="2400" dirty="0" smtClean="0">
              <a:solidFill>
                <a:schemeClr val="accent1">
                  <a:lumMod val="75000"/>
                </a:schemeClr>
              </a:solidFill>
            </a:endParaRPr>
          </a:p>
          <a:p>
            <a:pPr algn="just"/>
            <a:endParaRPr lang="es-GT" sz="2400" dirty="0" smtClean="0">
              <a:solidFill>
                <a:schemeClr val="accent1">
                  <a:lumMod val="75000"/>
                </a:schemeClr>
              </a:solidFill>
            </a:endParaRPr>
          </a:p>
          <a:p>
            <a:pPr algn="just"/>
            <a:r>
              <a:rPr lang="es-GT" dirty="0" smtClean="0"/>
              <a:t>Se </a:t>
            </a:r>
            <a:r>
              <a:rPr lang="es-GT" dirty="0"/>
              <a:t>conoce como suite ofimática, por último, a la recopilación de programas informáticos que son de uso habitual en las oficinas. Estas suites suelen incluir procesador de texto, hoja de cálculo, gestión de base de datos, cliente de correo electrónico, agenda y administrador de presentaciones o diapositivas</a:t>
            </a:r>
            <a:r>
              <a:rPr lang="es-GT" dirty="0" smtClean="0"/>
              <a:t>.</a:t>
            </a:r>
          </a:p>
          <a:p>
            <a:pPr algn="just"/>
            <a:endParaRPr lang="es-GT" dirty="0"/>
          </a:p>
          <a:p>
            <a:pPr algn="just"/>
            <a:r>
              <a:rPr lang="es-GT" sz="2000" b="1" dirty="0" smtClean="0"/>
              <a:t>Ejemplo:</a:t>
            </a:r>
          </a:p>
          <a:p>
            <a:pPr algn="just"/>
            <a:endParaRPr lang="es-GT" sz="2000" b="1" dirty="0" smtClean="0"/>
          </a:p>
          <a:p>
            <a:pPr algn="just"/>
            <a:r>
              <a:rPr lang="es-GT" sz="2000" b="1" dirty="0" smtClean="0">
                <a:solidFill>
                  <a:schemeClr val="accent2">
                    <a:lumMod val="60000"/>
                    <a:lumOff val="40000"/>
                  </a:schemeClr>
                </a:solidFill>
              </a:rPr>
              <a:t>Microsoft Office</a:t>
            </a:r>
          </a:p>
          <a:p>
            <a:pPr algn="just"/>
            <a:r>
              <a:rPr lang="es-GT" sz="2000" dirty="0" smtClean="0"/>
              <a:t>Microsoft </a:t>
            </a:r>
            <a:r>
              <a:rPr lang="es-GT" sz="2000" dirty="0"/>
              <a:t>Office es un paquete de programas informáticos para oficina desarrollado por Microsoft Corp. (una empresa estadounidense fundada en 1975). Se trata de un conjunto de aplicaciones que realizan tareas ofimáticas, es decir, que permiten automatizar y perfeccionar las actividades habituales de una oficina.</a:t>
            </a:r>
            <a:endParaRPr lang="es-GT" sz="2000" dirty="0" smtClean="0"/>
          </a:p>
          <a:p>
            <a:pPr algn="just"/>
            <a:endParaRPr lang="es-GT" dirty="0"/>
          </a:p>
        </p:txBody>
      </p:sp>
      <p:sp>
        <p:nvSpPr>
          <p:cNvPr id="3" name="Rectángulo 2"/>
          <p:cNvSpPr/>
          <p:nvPr/>
        </p:nvSpPr>
        <p:spPr>
          <a:xfrm>
            <a:off x="701458" y="300625"/>
            <a:ext cx="4798108" cy="769441"/>
          </a:xfrm>
          <a:prstGeom prst="rect">
            <a:avLst/>
          </a:prstGeom>
          <a:noFill/>
        </p:spPr>
        <p:txBody>
          <a:bodyPr wrap="none" lIns="91440" tIns="45720" rIns="91440" bIns="45720">
            <a:spAutoFit/>
          </a:bodyPr>
          <a:lstStyle/>
          <a:p>
            <a:r>
              <a:rPr lang="es-ES" sz="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Suite de Ofimática</a:t>
            </a:r>
            <a:endParaRPr lang="es-E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4993390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668053" y="1672876"/>
            <a:ext cx="9352767" cy="2246769"/>
          </a:xfrm>
          <a:prstGeom prst="rect">
            <a:avLst/>
          </a:prstGeom>
        </p:spPr>
        <p:txBody>
          <a:bodyPr wrap="square">
            <a:spAutoFit/>
          </a:bodyPr>
          <a:lstStyle/>
          <a:p>
            <a:r>
              <a:rPr lang="es-GT" sz="2000" i="0" dirty="0" smtClean="0">
                <a:effectLst/>
                <a:latin typeface="Open Sans"/>
              </a:rPr>
              <a:t>Un lenguaje de programación es un lenguaje diseñado para describir el conjunto de acciones consecutivas que un equipo debe ejecutar. Por lo tanto, un lenguaje de programación es un modo práctico para que los seres humanos puedan dar instrucciones a un equipo. </a:t>
            </a:r>
            <a:r>
              <a:rPr lang="es-GT" sz="2000" dirty="0" smtClean="0"/>
              <a:t/>
            </a:r>
            <a:br>
              <a:rPr lang="es-GT" sz="2000" dirty="0" smtClean="0"/>
            </a:br>
            <a:r>
              <a:rPr lang="es-GT" sz="2000" dirty="0" smtClean="0"/>
              <a:t/>
            </a:r>
            <a:br>
              <a:rPr lang="es-GT" sz="2000" dirty="0" smtClean="0"/>
            </a:br>
            <a:r>
              <a:rPr lang="es-GT" sz="2000" i="0" dirty="0" smtClean="0">
                <a:effectLst/>
                <a:latin typeface="Open Sans"/>
              </a:rPr>
              <a:t>Por otro lado, el término "lenguaje natural" define un medio de comunicación compartido por un grupo de personas (por ejemplo: inglés o francés). </a:t>
            </a:r>
            <a:endParaRPr lang="es-GT" sz="2000" dirty="0"/>
          </a:p>
        </p:txBody>
      </p:sp>
      <p:sp>
        <p:nvSpPr>
          <p:cNvPr id="8" name="Rectángulo 7"/>
          <p:cNvSpPr/>
          <p:nvPr/>
        </p:nvSpPr>
        <p:spPr>
          <a:xfrm>
            <a:off x="2161513" y="472547"/>
            <a:ext cx="6365845" cy="1200329"/>
          </a:xfrm>
          <a:prstGeom prst="rect">
            <a:avLst/>
          </a:prstGeom>
          <a:noFill/>
        </p:spPr>
        <p:txBody>
          <a:bodyPr wrap="none" lIns="91440" tIns="45720" rIns="91440" bIns="45720">
            <a:spAutoFit/>
          </a:bodyPr>
          <a:lstStyle/>
          <a:p>
            <a:pPr algn="ctr"/>
            <a:r>
              <a:rPr lang="es-ES" sz="3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Lenguajes de Programación</a:t>
            </a:r>
          </a:p>
          <a:p>
            <a:pPr algn="ctr"/>
            <a:r>
              <a:rPr lang="es-ES" sz="3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y su línea de tiempo</a:t>
            </a:r>
            <a:endParaRPr lang="es-E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8954398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lenguajes de programacion linea del tiempo hasta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929" y="1177446"/>
            <a:ext cx="9957946" cy="362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8768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8499" y="286766"/>
            <a:ext cx="8802410" cy="923330"/>
          </a:xfrm>
          <a:prstGeom prst="rect">
            <a:avLst/>
          </a:prstGeom>
          <a:noFill/>
        </p:spPr>
        <p:txBody>
          <a:bodyPr wrap="none" lIns="91440" tIns="45720" rIns="91440" bIns="45720">
            <a:spAutoFit/>
          </a:bodyPr>
          <a:lstStyle/>
          <a:p>
            <a:pPr algn="ctr"/>
            <a:r>
              <a:rPr lang="es-ES" sz="5400" b="1" cap="none" spc="0" dirty="0" smtClean="0">
                <a:ln w="6600">
                  <a:solidFill>
                    <a:schemeClr val="accent2"/>
                  </a:solidFill>
                  <a:prstDash val="solid"/>
                </a:ln>
                <a:solidFill>
                  <a:srgbClr val="FFFFFF"/>
                </a:solidFill>
                <a:effectLst>
                  <a:outerShdw dist="38100" dir="2700000" algn="tl" rotWithShape="0">
                    <a:schemeClr val="accent2"/>
                  </a:outerShdw>
                </a:effectLst>
              </a:rPr>
              <a:t>Mantenimiento Preventivo</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Rectángulo 2"/>
          <p:cNvSpPr/>
          <p:nvPr/>
        </p:nvSpPr>
        <p:spPr>
          <a:xfrm>
            <a:off x="576197" y="1550157"/>
            <a:ext cx="10058400" cy="3693319"/>
          </a:xfrm>
          <a:prstGeom prst="rect">
            <a:avLst/>
          </a:prstGeom>
        </p:spPr>
        <p:txBody>
          <a:bodyPr wrap="square">
            <a:spAutoFit/>
          </a:bodyPr>
          <a:lstStyle/>
          <a:p>
            <a:r>
              <a:rPr lang="es-GT" b="0" i="0" dirty="0" smtClean="0">
                <a:effectLst/>
                <a:latin typeface="Arial" panose="020B0604020202020204" pitchFamily="34" charset="0"/>
              </a:rPr>
              <a:t>En las operaciones de </a:t>
            </a:r>
            <a:r>
              <a:rPr lang="es-GT" b="0" i="0" u="none" strike="noStrike" dirty="0" smtClean="0">
                <a:effectLst/>
                <a:latin typeface="Arial" panose="020B0604020202020204" pitchFamily="34" charset="0"/>
              </a:rPr>
              <a:t>mantenimiento</a:t>
            </a:r>
            <a:r>
              <a:rPr lang="es-GT" b="0" i="0" dirty="0" smtClean="0">
                <a:effectLst/>
                <a:latin typeface="Arial" panose="020B0604020202020204" pitchFamily="34" charset="0"/>
              </a:rPr>
              <a:t>, el </a:t>
            </a:r>
            <a:r>
              <a:rPr lang="es-GT" b="1" i="0" dirty="0" smtClean="0">
                <a:effectLst/>
                <a:latin typeface="Arial" panose="020B0604020202020204" pitchFamily="34" charset="0"/>
              </a:rPr>
              <a:t>mantenimiento preventivo</a:t>
            </a:r>
            <a:r>
              <a:rPr lang="es-GT" b="0" i="0" dirty="0" smtClean="0">
                <a:effectLst/>
                <a:latin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b="0" i="0" u="none" strike="noStrike" dirty="0" smtClean="0">
                <a:effectLst/>
                <a:latin typeface="Arial" panose="020B0604020202020204" pitchFamily="34" charset="0"/>
              </a:rPr>
              <a:t>mantenimiento correctivo</a:t>
            </a:r>
            <a:r>
              <a:rPr lang="es-GT" b="0" i="0" dirty="0" smtClean="0">
                <a:effectLst/>
                <a:latin typeface="Arial" panose="020B0604020202020204" pitchFamily="34" charset="0"/>
              </a:rPr>
              <a:t> que repara o pone en condiciones de funcionamiento aquellos que dejaron de funcionar o están dañados.</a:t>
            </a:r>
          </a:p>
          <a:p>
            <a:r>
              <a:rPr lang="es-GT" b="0" i="0" dirty="0" smtClean="0">
                <a:effectLst/>
                <a:latin typeface="Arial" panose="020B0604020202020204" pitchFamily="34"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b="0" i="0" dirty="0" smtClean="0">
                <a:effectLst/>
                <a:latin typeface="Arial" panose="020B06040202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r>
              <a:rPr lang="es-GT" b="0" i="0" dirty="0" smtClean="0">
                <a:solidFill>
                  <a:srgbClr val="222222"/>
                </a:solidFill>
                <a:effectLst/>
                <a:latin typeface="Arial" panose="020B0604020202020204" pitchFamily="34" charset="0"/>
              </a:rPr>
              <a:t>.</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6112046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mantenimiento preven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159" y="1081641"/>
            <a:ext cx="6300592" cy="419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93289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áfico 9"/>
          <p:cNvGraphicFramePr/>
          <p:nvPr>
            <p:extLst>
              <p:ext uri="{D42A27DB-BD31-4B8C-83A1-F6EECF244321}">
                <p14:modId xmlns:p14="http://schemas.microsoft.com/office/powerpoint/2010/main" val="275743309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84383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TotalTime>
  <Words>288</Words>
  <Application>Microsoft Office PowerPoint</Application>
  <PresentationFormat>Panorámica</PresentationFormat>
  <Paragraphs>46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Open Sans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nuevos integrantes</dc:title>
  <dc:creator>estudiante de Liceo Compu-market</dc:creator>
  <cp:lastModifiedBy>estudiante de Liceo Compu-market</cp:lastModifiedBy>
  <cp:revision>7</cp:revision>
  <dcterms:created xsi:type="dcterms:W3CDTF">2017-04-20T19:49:23Z</dcterms:created>
  <dcterms:modified xsi:type="dcterms:W3CDTF">2017-04-20T22:58:11Z</dcterms:modified>
</cp:coreProperties>
</file>