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g9bKW3ovOAzz7maOYeISYcblCx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107240-4520-4183-8D41-9F41C46D88E6}">
  <a:tblStyle styleId="{F6107240-4520-4183-8D41-9F41C46D88E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0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3" name="Google Shape;15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4" name="Google Shape;18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1" name="Google Shape;21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SIMsalabim vs SCAPS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>
            <a:spLocks noGrp="1"/>
          </p:cNvSpPr>
          <p:nvPr>
            <p:ph type="title"/>
          </p:nvPr>
        </p:nvSpPr>
        <p:spPr>
          <a:xfrm>
            <a:off x="225200" y="3523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MIM  Ref. configuration</a:t>
            </a: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1325686" y="2926649"/>
            <a:ext cx="1385400" cy="12519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p2"/>
          <p:cNvCxnSpPr/>
          <p:nvPr/>
        </p:nvCxnSpPr>
        <p:spPr>
          <a:xfrm rot="10800000">
            <a:off x="890086" y="2926649"/>
            <a:ext cx="435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2" name="Google Shape;92;p2"/>
          <p:cNvCxnSpPr/>
          <p:nvPr/>
        </p:nvCxnSpPr>
        <p:spPr>
          <a:xfrm rot="10800000">
            <a:off x="2711037" y="4178552"/>
            <a:ext cx="435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3" name="Google Shape;93;p2"/>
          <p:cNvCxnSpPr/>
          <p:nvPr/>
        </p:nvCxnSpPr>
        <p:spPr>
          <a:xfrm flipH="1">
            <a:off x="2675679" y="2067191"/>
            <a:ext cx="525900" cy="78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4" name="Google Shape;94;p2"/>
          <p:cNvSpPr txBox="1"/>
          <p:nvPr/>
        </p:nvSpPr>
        <p:spPr>
          <a:xfrm>
            <a:off x="3201579" y="1328527"/>
            <a:ext cx="26961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 layer: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Thickness: 300 nm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Bandgap: 1.6 eV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CB (EA): 3.6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Mobility: 1e-4 m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/(Vs)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Kdirect : 1e-18 m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2"/>
          <p:cNvCxnSpPr/>
          <p:nvPr/>
        </p:nvCxnSpPr>
        <p:spPr>
          <a:xfrm rot="10800000" flipH="1">
            <a:off x="1168706" y="4178430"/>
            <a:ext cx="1613100" cy="894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6" name="Google Shape;96;p2"/>
          <p:cNvCxnSpPr/>
          <p:nvPr/>
        </p:nvCxnSpPr>
        <p:spPr>
          <a:xfrm rot="10800000">
            <a:off x="1035206" y="2926530"/>
            <a:ext cx="133500" cy="2146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7" name="Google Shape;97;p2"/>
          <p:cNvSpPr txBox="1"/>
          <p:nvPr/>
        </p:nvSpPr>
        <p:spPr>
          <a:xfrm>
            <a:off x="225200" y="5078407"/>
            <a:ext cx="2696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aligned to the active layer bands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6629627" y="4952446"/>
            <a:ext cx="1385400" cy="12519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p2"/>
          <p:cNvCxnSpPr/>
          <p:nvPr/>
        </p:nvCxnSpPr>
        <p:spPr>
          <a:xfrm rot="10800000">
            <a:off x="6194027" y="5168292"/>
            <a:ext cx="435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" name="Google Shape;100;p2"/>
          <p:cNvCxnSpPr/>
          <p:nvPr/>
        </p:nvCxnSpPr>
        <p:spPr>
          <a:xfrm rot="10800000">
            <a:off x="7987507" y="6019899"/>
            <a:ext cx="435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" name="Google Shape;101;p2"/>
          <p:cNvCxnSpPr/>
          <p:nvPr/>
        </p:nvCxnSpPr>
        <p:spPr>
          <a:xfrm>
            <a:off x="6430133" y="4952446"/>
            <a:ext cx="0" cy="215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02" name="Google Shape;102;p2"/>
          <p:cNvCxnSpPr/>
          <p:nvPr/>
        </p:nvCxnSpPr>
        <p:spPr>
          <a:xfrm>
            <a:off x="8152319" y="6008780"/>
            <a:ext cx="0" cy="215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03" name="Google Shape;103;p2"/>
          <p:cNvCxnSpPr/>
          <p:nvPr/>
        </p:nvCxnSpPr>
        <p:spPr>
          <a:xfrm flipH="1">
            <a:off x="6563530" y="4509525"/>
            <a:ext cx="1534500" cy="36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4" name="Google Shape;104;p2"/>
          <p:cNvCxnSpPr/>
          <p:nvPr/>
        </p:nvCxnSpPr>
        <p:spPr>
          <a:xfrm flipH="1">
            <a:off x="8205431" y="4661925"/>
            <a:ext cx="45000" cy="1276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5" name="Google Shape;105;p2"/>
          <p:cNvSpPr txBox="1"/>
          <p:nvPr/>
        </p:nvSpPr>
        <p:spPr>
          <a:xfrm>
            <a:off x="8205299" y="4191316"/>
            <a:ext cx="5254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Offset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2"/>
          <p:cNvPicPr preferRelativeResize="0"/>
          <p:nvPr/>
        </p:nvPicPr>
        <p:blipFill rotWithShape="1">
          <a:blip r:embed="rId3">
            <a:alphaModFix/>
          </a:blip>
          <a:srcRect l="-67501" t="129576" r="94273" b="-102803"/>
          <a:stretch/>
        </p:blipFill>
        <p:spPr>
          <a:xfrm>
            <a:off x="-944967" y="1217899"/>
            <a:ext cx="3620646" cy="217238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/>
          <p:nvPr/>
        </p:nvSpPr>
        <p:spPr>
          <a:xfrm>
            <a:off x="1313273" y="2933622"/>
            <a:ext cx="1385400" cy="12519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2"/>
          <p:cNvCxnSpPr/>
          <p:nvPr/>
        </p:nvCxnSpPr>
        <p:spPr>
          <a:xfrm rot="10800000">
            <a:off x="877673" y="2933622"/>
            <a:ext cx="435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0" name="Google Shape;110;p2"/>
          <p:cNvCxnSpPr/>
          <p:nvPr/>
        </p:nvCxnSpPr>
        <p:spPr>
          <a:xfrm rot="10800000">
            <a:off x="2698624" y="4185525"/>
            <a:ext cx="435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p2"/>
          <p:cNvCxnSpPr/>
          <p:nvPr/>
        </p:nvCxnSpPr>
        <p:spPr>
          <a:xfrm flipH="1">
            <a:off x="2663266" y="2074164"/>
            <a:ext cx="525900" cy="78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3" name="Google Shape;113;p2"/>
          <p:cNvCxnSpPr/>
          <p:nvPr/>
        </p:nvCxnSpPr>
        <p:spPr>
          <a:xfrm rot="10800000" flipH="1">
            <a:off x="1156293" y="4185403"/>
            <a:ext cx="1613100" cy="894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4" name="Google Shape;114;p2"/>
          <p:cNvCxnSpPr/>
          <p:nvPr/>
        </p:nvCxnSpPr>
        <p:spPr>
          <a:xfrm rot="10800000">
            <a:off x="1022793" y="2933503"/>
            <a:ext cx="133500" cy="2146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MIM  base configuration</a:t>
            </a:r>
            <a:endParaRPr/>
          </a:p>
        </p:txBody>
      </p:sp>
      <p:graphicFrame>
        <p:nvGraphicFramePr>
          <p:cNvPr id="121" name="Google Shape;121;p3"/>
          <p:cNvGraphicFramePr/>
          <p:nvPr/>
        </p:nvGraphicFramePr>
        <p:xfrm>
          <a:off x="1309898" y="15595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{F6107240-4520-4183-8D41-9F41C46D88E6}</a:tableStyleId>
              </a:tblPr>
              <a:tblGrid>
                <a:gridCol w="137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4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4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4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4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3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Test number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Thickness (nm)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Electron mobility [m^2/(Vs)]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Hole mobility [m^2/(Vs)]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Kdirect [m^3/s]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Bandgap [eV]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Electrode offset [eV]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Ref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300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1e-18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1.6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1e-17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1.6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1e-18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1.6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1e-18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1.6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1e-18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1.6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1e-18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1.6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300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1e-18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1.2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/>
        </p:nvSpPr>
        <p:spPr>
          <a:xfrm>
            <a:off x="212787" y="35932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Pin-nip  Ref. configuration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1545579" y="2933622"/>
            <a:ext cx="857756" cy="1251900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16"/>
          <p:cNvCxnSpPr/>
          <p:nvPr/>
        </p:nvCxnSpPr>
        <p:spPr>
          <a:xfrm rot="10800000">
            <a:off x="877673" y="2933622"/>
            <a:ext cx="435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9" name="Google Shape;129;p16"/>
          <p:cNvCxnSpPr/>
          <p:nvPr/>
        </p:nvCxnSpPr>
        <p:spPr>
          <a:xfrm rot="10800000">
            <a:off x="2698624" y="4185525"/>
            <a:ext cx="435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0" name="Google Shape;130;p16"/>
          <p:cNvCxnSpPr/>
          <p:nvPr/>
        </p:nvCxnSpPr>
        <p:spPr>
          <a:xfrm flipH="1">
            <a:off x="1922879" y="1634591"/>
            <a:ext cx="1266287" cy="126427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1" name="Google Shape;131;p16"/>
          <p:cNvSpPr txBox="1"/>
          <p:nvPr/>
        </p:nvSpPr>
        <p:spPr>
          <a:xfrm>
            <a:off x="3189166" y="1335500"/>
            <a:ext cx="26961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 layer: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Thickness: 300 nm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Bandgap: 1.6 eV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CB (EA): 3.6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Mobility: 1e-4 m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/(Vs)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Kdirect : 1e-18 m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16"/>
          <p:cNvCxnSpPr/>
          <p:nvPr/>
        </p:nvCxnSpPr>
        <p:spPr>
          <a:xfrm rot="10800000" flipH="1">
            <a:off x="1156293" y="4185403"/>
            <a:ext cx="1613100" cy="894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3" name="Google Shape;133;p16"/>
          <p:cNvCxnSpPr/>
          <p:nvPr/>
        </p:nvCxnSpPr>
        <p:spPr>
          <a:xfrm rot="10800000">
            <a:off x="1022793" y="2933503"/>
            <a:ext cx="133500" cy="2146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4" name="Google Shape;134;p16"/>
          <p:cNvSpPr txBox="1"/>
          <p:nvPr/>
        </p:nvSpPr>
        <p:spPr>
          <a:xfrm>
            <a:off x="212787" y="5085380"/>
            <a:ext cx="2696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aligned to the active layer bands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1289794" y="2928425"/>
            <a:ext cx="255785" cy="1635475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2412573" y="2544851"/>
            <a:ext cx="255785" cy="163547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3532173" y="4846095"/>
            <a:ext cx="26961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Electron transport layer: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Thickness: 20 nm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Bandgap: 1.8 eV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CB (EA): 3.6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Mobility: 1e-4 m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/(Vs)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Kdirect : 0 m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16"/>
          <p:cNvCxnSpPr>
            <a:endCxn id="135" idx="2"/>
          </p:cNvCxnSpPr>
          <p:nvPr/>
        </p:nvCxnSpPr>
        <p:spPr>
          <a:xfrm rot="10800000">
            <a:off x="1417687" y="4563900"/>
            <a:ext cx="2061900" cy="574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9" name="Google Shape;139;p16"/>
          <p:cNvSpPr txBox="1"/>
          <p:nvPr/>
        </p:nvSpPr>
        <p:spPr>
          <a:xfrm>
            <a:off x="5837055" y="2868962"/>
            <a:ext cx="26961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Hole transport layer: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Thickness: 20 nm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Bandgap: 1.8 eV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CB (EA): 3.4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Mobility: 1e-4 m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/(Vs)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Kdirect : 0 m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16"/>
          <p:cNvCxnSpPr/>
          <p:nvPr/>
        </p:nvCxnSpPr>
        <p:spPr>
          <a:xfrm rot="10800000">
            <a:off x="2677596" y="3672673"/>
            <a:ext cx="305842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1" name="Google Shape;141;p16"/>
          <p:cNvCxnSpPr/>
          <p:nvPr/>
        </p:nvCxnSpPr>
        <p:spPr>
          <a:xfrm>
            <a:off x="2323425" y="2653262"/>
            <a:ext cx="0" cy="215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2" name="Google Shape;142;p16"/>
          <p:cNvCxnSpPr/>
          <p:nvPr/>
        </p:nvCxnSpPr>
        <p:spPr>
          <a:xfrm>
            <a:off x="1922879" y="2326460"/>
            <a:ext cx="355029" cy="424832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3" name="Google Shape;143;p16"/>
          <p:cNvSpPr txBox="1"/>
          <p:nvPr/>
        </p:nvSpPr>
        <p:spPr>
          <a:xfrm>
            <a:off x="1156294" y="1921858"/>
            <a:ext cx="100832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Blocking barrier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16"/>
          <p:cNvCxnSpPr/>
          <p:nvPr/>
        </p:nvCxnSpPr>
        <p:spPr>
          <a:xfrm>
            <a:off x="1602223" y="4222782"/>
            <a:ext cx="0" cy="30065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5" name="Google Shape;145;p16"/>
          <p:cNvCxnSpPr/>
          <p:nvPr/>
        </p:nvCxnSpPr>
        <p:spPr>
          <a:xfrm>
            <a:off x="1460534" y="2412428"/>
            <a:ext cx="146385" cy="1732515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Google Shape;150;p17"/>
          <p:cNvGraphicFramePr/>
          <p:nvPr/>
        </p:nvGraphicFramePr>
        <p:xfrm>
          <a:off x="1309898" y="15595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{F6107240-4520-4183-8D41-9F41C46D88E6}</a:tableStyleId>
              </a:tblPr>
              <a:tblGrid>
                <a:gridCol w="137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4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4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Test number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ETL HTL Thickness (nm)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Electron mobility [m^2/(Vs)]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Hole mobility [m^2/(Vs)]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Effective density of states [m^-3]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Ref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20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1e24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1e24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1e24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1e26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1e26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1e26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/>
        </p:nvSpPr>
        <p:spPr>
          <a:xfrm>
            <a:off x="212787" y="35932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Pin-nip  with traps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1545579" y="2933622"/>
            <a:ext cx="857756" cy="1251900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18"/>
          <p:cNvCxnSpPr/>
          <p:nvPr/>
        </p:nvCxnSpPr>
        <p:spPr>
          <a:xfrm rot="10800000">
            <a:off x="877673" y="2933622"/>
            <a:ext cx="435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8" name="Google Shape;158;p18"/>
          <p:cNvCxnSpPr/>
          <p:nvPr/>
        </p:nvCxnSpPr>
        <p:spPr>
          <a:xfrm rot="10800000">
            <a:off x="2698624" y="4185525"/>
            <a:ext cx="435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9" name="Google Shape;159;p18"/>
          <p:cNvCxnSpPr/>
          <p:nvPr/>
        </p:nvCxnSpPr>
        <p:spPr>
          <a:xfrm flipH="1">
            <a:off x="1922879" y="1634591"/>
            <a:ext cx="1266287" cy="126427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0" name="Google Shape;160;p18"/>
          <p:cNvSpPr txBox="1"/>
          <p:nvPr/>
        </p:nvSpPr>
        <p:spPr>
          <a:xfrm>
            <a:off x="3189166" y="1335500"/>
            <a:ext cx="2696100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 layer: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Thickness: 300 nm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Bandgap: 1.6 eV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CB (EA): 3.6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Mobility: 1e-4 m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/(Vs)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Kdirect : 1e-18 m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Nc: 1e24 m^-3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18"/>
          <p:cNvCxnSpPr/>
          <p:nvPr/>
        </p:nvCxnSpPr>
        <p:spPr>
          <a:xfrm rot="10800000" flipH="1">
            <a:off x="1156293" y="4185403"/>
            <a:ext cx="1613100" cy="894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2" name="Google Shape;162;p18"/>
          <p:cNvCxnSpPr/>
          <p:nvPr/>
        </p:nvCxnSpPr>
        <p:spPr>
          <a:xfrm rot="10800000">
            <a:off x="1022793" y="2933503"/>
            <a:ext cx="133500" cy="2146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3" name="Google Shape;163;p18"/>
          <p:cNvSpPr txBox="1"/>
          <p:nvPr/>
        </p:nvSpPr>
        <p:spPr>
          <a:xfrm>
            <a:off x="212787" y="5085380"/>
            <a:ext cx="2696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aligned to the active layer bands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1289794" y="2928425"/>
            <a:ext cx="255785" cy="1635475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2412573" y="2544851"/>
            <a:ext cx="255785" cy="163547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3479587" y="4715466"/>
            <a:ext cx="26961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Electron transport layer: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Thickness: 20 nm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Bandgap: 1.8 eV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CB (EA): 3.6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Mobility: 1e-4 m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/(Vs)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Kdirect : 0 m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Nc: 1e24 m^-3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p18"/>
          <p:cNvCxnSpPr>
            <a:endCxn id="164" idx="2"/>
          </p:cNvCxnSpPr>
          <p:nvPr/>
        </p:nvCxnSpPr>
        <p:spPr>
          <a:xfrm rot="10800000">
            <a:off x="1417687" y="4563900"/>
            <a:ext cx="2061900" cy="574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8" name="Google Shape;168;p18"/>
          <p:cNvSpPr txBox="1"/>
          <p:nvPr/>
        </p:nvSpPr>
        <p:spPr>
          <a:xfrm>
            <a:off x="5837055" y="2868962"/>
            <a:ext cx="26961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Hole transport layer: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Thickness: 20 nm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Bandgap: 1.8 eV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CB (EA): 3.4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Mobility: 1e-4 m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/(Vs)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Kdirect : 0 m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Nc: 1e24 m^-3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18"/>
          <p:cNvCxnSpPr/>
          <p:nvPr/>
        </p:nvCxnSpPr>
        <p:spPr>
          <a:xfrm rot="10800000">
            <a:off x="2677596" y="3672673"/>
            <a:ext cx="305842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0" name="Google Shape;170;p18"/>
          <p:cNvCxnSpPr/>
          <p:nvPr/>
        </p:nvCxnSpPr>
        <p:spPr>
          <a:xfrm>
            <a:off x="2323425" y="2653262"/>
            <a:ext cx="0" cy="215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71" name="Google Shape;171;p18"/>
          <p:cNvCxnSpPr/>
          <p:nvPr/>
        </p:nvCxnSpPr>
        <p:spPr>
          <a:xfrm>
            <a:off x="1922879" y="2326460"/>
            <a:ext cx="355029" cy="424832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2" name="Google Shape;172;p18"/>
          <p:cNvSpPr txBox="1"/>
          <p:nvPr/>
        </p:nvSpPr>
        <p:spPr>
          <a:xfrm>
            <a:off x="1156294" y="1921858"/>
            <a:ext cx="100832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Blocking barrier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p18"/>
          <p:cNvCxnSpPr/>
          <p:nvPr/>
        </p:nvCxnSpPr>
        <p:spPr>
          <a:xfrm>
            <a:off x="1602223" y="4222782"/>
            <a:ext cx="0" cy="30065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74" name="Google Shape;174;p18"/>
          <p:cNvCxnSpPr/>
          <p:nvPr/>
        </p:nvCxnSpPr>
        <p:spPr>
          <a:xfrm>
            <a:off x="1460534" y="2412428"/>
            <a:ext cx="146385" cy="1732515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5" name="Google Shape;175;p18"/>
          <p:cNvSpPr txBox="1"/>
          <p:nvPr/>
        </p:nvSpPr>
        <p:spPr>
          <a:xfrm>
            <a:off x="7105403" y="771896"/>
            <a:ext cx="459179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Traps/defect: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Bulk_tr: 1e22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Cn = Cp : 1e-13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Etrap 🡪 put it mid gap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Q_charge: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18"/>
          <p:cNvCxnSpPr/>
          <p:nvPr/>
        </p:nvCxnSpPr>
        <p:spPr>
          <a:xfrm flipH="1">
            <a:off x="2221667" y="1385455"/>
            <a:ext cx="4669980" cy="184813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Google Shape;181;p19"/>
          <p:cNvGraphicFramePr/>
          <p:nvPr/>
        </p:nvGraphicFramePr>
        <p:xfrm>
          <a:off x="2303466" y="45509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{F6107240-4520-4183-8D41-9F41C46D88E6}</a:tableStyleId>
              </a:tblPr>
              <a:tblGrid>
                <a:gridCol w="114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21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Test number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Bulk_tr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[m^-3]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Cn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[m^3/s]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Cp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[m^3/s]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Q_charge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Etrap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Ref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1e21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Mid-gap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Mid-gap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1e21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Mid-gap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Mid-gap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-1e21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Mid-gap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-1e21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Mid-gap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-1e20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Mid-gap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9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-1e21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0.1 below Ec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9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-1e21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0.3 below Ec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9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-1e21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0.1 above EV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9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-1e22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0.1 above EV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9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1e22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0.1 above EV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/>
        </p:nvSpPr>
        <p:spPr>
          <a:xfrm>
            <a:off x="212787" y="35932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Pin-nip  with Interface traps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1545579" y="2933622"/>
            <a:ext cx="857756" cy="1251900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Google Shape;188;p22"/>
          <p:cNvCxnSpPr/>
          <p:nvPr/>
        </p:nvCxnSpPr>
        <p:spPr>
          <a:xfrm rot="10800000">
            <a:off x="877673" y="2933622"/>
            <a:ext cx="435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9" name="Google Shape;189;p22"/>
          <p:cNvCxnSpPr/>
          <p:nvPr/>
        </p:nvCxnSpPr>
        <p:spPr>
          <a:xfrm rot="10800000">
            <a:off x="2698624" y="4185525"/>
            <a:ext cx="435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0" name="Google Shape;190;p22"/>
          <p:cNvCxnSpPr/>
          <p:nvPr/>
        </p:nvCxnSpPr>
        <p:spPr>
          <a:xfrm flipH="1">
            <a:off x="1922879" y="1634591"/>
            <a:ext cx="1266287" cy="126427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1" name="Google Shape;191;p22"/>
          <p:cNvSpPr txBox="1"/>
          <p:nvPr/>
        </p:nvSpPr>
        <p:spPr>
          <a:xfrm>
            <a:off x="3189166" y="1335500"/>
            <a:ext cx="2696100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 layer: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Thickness: 300 nm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Bandgap: 1.6 eV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CB (EA): 3.6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Mobility: 1e-4 m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/(Vs)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Kdirect : 1e-18 m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Nc: 1e24 m^-3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p22"/>
          <p:cNvCxnSpPr/>
          <p:nvPr/>
        </p:nvCxnSpPr>
        <p:spPr>
          <a:xfrm rot="10800000" flipH="1">
            <a:off x="1156293" y="4185403"/>
            <a:ext cx="1613100" cy="894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3" name="Google Shape;193;p22"/>
          <p:cNvCxnSpPr/>
          <p:nvPr/>
        </p:nvCxnSpPr>
        <p:spPr>
          <a:xfrm rot="10800000">
            <a:off x="1022793" y="2933503"/>
            <a:ext cx="133500" cy="2146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4" name="Google Shape;194;p22"/>
          <p:cNvSpPr txBox="1"/>
          <p:nvPr/>
        </p:nvSpPr>
        <p:spPr>
          <a:xfrm>
            <a:off x="212787" y="5085380"/>
            <a:ext cx="2696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aligned to the active layer bands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2"/>
          <p:cNvSpPr/>
          <p:nvPr/>
        </p:nvSpPr>
        <p:spPr>
          <a:xfrm>
            <a:off x="1289794" y="2928425"/>
            <a:ext cx="255785" cy="1635475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2412573" y="2544851"/>
            <a:ext cx="255785" cy="163547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3479587" y="4715466"/>
            <a:ext cx="26961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Electron transport layer: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Thickness: 20 nm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Bandgap: 1.8 eV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CB (EA): 3.6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Mobility: 1e-4 m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/(Vs)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Kdirect : 0 m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Nc: 1e24 m^-3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" name="Google Shape;198;p22"/>
          <p:cNvCxnSpPr>
            <a:endCxn id="195" idx="2"/>
          </p:cNvCxnSpPr>
          <p:nvPr/>
        </p:nvCxnSpPr>
        <p:spPr>
          <a:xfrm rot="10800000">
            <a:off x="1417687" y="4563900"/>
            <a:ext cx="2061900" cy="574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9" name="Google Shape;199;p22"/>
          <p:cNvSpPr txBox="1"/>
          <p:nvPr/>
        </p:nvSpPr>
        <p:spPr>
          <a:xfrm>
            <a:off x="5837055" y="2868962"/>
            <a:ext cx="26961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Hole transport layer: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Thickness: 20 nm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Bandgap: 1.8 eV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CB (EA): 3.4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Mobility: 1e-4 m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/(Vs)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Kdirect : 0 m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Nc: 1e24 m^-3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Google Shape;200;p22"/>
          <p:cNvCxnSpPr/>
          <p:nvPr/>
        </p:nvCxnSpPr>
        <p:spPr>
          <a:xfrm rot="10800000">
            <a:off x="2677596" y="3672673"/>
            <a:ext cx="305842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1" name="Google Shape;201;p22"/>
          <p:cNvCxnSpPr/>
          <p:nvPr/>
        </p:nvCxnSpPr>
        <p:spPr>
          <a:xfrm>
            <a:off x="2323425" y="2653262"/>
            <a:ext cx="0" cy="215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02" name="Google Shape;202;p22"/>
          <p:cNvCxnSpPr/>
          <p:nvPr/>
        </p:nvCxnSpPr>
        <p:spPr>
          <a:xfrm>
            <a:off x="1922879" y="2326460"/>
            <a:ext cx="355029" cy="424832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3" name="Google Shape;203;p22"/>
          <p:cNvSpPr txBox="1"/>
          <p:nvPr/>
        </p:nvSpPr>
        <p:spPr>
          <a:xfrm>
            <a:off x="1156294" y="1921858"/>
            <a:ext cx="100832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Blocking barrier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22"/>
          <p:cNvCxnSpPr/>
          <p:nvPr/>
        </p:nvCxnSpPr>
        <p:spPr>
          <a:xfrm>
            <a:off x="1602223" y="4222782"/>
            <a:ext cx="0" cy="30065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05" name="Google Shape;205;p22"/>
          <p:cNvCxnSpPr/>
          <p:nvPr/>
        </p:nvCxnSpPr>
        <p:spPr>
          <a:xfrm>
            <a:off x="1460534" y="2412428"/>
            <a:ext cx="146385" cy="1732515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6" name="Google Shape;206;p22"/>
          <p:cNvSpPr txBox="1"/>
          <p:nvPr/>
        </p:nvSpPr>
        <p:spPr>
          <a:xfrm>
            <a:off x="7105403" y="771896"/>
            <a:ext cx="459179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 Traps/defect: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St_L and St_R: 1e22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Cn = Cp : 1e-13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Etrap : put it mid gap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Q_charge: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" name="Google Shape;207;p22"/>
          <p:cNvCxnSpPr>
            <a:endCxn id="196" idx="1"/>
          </p:cNvCxnSpPr>
          <p:nvPr/>
        </p:nvCxnSpPr>
        <p:spPr>
          <a:xfrm flipH="1">
            <a:off x="2412573" y="1385588"/>
            <a:ext cx="4479000" cy="1977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8" name="Google Shape;208;p22"/>
          <p:cNvCxnSpPr/>
          <p:nvPr/>
        </p:nvCxnSpPr>
        <p:spPr>
          <a:xfrm flipH="1">
            <a:off x="1602223" y="1335500"/>
            <a:ext cx="5241922" cy="1744168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3" name="Google Shape;213;p23"/>
          <p:cNvGraphicFramePr/>
          <p:nvPr/>
        </p:nvGraphicFramePr>
        <p:xfrm>
          <a:off x="2192629" y="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{F6107240-4520-4183-8D41-9F41C46D88E6}</a:tableStyleId>
              </a:tblPr>
              <a:tblGrid>
                <a:gridCol w="116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5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5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5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5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185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Test number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St_L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[m^-3]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St_R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[m^3/s]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Cn = Cp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[m^3/s]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Q_charge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Etrap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Nc HTL and ETL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Ref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-1e14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1e14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Mid-gap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1e24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Mid-gap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1e24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-1e14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1e14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Mid-gap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1e24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-1e14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Mid-gap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1e24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1e14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1e14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Mid-gap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1e24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-1e14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1e14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Mid-gap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1e24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1e14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-1e14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Mid-gap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1e24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7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-1e14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1e14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0.1 below Ec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1e24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7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-1e14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1e14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0.3 below Ec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1e24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7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-1e14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1e14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0.1 above EV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1e24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9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-1e14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1e14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Mid-gap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1e26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9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-1e13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Mid-gap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1e26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863</Words>
  <Application>Microsoft Office PowerPoint</Application>
  <PresentationFormat>Widescreen</PresentationFormat>
  <Paragraphs>360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SIMsalabim vs SCAPS</vt:lpstr>
      <vt:lpstr>MIM  Ref. configuration</vt:lpstr>
      <vt:lpstr>MIM  base configuration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SIMsalabim vs SCAPS</dc:title>
  <dc:creator>Vincent Le Corre</dc:creator>
  <cp:lastModifiedBy>Vincent LE CORRE</cp:lastModifiedBy>
  <cp:revision>1</cp:revision>
  <dcterms:created xsi:type="dcterms:W3CDTF">2020-11-19T15:07:23Z</dcterms:created>
  <dcterms:modified xsi:type="dcterms:W3CDTF">2021-01-21T14:16:59Z</dcterms:modified>
</cp:coreProperties>
</file>