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815D-C7F3-49D7-8B4F-D0128965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5D7B4-62F7-4584-A7B6-9E160A0A4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E902-94E0-4977-B14F-BAF6BB77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39BD8-730A-4CC7-B3EA-F389A747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8F27A-4E8F-4E8C-AA81-CE6FE364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8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5AAF-390F-485A-860D-43A4F0CF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A800E-D543-426F-8ED1-0ADFD76EA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B227-A734-41E7-A63E-99956F89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D064-C0E8-4CF2-A4BE-D0EE3536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9566-0506-41AE-B364-D34C0368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1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C5476-FDC5-472D-85F7-18BA16C3D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87B72-65FD-49A8-85E9-207D56820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3FCC-A7EA-4521-B682-5F3EED40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C6C0-B5F2-4674-82A2-607A038A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D94E-431F-44DA-89E3-18C18E2B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1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890F-B8A8-49CB-A8AC-748A3A9E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441E-DC71-492A-877A-F3D62972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15DC-AA76-49A0-B797-5E13DF89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51EF8-156F-45B1-9E17-997D1624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629C-F01E-4FCD-9382-0670DC36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0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EC70-768A-492F-B47F-E75BFFAC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FFBB7-29F8-4A9F-BB6B-9ACFEECD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6466-707B-4F84-9CA7-9865E96F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B0F3-9666-42FB-811A-E59AD93B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2899-C343-44A8-BD4A-3AC4983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7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996F-A354-45A1-A1CF-B94E47CF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211C-5921-47E5-B3C2-BB2DC74E5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D9559-1F6C-406A-9CB4-810C6AD63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10917-CCFE-41B7-AF02-B60DAEE9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0BBDE-567E-4ADB-9A57-2609DE8C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A1EBB-419D-4500-A36C-52E0CD04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6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DD85-6915-40DF-A53E-089DC743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13EF-2DDF-44D1-A014-9B3272F1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E132-1F7B-4498-A468-3C0F5A433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CAD70-782F-4B3D-9759-46DFC241D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52362-BF6F-4AA6-BF04-D3F255A1B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E427E-827D-4690-8CFB-246B9D55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61322-CA08-49E8-AF49-9729E654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B2C99-EDCE-4D57-AF5A-8966F889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92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4B4F-6E2E-4A1B-9348-326F1BA8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61478-CA33-477B-B50F-D8ABB0CA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99C12-85DC-40B6-8F5D-1107D32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A2F54-403E-4AB2-AFE5-3D7FE552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5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EE72C-1D26-4329-8A1E-2304F1A1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9C145-7511-4EC8-8BDC-9743E425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3CAE9-7E8D-423E-8013-E8FB0EA5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62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AC53-19DF-4330-92D3-7A3C3746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1DB7-D5DE-4316-8D77-ED70366C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9D12-32EA-4F62-A0F5-E73E7B12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E98AB-5643-4E01-8684-29DDDAE2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44E2-3B0C-45B1-AF40-065CCBD0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3D6F-9C4D-4D3D-AD69-D6F30238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3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1931-D4BB-48A8-94FD-3F64FE81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52810-61E4-42C9-B5F9-ABBAB0F52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343CF-A36A-4BDC-A72A-C24E264F1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F19C-BD6A-43A8-A057-305BE87C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1AB69-4B36-4BD9-8D8B-A49B9CC4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E9AA2-C2EB-4AA3-96A8-0A9A6CFF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EBC5F-98BD-45C3-BF8F-CAFCBEA5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4CED-9B91-450E-AD81-3BCBD695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EB34-9D92-4956-8BB5-1423F2AB3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4B6B-3EAF-4BDA-A5AE-43F39CC61C99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1A90-3ED8-4F6C-A9A0-A2AEAA6D2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BD2F-4AB6-4FBB-8784-545043123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925E-D12D-48E2-A576-23A114D5C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1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114299"/>
            <a:ext cx="11376000" cy="66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2F5F1-2CC2-4798-B709-ABA83FD9F1C4}"/>
              </a:ext>
            </a:extLst>
          </p:cNvPr>
          <p:cNvSpPr txBox="1"/>
          <p:nvPr/>
        </p:nvSpPr>
        <p:spPr>
          <a:xfrm>
            <a:off x="746188" y="234455"/>
            <a:ext cx="430887" cy="5664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>
                <a:latin typeface="Arial Narrow" panose="020B0606020202030204" pitchFamily="34" charset="0"/>
              </a:rPr>
              <a:t>East / West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FA25D-25E7-44DA-B5F5-40663D9A0014}"/>
              </a:ext>
            </a:extLst>
          </p:cNvPr>
          <p:cNvSpPr txBox="1"/>
          <p:nvPr/>
        </p:nvSpPr>
        <p:spPr>
          <a:xfrm>
            <a:off x="2022584" y="3075156"/>
            <a:ext cx="1597540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Health sector capacity &amp; responsiveness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5AF59-175D-4EA8-B496-355DEBEDF988}"/>
              </a:ext>
            </a:extLst>
          </p:cNvPr>
          <p:cNvSpPr txBox="1"/>
          <p:nvPr/>
        </p:nvSpPr>
        <p:spPr>
          <a:xfrm>
            <a:off x="5881815" y="575445"/>
            <a:ext cx="2082435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Individual and institutional compliance with policies to reduce transmission (masks, social distancing, ventilation indoor spaces, bans </a:t>
            </a:r>
            <a:r>
              <a:rPr lang="de-DE" sz="1400" dirty="0">
                <a:latin typeface="Arial Narrow" panose="020B0606020202030204" pitchFamily="34" charset="0"/>
              </a:rPr>
              <a:t>on </a:t>
            </a:r>
            <a:r>
              <a:rPr lang="de-DE" sz="1400" dirty="0" err="1">
                <a:latin typeface="Arial Narrow" panose="020B0606020202030204" pitchFamily="34" charset="0"/>
              </a:rPr>
              <a:t>gatherings</a:t>
            </a:r>
            <a:r>
              <a:rPr lang="en-US" sz="140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54C00-FA04-42D0-BB3D-49338CB8CDB8}"/>
              </a:ext>
            </a:extLst>
          </p:cNvPr>
          <p:cNvSpPr txBox="1"/>
          <p:nvPr/>
        </p:nvSpPr>
        <p:spPr>
          <a:xfrm>
            <a:off x="9936485" y="2891268"/>
            <a:ext cx="19202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Life expectancy loss </a:t>
            </a:r>
            <a:endParaRPr lang="en-US" sz="1400" b="1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1400" b="1" dirty="0" smtClean="0">
                <a:latin typeface="Arial Narrow" panose="020B0606020202030204" pitchFamily="34" charset="0"/>
              </a:rPr>
              <a:t>in 2021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6144E-03ED-4485-9982-4005862D4946}"/>
              </a:ext>
            </a:extLst>
          </p:cNvPr>
          <p:cNvSpPr txBox="1"/>
          <p:nvPr/>
        </p:nvSpPr>
        <p:spPr>
          <a:xfrm>
            <a:off x="4123898" y="187211"/>
            <a:ext cx="1443231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Enforcement of policies and regulations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500D3-BB53-4B2D-9EA8-BE289F41D6C9}"/>
              </a:ext>
            </a:extLst>
          </p:cNvPr>
          <p:cNvSpPr txBox="1"/>
          <p:nvPr/>
        </p:nvSpPr>
        <p:spPr>
          <a:xfrm>
            <a:off x="1776523" y="1024073"/>
            <a:ext cx="20896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Policy on non-pharmacological interventions (e.g. lockdowns)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E9FC91-ECEE-452E-9211-852AAB02C702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3542969" y="5353574"/>
            <a:ext cx="3485417" cy="52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FE66DA-CAF5-4578-975C-B0B666D89D6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853762" y="3393207"/>
            <a:ext cx="10827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BD5108-0DD6-48B0-A50D-CD4CB3929EB4}"/>
              </a:ext>
            </a:extLst>
          </p:cNvPr>
          <p:cNvCxnSpPr>
            <a:cxnSpLocks/>
          </p:cNvCxnSpPr>
          <p:nvPr/>
        </p:nvCxnSpPr>
        <p:spPr>
          <a:xfrm>
            <a:off x="10001240" y="2134176"/>
            <a:ext cx="872643" cy="7418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C3BE2C-31C6-44D7-9416-1E339FBD6C12}"/>
              </a:ext>
            </a:extLst>
          </p:cNvPr>
          <p:cNvCxnSpPr>
            <a:cxnSpLocks/>
          </p:cNvCxnSpPr>
          <p:nvPr/>
        </p:nvCxnSpPr>
        <p:spPr>
          <a:xfrm>
            <a:off x="4953721" y="1024073"/>
            <a:ext cx="0" cy="477053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2C42D5-2BB2-43F7-9960-4EBD289E554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66185" y="1501127"/>
            <a:ext cx="2015630" cy="6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ED47DC-505B-4439-AA22-7C16D981A13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98108" y="1501127"/>
            <a:ext cx="578415" cy="4814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B9C0FC-EADE-435A-ADE6-349AE6DD901C}"/>
              </a:ext>
            </a:extLst>
          </p:cNvPr>
          <p:cNvCxnSpPr>
            <a:cxnSpLocks/>
            <a:stCxn id="2" idx="3"/>
            <a:endCxn id="10" idx="2"/>
          </p:cNvCxnSpPr>
          <p:nvPr/>
        </p:nvCxnSpPr>
        <p:spPr>
          <a:xfrm flipV="1">
            <a:off x="8471617" y="3414488"/>
            <a:ext cx="2424988" cy="1939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031761-7CB7-504B-0E71-E9C4869CD8E1}"/>
              </a:ext>
            </a:extLst>
          </p:cNvPr>
          <p:cNvSpPr txBox="1"/>
          <p:nvPr/>
        </p:nvSpPr>
        <p:spPr>
          <a:xfrm>
            <a:off x="7028386" y="4876520"/>
            <a:ext cx="144323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Vaccination uptake by individuals &gt; population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BBBE4-45D4-8169-D25E-71EEB25244B6}"/>
              </a:ext>
            </a:extLst>
          </p:cNvPr>
          <p:cNvSpPr txBox="1"/>
          <p:nvPr/>
        </p:nvSpPr>
        <p:spPr>
          <a:xfrm>
            <a:off x="8505700" y="1080795"/>
            <a:ext cx="1519473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Behavioral component of  replication number (Rt)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32C1A-3D02-8BF4-2581-10AFF214F16B}"/>
              </a:ext>
            </a:extLst>
          </p:cNvPr>
          <p:cNvSpPr txBox="1"/>
          <p:nvPr/>
        </p:nvSpPr>
        <p:spPr>
          <a:xfrm>
            <a:off x="7381348" y="3023875"/>
            <a:ext cx="147241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Availability &amp; effectiveness of treatments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8487B-7157-291B-233F-ABE0ECE3BC18}"/>
              </a:ext>
            </a:extLst>
          </p:cNvPr>
          <p:cNvSpPr txBox="1"/>
          <p:nvPr/>
        </p:nvSpPr>
        <p:spPr>
          <a:xfrm>
            <a:off x="2099738" y="5097260"/>
            <a:ext cx="1443231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Availability of effective vaccines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10E97D-273E-EB29-A393-50599031808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2821354" y="3813820"/>
            <a:ext cx="0" cy="1283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58C896-5813-A97A-8E4A-01C1C065BE0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177075" y="3066764"/>
            <a:ext cx="845509" cy="377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4A7239-B3A9-458D-CD6C-822023973747}"/>
              </a:ext>
            </a:extLst>
          </p:cNvPr>
          <p:cNvCxnSpPr>
            <a:cxnSpLocks/>
          </p:cNvCxnSpPr>
          <p:nvPr/>
        </p:nvCxnSpPr>
        <p:spPr>
          <a:xfrm flipV="1">
            <a:off x="4953721" y="1528884"/>
            <a:ext cx="0" cy="811746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DBFC78-8B36-F0C6-0FDC-8B7C4C44C3A9}"/>
              </a:ext>
            </a:extLst>
          </p:cNvPr>
          <p:cNvCxnSpPr>
            <a:cxnSpLocks/>
          </p:cNvCxnSpPr>
          <p:nvPr/>
        </p:nvCxnSpPr>
        <p:spPr>
          <a:xfrm flipH="1">
            <a:off x="5067300" y="4656388"/>
            <a:ext cx="2471" cy="697186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4B6AC1-3242-3F23-DA53-7C432B951176}"/>
              </a:ext>
            </a:extLst>
          </p:cNvPr>
          <p:cNvCxnSpPr>
            <a:cxnSpLocks/>
          </p:cNvCxnSpPr>
          <p:nvPr/>
        </p:nvCxnSpPr>
        <p:spPr>
          <a:xfrm>
            <a:off x="7964250" y="1557018"/>
            <a:ext cx="56417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DBF04FD-4C47-FD5B-C4B6-4C272407D30B}"/>
              </a:ext>
            </a:extLst>
          </p:cNvPr>
          <p:cNvCxnSpPr>
            <a:cxnSpLocks/>
          </p:cNvCxnSpPr>
          <p:nvPr/>
        </p:nvCxnSpPr>
        <p:spPr>
          <a:xfrm flipV="1">
            <a:off x="1207865" y="2653407"/>
            <a:ext cx="2825306" cy="33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2E8DA81-0BB0-76A3-38F3-14CA449EDCEA}"/>
              </a:ext>
            </a:extLst>
          </p:cNvPr>
          <p:cNvCxnSpPr>
            <a:cxnSpLocks/>
          </p:cNvCxnSpPr>
          <p:nvPr/>
        </p:nvCxnSpPr>
        <p:spPr>
          <a:xfrm>
            <a:off x="1252241" y="4394778"/>
            <a:ext cx="2725944" cy="7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5ED890-DB79-ECE1-B59A-6C57AF1A81AF}"/>
              </a:ext>
            </a:extLst>
          </p:cNvPr>
          <p:cNvCxnSpPr>
            <a:cxnSpLocks/>
          </p:cNvCxnSpPr>
          <p:nvPr/>
        </p:nvCxnSpPr>
        <p:spPr>
          <a:xfrm flipV="1">
            <a:off x="1204367" y="556543"/>
            <a:ext cx="2889768" cy="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2C2C09-4D83-4740-AFA2-C570B31C34DA}"/>
              </a:ext>
            </a:extLst>
          </p:cNvPr>
          <p:cNvCxnSpPr>
            <a:cxnSpLocks/>
          </p:cNvCxnSpPr>
          <p:nvPr/>
        </p:nvCxnSpPr>
        <p:spPr>
          <a:xfrm>
            <a:off x="4405380" y="2783356"/>
            <a:ext cx="0" cy="13169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B106CF-654B-4494-895A-7CB198A24F19}"/>
              </a:ext>
            </a:extLst>
          </p:cNvPr>
          <p:cNvCxnSpPr>
            <a:cxnSpLocks/>
          </p:cNvCxnSpPr>
          <p:nvPr/>
        </p:nvCxnSpPr>
        <p:spPr>
          <a:xfrm flipV="1">
            <a:off x="4812310" y="2755453"/>
            <a:ext cx="0" cy="13169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406B9E-3794-4C88-917C-5EC9AFB21FAF}"/>
              </a:ext>
            </a:extLst>
          </p:cNvPr>
          <p:cNvCxnSpPr>
            <a:cxnSpLocks/>
          </p:cNvCxnSpPr>
          <p:nvPr/>
        </p:nvCxnSpPr>
        <p:spPr>
          <a:xfrm>
            <a:off x="3324532" y="6296826"/>
            <a:ext cx="7086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45FC920-5F67-4495-B8C2-BAE45DD22921}"/>
              </a:ext>
            </a:extLst>
          </p:cNvPr>
          <p:cNvSpPr/>
          <p:nvPr/>
        </p:nvSpPr>
        <p:spPr>
          <a:xfrm>
            <a:off x="649351" y="6098982"/>
            <a:ext cx="157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latin typeface="Arial Narrow" panose="020B0606020202030204" pitchFamily="34" charset="0"/>
              </a:rPr>
              <a:t>Causal</a:t>
            </a:r>
            <a:r>
              <a:rPr lang="de-DE" dirty="0">
                <a:latin typeface="Arial Narrow" panose="020B0606020202030204" pitchFamily="34" charset="0"/>
              </a:rPr>
              <a:t> links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A85F09-7000-45E7-B467-C922823768C8}"/>
              </a:ext>
            </a:extLst>
          </p:cNvPr>
          <p:cNvSpPr/>
          <p:nvPr/>
        </p:nvSpPr>
        <p:spPr>
          <a:xfrm>
            <a:off x="649351" y="6326073"/>
            <a:ext cx="2419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latin typeface="Arial Narrow" panose="020B0606020202030204" pitchFamily="34" charset="0"/>
              </a:rPr>
              <a:t>Influences</a:t>
            </a:r>
            <a:r>
              <a:rPr lang="de-DE" dirty="0">
                <a:latin typeface="Arial Narrow" panose="020B0606020202030204" pitchFamily="34" charset="0"/>
              </a:rPr>
              <a:t> on</a:t>
            </a:r>
            <a:r>
              <a:rPr lang="ru-RU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causal</a:t>
            </a:r>
            <a:r>
              <a:rPr lang="de-DE" dirty="0">
                <a:latin typeface="Arial Narrow" panose="020B0606020202030204" pitchFamily="34" charset="0"/>
              </a:rPr>
              <a:t> links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046041-76BB-4147-A63F-6D8CD552E685}"/>
              </a:ext>
            </a:extLst>
          </p:cNvPr>
          <p:cNvCxnSpPr>
            <a:cxnSpLocks/>
          </p:cNvCxnSpPr>
          <p:nvPr/>
        </p:nvCxnSpPr>
        <p:spPr>
          <a:xfrm>
            <a:off x="3325336" y="6551885"/>
            <a:ext cx="707835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C87ABB-0405-4514-BA3D-B9C786591DD9}"/>
              </a:ext>
            </a:extLst>
          </p:cNvPr>
          <p:cNvCxnSpPr>
            <a:cxnSpLocks/>
          </p:cNvCxnSpPr>
          <p:nvPr/>
        </p:nvCxnSpPr>
        <p:spPr>
          <a:xfrm>
            <a:off x="5560088" y="2755453"/>
            <a:ext cx="7041" cy="2598121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EB83C5-9119-415B-B155-2D166311EA7A}"/>
              </a:ext>
            </a:extLst>
          </p:cNvPr>
          <p:cNvSpPr txBox="1"/>
          <p:nvPr/>
        </p:nvSpPr>
        <p:spPr>
          <a:xfrm>
            <a:off x="3999448" y="4133168"/>
            <a:ext cx="135606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Trust in experts/science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EA74B9-D717-4B3B-B576-10F8BB13FAB3}"/>
              </a:ext>
            </a:extLst>
          </p:cNvPr>
          <p:cNvCxnSpPr>
            <a:cxnSpLocks/>
          </p:cNvCxnSpPr>
          <p:nvPr/>
        </p:nvCxnSpPr>
        <p:spPr>
          <a:xfrm>
            <a:off x="3620124" y="3425923"/>
            <a:ext cx="3738502" cy="154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07EC20E-41FF-212E-6CF9-33E95D10519F}"/>
              </a:ext>
            </a:extLst>
          </p:cNvPr>
          <p:cNvCxnSpPr>
            <a:cxnSpLocks/>
          </p:cNvCxnSpPr>
          <p:nvPr/>
        </p:nvCxnSpPr>
        <p:spPr>
          <a:xfrm flipH="1" flipV="1">
            <a:off x="5281269" y="1557018"/>
            <a:ext cx="4408" cy="2576150"/>
          </a:xfrm>
          <a:prstGeom prst="straightConnector1">
            <a:avLst/>
          </a:prstGeom>
          <a:ln w="571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1E1564-9A5F-42C9-A852-396D83965194}"/>
              </a:ext>
            </a:extLst>
          </p:cNvPr>
          <p:cNvSpPr txBox="1"/>
          <p:nvPr/>
        </p:nvSpPr>
        <p:spPr>
          <a:xfrm>
            <a:off x="4033171" y="2422492"/>
            <a:ext cx="171933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</a:rPr>
              <a:t>Trust in government</a:t>
            </a:r>
          </a:p>
        </p:txBody>
      </p:sp>
    </p:spTree>
    <p:extLst>
      <p:ext uri="{BB962C8B-B14F-4D97-AF65-F5344CB8AC3E}">
        <p14:creationId xmlns:p14="http://schemas.microsoft.com/office/powerpoint/2010/main" val="88372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Leon</dc:creator>
  <cp:lastModifiedBy>Sergey Timonin</cp:lastModifiedBy>
  <cp:revision>24</cp:revision>
  <cp:lastPrinted>2023-06-21T13:38:16Z</cp:lastPrinted>
  <dcterms:created xsi:type="dcterms:W3CDTF">2022-12-14T14:06:52Z</dcterms:created>
  <dcterms:modified xsi:type="dcterms:W3CDTF">2023-08-07T02:04:49Z</dcterms:modified>
</cp:coreProperties>
</file>