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61" r:id="rId2"/>
    <p:sldId id="257" r:id="rId3"/>
    <p:sldId id="263" r:id="rId4"/>
    <p:sldId id="265" r:id="rId5"/>
    <p:sldId id="264" r:id="rId6"/>
    <p:sldId id="271" r:id="rId7"/>
    <p:sldId id="266" r:id="rId8"/>
    <p:sldId id="269"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D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3457" autoAdjust="0"/>
  </p:normalViewPr>
  <p:slideViewPr>
    <p:cSldViewPr snapToGrid="0">
      <p:cViewPr varScale="1">
        <p:scale>
          <a:sx n="59" d="100"/>
          <a:sy n="59" d="100"/>
        </p:scale>
        <p:origin x="94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matha.v\Desktop\ABADS\Project\Call_Center_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 Channel Source!PivotTable2</c:name>
    <c:fmtId val="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800" dirty="0"/>
              <a:t>Channel Source</a:t>
            </a:r>
          </a:p>
        </c:rich>
      </c:tx>
      <c:layout>
        <c:manualLayout>
          <c:xMode val="edge"/>
          <c:yMode val="edge"/>
          <c:x val="0.27583333333333337"/>
          <c:y val="2.314814814814814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a:scene3d>
            <a:camera prst="orthographicFront">
              <a:rot lat="0" lon="0" rev="0"/>
            </a:camera>
            <a:lightRig rig="balanced" dir="t">
              <a:rot lat="0" lon="0" rev="1080000"/>
            </a:lightRig>
          </a:scene3d>
          <a:sp3d>
            <a:bevelT w="38100" h="12700" prst="softRound"/>
          </a:sp3d>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 Channel Source'!$B$3</c:f>
              <c:strCache>
                <c:ptCount val="1"/>
                <c:pt idx="0">
                  <c:v>Total</c:v>
                </c:pt>
              </c:strCache>
            </c:strRef>
          </c:tx>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1-4EF8-4FA0-8949-9F67EF62ED17}"/>
              </c:ext>
            </c:extLst>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3-4EF8-4FA0-8949-9F67EF62ED17}"/>
              </c:ext>
            </c:extLst>
          </c:dPt>
          <c:dPt>
            <c:idx val="2"/>
            <c:bubble3D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5-4EF8-4FA0-8949-9F67EF62ED17}"/>
              </c:ext>
            </c:extLst>
          </c:dPt>
          <c:dPt>
            <c:idx val="3"/>
            <c:bubble3D val="0"/>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7-4EF8-4FA0-8949-9F67EF62ED17}"/>
              </c:ext>
            </c:extLst>
          </c:dPt>
          <c:dLbls>
            <c:dLbl>
              <c:idx val="0"/>
              <c:layout>
                <c:manualLayout>
                  <c:x val="2.2428792338460894E-2"/>
                  <c:y val="-0.101407474789542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EF8-4FA0-8949-9F67EF62ED17}"/>
                </c:ext>
              </c:extLst>
            </c:dLbl>
            <c:dLbl>
              <c:idx val="1"/>
              <c:layout>
                <c:manualLayout>
                  <c:x val="0.10850947182836894"/>
                  <c:y val="-8.14404027340910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F8-4FA0-8949-9F67EF62ED17}"/>
                </c:ext>
              </c:extLst>
            </c:dLbl>
            <c:dLbl>
              <c:idx val="2"/>
              <c:layout>
                <c:manualLayout>
                  <c:x val="-5.7690188154939481E-2"/>
                  <c:y val="2.70184501215922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EF8-4FA0-8949-9F67EF62ED17}"/>
                </c:ext>
              </c:extLst>
            </c:dLbl>
            <c:dLbl>
              <c:idx val="3"/>
              <c:layout>
                <c:manualLayout>
                  <c:x val="-7.1897094202793527E-2"/>
                  <c:y val="-2.8674589344448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F8-4FA0-8949-9F67EF62ED1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 Channel Source'!$A$4:$A$7</c:f>
              <c:strCache>
                <c:ptCount val="4"/>
                <c:pt idx="0">
                  <c:v>Call-Center</c:v>
                </c:pt>
                <c:pt idx="1">
                  <c:v>Chatbot</c:v>
                </c:pt>
                <c:pt idx="2">
                  <c:v>Email</c:v>
                </c:pt>
                <c:pt idx="3">
                  <c:v>Web</c:v>
                </c:pt>
              </c:strCache>
            </c:strRef>
          </c:cat>
          <c:val>
            <c:numRef>
              <c:f>' Channel Source'!$B$4:$B$7</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8-4EF8-4FA0-8949-9F67EF62ED1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2.2144481846663566E-2"/>
          <c:y val="0.43845092530690333"/>
          <c:w val="0.12796588111867052"/>
          <c:h val="0.3015069649178567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[Call_Center_data.xlsx]Customer Sentiment Analysis!PivotTable1</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bg2">
                    <a:lumMod val="25000"/>
                  </a:schemeClr>
                </a:solidFill>
              </a:rPr>
              <a:t>Customer Sentiment Analysis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'Customer Sentiment Analysis'!$B$3</c:f>
              <c:strCache>
                <c:ptCount val="1"/>
                <c:pt idx="0">
                  <c:v>Total</c:v>
                </c:pt>
              </c:strCache>
            </c:strRef>
          </c:tx>
          <c:spPr>
            <a:solidFill>
              <a:schemeClr val="accent1"/>
            </a:solidFill>
            <a:ln>
              <a:noFill/>
            </a:ln>
            <a:effectLst/>
            <a:sp3d/>
          </c:spPr>
          <c:invertIfNegative val="0"/>
          <c:cat>
            <c:strRef>
              <c:f>'Customer Sentiment Analysis'!$A$4:$A$8</c:f>
              <c:strCache>
                <c:ptCount val="5"/>
                <c:pt idx="0">
                  <c:v>Negative</c:v>
                </c:pt>
                <c:pt idx="1">
                  <c:v>Neutral</c:v>
                </c:pt>
                <c:pt idx="2">
                  <c:v>Positive</c:v>
                </c:pt>
                <c:pt idx="3">
                  <c:v>Very Negative</c:v>
                </c:pt>
                <c:pt idx="4">
                  <c:v>Very Positive</c:v>
                </c:pt>
              </c:strCache>
            </c:strRef>
          </c:cat>
          <c:val>
            <c:numRef>
              <c:f>'Customer Sentiment Analysis'!$B$4:$B$8</c:f>
              <c:numCache>
                <c:formatCode>General</c:formatCode>
                <c:ptCount val="5"/>
                <c:pt idx="0">
                  <c:v>11063</c:v>
                </c:pt>
                <c:pt idx="1">
                  <c:v>8754</c:v>
                </c:pt>
                <c:pt idx="2">
                  <c:v>3928</c:v>
                </c:pt>
                <c:pt idx="3">
                  <c:v>6026</c:v>
                </c:pt>
                <c:pt idx="4">
                  <c:v>3170</c:v>
                </c:pt>
              </c:numCache>
            </c:numRef>
          </c:val>
          <c:extLst>
            <c:ext xmlns:c16="http://schemas.microsoft.com/office/drawing/2014/chart" uri="{C3380CC4-5D6E-409C-BE32-E72D297353CC}">
              <c16:uniqueId val="{00000000-16F0-4DB1-9311-4648A0CCACBF}"/>
            </c:ext>
          </c:extLst>
        </c:ser>
        <c:dLbls>
          <c:showLegendKey val="0"/>
          <c:showVal val="0"/>
          <c:showCatName val="0"/>
          <c:showSerName val="0"/>
          <c:showPercent val="0"/>
          <c:showBubbleSize val="0"/>
        </c:dLbls>
        <c:gapWidth val="150"/>
        <c:shape val="box"/>
        <c:axId val="1479809632"/>
        <c:axId val="1898100288"/>
        <c:axId val="1893029648"/>
      </c:bar3DChart>
      <c:catAx>
        <c:axId val="1479809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2">
                    <a:lumMod val="25000"/>
                  </a:schemeClr>
                </a:solidFill>
                <a:latin typeface="+mn-lt"/>
                <a:ea typeface="+mn-ea"/>
                <a:cs typeface="+mn-cs"/>
              </a:defRPr>
            </a:pPr>
            <a:endParaRPr lang="en-US"/>
          </a:p>
        </c:txPr>
        <c:crossAx val="1898100288"/>
        <c:crosses val="autoZero"/>
        <c:auto val="1"/>
        <c:lblAlgn val="ctr"/>
        <c:lblOffset val="100"/>
        <c:noMultiLvlLbl val="0"/>
      </c:catAx>
      <c:valAx>
        <c:axId val="189810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2">
                    <a:lumMod val="25000"/>
                  </a:schemeClr>
                </a:solidFill>
                <a:latin typeface="+mn-lt"/>
                <a:ea typeface="+mn-ea"/>
                <a:cs typeface="+mn-cs"/>
              </a:defRPr>
            </a:pPr>
            <a:endParaRPr lang="en-US"/>
          </a:p>
        </c:txPr>
        <c:crossAx val="1479809632"/>
        <c:crosses val="autoZero"/>
        <c:crossBetween val="between"/>
      </c:valAx>
      <c:serAx>
        <c:axId val="1893029648"/>
        <c:scaling>
          <c:orientation val="minMax"/>
        </c:scaling>
        <c:delete val="1"/>
        <c:axPos val="b"/>
        <c:majorTickMark val="none"/>
        <c:minorTickMark val="none"/>
        <c:tickLblPos val="nextTo"/>
        <c:crossAx val="1898100288"/>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[Call_Center_data.xlsx]Root Cause Analysis!PivotTable4</c:name>
    <c:fmtId val="3"/>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2800" dirty="0">
                <a:solidFill>
                  <a:schemeClr val="bg2">
                    <a:lumMod val="25000"/>
                  </a:schemeClr>
                </a:solidFill>
              </a:rPr>
              <a:t>Root Cause Analysis</a:t>
            </a:r>
          </a:p>
          <a:p>
            <a:pPr>
              <a:defRPr/>
            </a:pPr>
            <a:endParaRPr lang="en-US" sz="2800" dirty="0">
              <a:solidFill>
                <a:schemeClr val="bg2">
                  <a:lumMod val="25000"/>
                </a:schemeClr>
              </a:solidFill>
            </a:endParaRPr>
          </a:p>
        </c:rich>
      </c:tx>
      <c:layout>
        <c:manualLayout>
          <c:xMode val="edge"/>
          <c:yMode val="edge"/>
          <c:x val="9.1074463209715975E-5"/>
          <c:y val="4.5604135296499433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'Root Cause Analysis'!$B$3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967-44FD-8DC3-035924E98A59}"/>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967-44FD-8DC3-035924E98A59}"/>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967-44FD-8DC3-035924E98A59}"/>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967-44FD-8DC3-035924E98A5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'Root Cause Analysis'!$A$4:$A$7</c:f>
              <c:strCache>
                <c:ptCount val="4"/>
                <c:pt idx="0">
                  <c:v>Billing Question</c:v>
                </c:pt>
                <c:pt idx="1">
                  <c:v>Payments</c:v>
                </c:pt>
                <c:pt idx="2">
                  <c:v>Service Outage</c:v>
                </c:pt>
                <c:pt idx="3">
                  <c:v>(blank)</c:v>
                </c:pt>
              </c:strCache>
            </c:strRef>
          </c:cat>
          <c:val>
            <c:numRef>
              <c:f>'Root Cause Analysis'!$B$4:$B$7</c:f>
              <c:numCache>
                <c:formatCode>General</c:formatCode>
                <c:ptCount val="4"/>
                <c:pt idx="0">
                  <c:v>23462</c:v>
                </c:pt>
                <c:pt idx="1">
                  <c:v>4749</c:v>
                </c:pt>
                <c:pt idx="2">
                  <c:v>4730</c:v>
                </c:pt>
              </c:numCache>
            </c:numRef>
          </c:val>
          <c:extLst>
            <c:ext xmlns:c16="http://schemas.microsoft.com/office/drawing/2014/chart" uri="{C3380CC4-5D6E-409C-BE32-E72D297353CC}">
              <c16:uniqueId val="{00000008-E967-44FD-8DC3-035924E98A59}"/>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egendEntry>
        <c:idx val="3"/>
        <c:delete val="1"/>
      </c:legendEntry>
      <c:layout>
        <c:manualLayout>
          <c:xMode val="edge"/>
          <c:yMode val="edge"/>
          <c:x val="0.8187093593218564"/>
          <c:y val="5.9533704047831447E-2"/>
          <c:w val="0.17355573367286489"/>
          <c:h val="0.4254339909187391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  Response Time Analysis !PivotTable3</c:name>
    <c:fmtId val="6"/>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800" dirty="0">
                <a:solidFill>
                  <a:schemeClr val="bg2">
                    <a:lumMod val="25000"/>
                  </a:schemeClr>
                </a:solidFill>
              </a:rPr>
              <a:t>Service Response Time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  Response Time Analysis '!$B$3</c:f>
              <c:strCache>
                <c:ptCount val="1"/>
                <c:pt idx="0">
                  <c:v>Total</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2">
                        <a:lumMod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Response Time Analysis '!$A$4:$A$6</c:f>
              <c:strCache>
                <c:ptCount val="3"/>
                <c:pt idx="0">
                  <c:v>Above SLA</c:v>
                </c:pt>
                <c:pt idx="1">
                  <c:v>Below SLA</c:v>
                </c:pt>
                <c:pt idx="2">
                  <c:v>Within SLA</c:v>
                </c:pt>
              </c:strCache>
            </c:strRef>
          </c:cat>
          <c:val>
            <c:numRef>
              <c:f>'  Response Time Analysis '!$B$4:$B$6</c:f>
              <c:numCache>
                <c:formatCode>General</c:formatCode>
                <c:ptCount val="3"/>
                <c:pt idx="0">
                  <c:v>4168</c:v>
                </c:pt>
                <c:pt idx="1">
                  <c:v>8148</c:v>
                </c:pt>
                <c:pt idx="2">
                  <c:v>20625</c:v>
                </c:pt>
              </c:numCache>
            </c:numRef>
          </c:val>
          <c:extLst>
            <c:ext xmlns:c16="http://schemas.microsoft.com/office/drawing/2014/chart" uri="{C3380CC4-5D6E-409C-BE32-E72D297353CC}">
              <c16:uniqueId val="{00000000-756D-40D9-805D-3CB316066C2B}"/>
            </c:ext>
          </c:extLst>
        </c:ser>
        <c:dLbls>
          <c:showLegendKey val="0"/>
          <c:showVal val="0"/>
          <c:showCatName val="0"/>
          <c:showSerName val="0"/>
          <c:showPercent val="0"/>
          <c:showBubbleSize val="0"/>
        </c:dLbls>
        <c:gapWidth val="150"/>
        <c:shape val="box"/>
        <c:axId val="2018951616"/>
        <c:axId val="2022620368"/>
        <c:axId val="0"/>
      </c:bar3DChart>
      <c:catAx>
        <c:axId val="201895161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2">
                    <a:lumMod val="25000"/>
                  </a:schemeClr>
                </a:solidFill>
                <a:latin typeface="+mn-lt"/>
                <a:ea typeface="+mn-ea"/>
                <a:cs typeface="+mn-cs"/>
              </a:defRPr>
            </a:pPr>
            <a:endParaRPr lang="en-US"/>
          </a:p>
        </c:txPr>
        <c:crossAx val="2022620368"/>
        <c:crosses val="autoZero"/>
        <c:auto val="1"/>
        <c:lblAlgn val="ctr"/>
        <c:lblOffset val="100"/>
        <c:noMultiLvlLbl val="0"/>
      </c:catAx>
      <c:valAx>
        <c:axId val="2022620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951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 Channel Source!PivotTable2</c:name>
    <c:fmtId val="11"/>
  </c:pivotSource>
  <c:chart>
    <c:title>
      <c:tx>
        <c:rich>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r>
              <a:rPr lang="en-US" sz="2000" b="1">
                <a:solidFill>
                  <a:schemeClr val="tx1">
                    <a:lumMod val="75000"/>
                    <a:lumOff val="25000"/>
                  </a:schemeClr>
                </a:solidFill>
              </a:rPr>
              <a:t>Channel Source</a:t>
            </a:r>
          </a:p>
        </c:rich>
      </c:tx>
      <c:layout>
        <c:manualLayout>
          <c:xMode val="edge"/>
          <c:yMode val="edge"/>
          <c:x val="0.27583333333333337"/>
          <c:y val="2.3148148148148147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7.6200787401574802E-3"/>
              <c:y val="-4.573199183435403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8.5330708661417329E-2"/>
              <c:y val="-8.14402887139107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dLbl>
          <c:idx val="0"/>
          <c:layout>
            <c:manualLayout>
              <c:x val="-4.9963910761154869E-2"/>
              <c:y val="-9.67049431321084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dLbl>
          <c:idx val="0"/>
          <c:layout>
            <c:manualLayout>
              <c:x val="2.1478565179352581E-4"/>
              <c:y val="-2.24883347914843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 Channel Source'!$B$3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487-4CBA-872E-5F66E4AA75A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487-4CBA-872E-5F66E4AA75A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487-4CBA-872E-5F66E4AA75A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487-4CBA-872E-5F66E4AA75AD}"/>
              </c:ext>
            </c:extLst>
          </c:dPt>
          <c:dLbls>
            <c:dLbl>
              <c:idx val="0"/>
              <c:layout>
                <c:manualLayout>
                  <c:x val="7.6200787401574802E-3"/>
                  <c:y val="-4.573199183435403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487-4CBA-872E-5F66E4AA75AD}"/>
                </c:ext>
              </c:extLst>
            </c:dLbl>
            <c:dLbl>
              <c:idx val="1"/>
              <c:layout>
                <c:manualLayout>
                  <c:x val="8.5330708661417329E-2"/>
                  <c:y val="-8.144028871391076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487-4CBA-872E-5F66E4AA75AD}"/>
                </c:ext>
              </c:extLst>
            </c:dLbl>
            <c:dLbl>
              <c:idx val="2"/>
              <c:layout>
                <c:manualLayout>
                  <c:x val="-4.9963910761154869E-2"/>
                  <c:y val="-9.670494313210849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487-4CBA-872E-5F66E4AA75AD}"/>
                </c:ext>
              </c:extLst>
            </c:dLbl>
            <c:dLbl>
              <c:idx val="3"/>
              <c:layout>
                <c:manualLayout>
                  <c:x val="2.1478565179352581E-4"/>
                  <c:y val="-2.248833479148439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487-4CBA-872E-5F66E4AA75A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 Channel Source'!$A$4:$A$7</c:f>
              <c:strCache>
                <c:ptCount val="4"/>
                <c:pt idx="0">
                  <c:v>Call-Center</c:v>
                </c:pt>
                <c:pt idx="1">
                  <c:v>Chatbot</c:v>
                </c:pt>
                <c:pt idx="2">
                  <c:v>Email</c:v>
                </c:pt>
                <c:pt idx="3">
                  <c:v>Web</c:v>
                </c:pt>
              </c:strCache>
            </c:strRef>
          </c:cat>
          <c:val>
            <c:numRef>
              <c:f>' Channel Source'!$B$4:$B$7</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8-E487-4CBA-872E-5F66E4AA75A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[Call_Center_data.xlsx]Customer Sentiment Analysis!PivotTable1</c:name>
    <c:fmtId val="10"/>
  </c:pivotSource>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solidFill>
                  <a:schemeClr val="bg2">
                    <a:lumMod val="25000"/>
                  </a:schemeClr>
                </a:solidFill>
              </a:rPr>
              <a:t>Customer Sentiment Analysis</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'Customer Sentiment Analysis'!$B$3</c:f>
              <c:strCache>
                <c:ptCount val="1"/>
                <c:pt idx="0">
                  <c:v>Total</c:v>
                </c:pt>
              </c:strCache>
            </c:strRef>
          </c:tx>
          <c:spPr>
            <a:solidFill>
              <a:schemeClr val="accent1"/>
            </a:solidFill>
            <a:ln>
              <a:noFill/>
            </a:ln>
            <a:effectLst/>
            <a:sp3d/>
          </c:spPr>
          <c:invertIfNegative val="0"/>
          <c:dLbls>
            <c:dLbl>
              <c:idx val="0"/>
              <c:layout>
                <c:manualLayout>
                  <c:x val="-3.8599564594180922E-17"/>
                  <c:y val="-4.77345956481960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8C-4062-9113-7BD4414A3302}"/>
                </c:ext>
              </c:extLst>
            </c:dLbl>
            <c:dLbl>
              <c:idx val="1"/>
              <c:layout>
                <c:manualLayout>
                  <c:x val="-3.8599564594180922E-17"/>
                  <c:y val="-3.18230637654640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8C-4062-9113-7BD4414A3302}"/>
                </c:ext>
              </c:extLst>
            </c:dLbl>
            <c:dLbl>
              <c:idx val="2"/>
              <c:layout>
                <c:manualLayout>
                  <c:x val="-2.1054551181624516E-3"/>
                  <c:y val="-2.78451807947810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8C-4062-9113-7BD4414A3302}"/>
                </c:ext>
              </c:extLst>
            </c:dLbl>
            <c:dLbl>
              <c:idx val="3"/>
              <c:layout>
                <c:manualLayout>
                  <c:x val="-7.7199129188361844E-17"/>
                  <c:y val="-1.59115318827320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8C-4062-9113-7BD4414A3302}"/>
                </c:ext>
              </c:extLst>
            </c:dLbl>
            <c:dLbl>
              <c:idx val="4"/>
              <c:layout>
                <c:manualLayout>
                  <c:x val="4.2109102363249032E-3"/>
                  <c:y val="-4.77345956481961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8C-4062-9113-7BD4414A330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Sentiment Analysis'!$A$4:$A$8</c:f>
              <c:strCache>
                <c:ptCount val="5"/>
                <c:pt idx="0">
                  <c:v>Negative</c:v>
                </c:pt>
                <c:pt idx="1">
                  <c:v>Neutral</c:v>
                </c:pt>
                <c:pt idx="2">
                  <c:v>Positive</c:v>
                </c:pt>
                <c:pt idx="3">
                  <c:v>Very Negative</c:v>
                </c:pt>
                <c:pt idx="4">
                  <c:v>Very Positive</c:v>
                </c:pt>
              </c:strCache>
            </c:strRef>
          </c:cat>
          <c:val>
            <c:numRef>
              <c:f>'Customer Sentiment Analysis'!$B$4:$B$8</c:f>
              <c:numCache>
                <c:formatCode>General</c:formatCode>
                <c:ptCount val="5"/>
                <c:pt idx="0">
                  <c:v>3711</c:v>
                </c:pt>
                <c:pt idx="1">
                  <c:v>2927</c:v>
                </c:pt>
                <c:pt idx="2">
                  <c:v>1289</c:v>
                </c:pt>
                <c:pt idx="3">
                  <c:v>2025</c:v>
                </c:pt>
                <c:pt idx="4">
                  <c:v>1060</c:v>
                </c:pt>
              </c:numCache>
            </c:numRef>
          </c:val>
          <c:extLst>
            <c:ext xmlns:c16="http://schemas.microsoft.com/office/drawing/2014/chart" uri="{C3380CC4-5D6E-409C-BE32-E72D297353CC}">
              <c16:uniqueId val="{00000000-D38C-4062-9113-7BD4414A3302}"/>
            </c:ext>
          </c:extLst>
        </c:ser>
        <c:dLbls>
          <c:showLegendKey val="0"/>
          <c:showVal val="0"/>
          <c:showCatName val="0"/>
          <c:showSerName val="0"/>
          <c:showPercent val="0"/>
          <c:showBubbleSize val="0"/>
        </c:dLbls>
        <c:gapWidth val="150"/>
        <c:shape val="box"/>
        <c:axId val="1479809632"/>
        <c:axId val="1898100288"/>
        <c:axId val="1893029648"/>
      </c:bar3DChart>
      <c:catAx>
        <c:axId val="1479809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8100288"/>
        <c:crosses val="autoZero"/>
        <c:auto val="1"/>
        <c:lblAlgn val="ctr"/>
        <c:lblOffset val="100"/>
        <c:noMultiLvlLbl val="0"/>
      </c:catAx>
      <c:valAx>
        <c:axId val="189810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9809632"/>
        <c:crosses val="autoZero"/>
        <c:crossBetween val="between"/>
      </c:valAx>
      <c:serAx>
        <c:axId val="1893029648"/>
        <c:scaling>
          <c:orientation val="minMax"/>
        </c:scaling>
        <c:delete val="1"/>
        <c:axPos val="b"/>
        <c:majorTickMark val="none"/>
        <c:minorTickMark val="none"/>
        <c:tickLblPos val="nextTo"/>
        <c:crossAx val="1898100288"/>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[Call_Center_data.xlsx]Root Cause Analysis!PivotTable4</c:name>
    <c:fmtId val="10"/>
  </c:pivotSource>
  <c:chart>
    <c:title>
      <c:tx>
        <c:rich>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r>
              <a:rPr lang="en-US" sz="2000" b="1" i="0" u="none" strike="noStrike" baseline="0">
                <a:solidFill>
                  <a:schemeClr val="tx1">
                    <a:lumMod val="75000"/>
                    <a:lumOff val="25000"/>
                  </a:schemeClr>
                </a:solidFill>
              </a:rPr>
              <a:t>Common Customer Complaints</a:t>
            </a:r>
            <a:endParaRPr lang="en-US" sz="2000" b="1">
              <a:solidFill>
                <a:schemeClr val="tx1">
                  <a:lumMod val="75000"/>
                  <a:lumOff val="25000"/>
                </a:schemeClr>
              </a:solidFill>
            </a:endParaRPr>
          </a:p>
        </c:rich>
      </c:tx>
      <c:layout>
        <c:manualLayout>
          <c:xMode val="edge"/>
          <c:yMode val="edge"/>
          <c:x val="0.10650678040244967"/>
          <c:y val="2.7777777777777776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0.1361111111111111"/>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0.10833333333333335"/>
              <c:y val="-2.77777777777778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dLbl>
          <c:idx val="0"/>
          <c:layout>
            <c:manualLayout>
              <c:x val="-1.388888888888894E-2"/>
              <c:y val="-0.11111111111111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pivotFmt>
    </c:pivotFmts>
    <c:plotArea>
      <c:layout>
        <c:manualLayout>
          <c:layoutTarget val="inner"/>
          <c:xMode val="edge"/>
          <c:yMode val="edge"/>
          <c:x val="0.24577060427325448"/>
          <c:y val="0.33613972525192914"/>
          <c:w val="0.26039880665408904"/>
          <c:h val="0.66386027474807086"/>
        </c:manualLayout>
      </c:layout>
      <c:doughnutChart>
        <c:varyColors val="1"/>
        <c:ser>
          <c:idx val="0"/>
          <c:order val="0"/>
          <c:tx>
            <c:strRef>
              <c:f>'Root Cause Analysis'!$B$3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CD-4C82-9E43-C2187C86D5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CD-4C82-9E43-C2187C86D5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CCD-4C82-9E43-C2187C86D5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CCD-4C82-9E43-C2187C86D595}"/>
              </c:ext>
            </c:extLst>
          </c:dPt>
          <c:dLbls>
            <c:dLbl>
              <c:idx val="0"/>
              <c:layout>
                <c:manualLayout>
                  <c:x val="0.1361111111111111"/>
                  <c:y val="4.166666666666666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CCD-4C82-9E43-C2187C86D595}"/>
                </c:ext>
              </c:extLst>
            </c:dLbl>
            <c:dLbl>
              <c:idx val="1"/>
              <c:layout>
                <c:manualLayout>
                  <c:x val="-0.10833333333333335"/>
                  <c:y val="-2.777777777777786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CD-4C82-9E43-C2187C86D595}"/>
                </c:ext>
              </c:extLst>
            </c:dLbl>
            <c:dLbl>
              <c:idx val="2"/>
              <c:layout>
                <c:manualLayout>
                  <c:x val="-1.388888888888894E-2"/>
                  <c:y val="-0.1111111111111111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CCD-4C82-9E43-C2187C86D5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'Root Cause Analysis'!$A$4:$A$7</c:f>
              <c:strCache>
                <c:ptCount val="4"/>
                <c:pt idx="0">
                  <c:v>Billing Question</c:v>
                </c:pt>
                <c:pt idx="1">
                  <c:v>Payments</c:v>
                </c:pt>
                <c:pt idx="2">
                  <c:v>Service Outage</c:v>
                </c:pt>
                <c:pt idx="3">
                  <c:v>(blank)</c:v>
                </c:pt>
              </c:strCache>
            </c:strRef>
          </c:cat>
          <c:val>
            <c:numRef>
              <c:f>'Root Cause Analysis'!$B$4:$B$7</c:f>
              <c:numCache>
                <c:formatCode>General</c:formatCode>
                <c:ptCount val="4"/>
                <c:pt idx="0">
                  <c:v>23462</c:v>
                </c:pt>
                <c:pt idx="1">
                  <c:v>4749</c:v>
                </c:pt>
                <c:pt idx="2">
                  <c:v>4730</c:v>
                </c:pt>
              </c:numCache>
            </c:numRef>
          </c:val>
          <c:extLst>
            <c:ext xmlns:c16="http://schemas.microsoft.com/office/drawing/2014/chart" uri="{C3380CC4-5D6E-409C-BE32-E72D297353CC}">
              <c16:uniqueId val="{00000008-1CCD-4C82-9E43-C2187C86D59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egendEntry>
        <c:idx val="3"/>
        <c:delete val="1"/>
      </c:legendEntry>
      <c:layout>
        <c:manualLayout>
          <c:xMode val="edge"/>
          <c:yMode val="edge"/>
          <c:x val="0.62441793374966048"/>
          <c:y val="0.17092679669458283"/>
          <c:w val="0.3115014933478143"/>
          <c:h val="0.5033148771597896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  Response Time Analysis !PivotTable3</c:name>
    <c:fmtId val="17"/>
  </c:pivotSource>
  <c:chart>
    <c:title>
      <c:tx>
        <c:rich>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r>
              <a:rPr lang="en-US" sz="2000" b="1" i="0" u="none" strike="noStrike" baseline="0">
                <a:solidFill>
                  <a:schemeClr val="tx1">
                    <a:lumMod val="75000"/>
                    <a:lumOff val="25000"/>
                  </a:schemeClr>
                </a:solidFill>
              </a:rPr>
              <a:t>Service Response Time Analysis</a:t>
            </a:r>
            <a:endParaRPr lang="en-US" sz="2000" b="1">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  Response Time Analysis '!$B$3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Response Time Analysis '!$A$4:$A$6</c:f>
              <c:strCache>
                <c:ptCount val="3"/>
                <c:pt idx="0">
                  <c:v>Above SLA</c:v>
                </c:pt>
                <c:pt idx="1">
                  <c:v>Below SLA</c:v>
                </c:pt>
                <c:pt idx="2">
                  <c:v>Within SLA</c:v>
                </c:pt>
              </c:strCache>
            </c:strRef>
          </c:cat>
          <c:val>
            <c:numRef>
              <c:f>'  Response Time Analysis '!$B$4:$B$6</c:f>
              <c:numCache>
                <c:formatCode>General</c:formatCode>
                <c:ptCount val="3"/>
                <c:pt idx="0">
                  <c:v>4168</c:v>
                </c:pt>
                <c:pt idx="1">
                  <c:v>8148</c:v>
                </c:pt>
                <c:pt idx="2">
                  <c:v>20625</c:v>
                </c:pt>
              </c:numCache>
            </c:numRef>
          </c:val>
          <c:extLst>
            <c:ext xmlns:c16="http://schemas.microsoft.com/office/drawing/2014/chart" uri="{C3380CC4-5D6E-409C-BE32-E72D297353CC}">
              <c16:uniqueId val="{00000000-FBF3-4C46-849D-9A8DD3CF4894}"/>
            </c:ext>
          </c:extLst>
        </c:ser>
        <c:dLbls>
          <c:showLegendKey val="0"/>
          <c:showVal val="0"/>
          <c:showCatName val="0"/>
          <c:showSerName val="0"/>
          <c:showPercent val="0"/>
          <c:showBubbleSize val="0"/>
        </c:dLbls>
        <c:gapWidth val="182"/>
        <c:axId val="2018951616"/>
        <c:axId val="2022620368"/>
      </c:barChart>
      <c:catAx>
        <c:axId val="2018951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2022620368"/>
        <c:crosses val="autoZero"/>
        <c:auto val="1"/>
        <c:lblAlgn val="ctr"/>
        <c:lblOffset val="100"/>
        <c:noMultiLvlLbl val="0"/>
      </c:catAx>
      <c:valAx>
        <c:axId val="2022620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2018951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4D1A8-F114-486D-8276-E02F33236179}" type="datetimeFigureOut">
              <a:rPr lang="en-US" smtClean="0"/>
              <a:t>2/18/2024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C66394A-90B4-46CB-8D35-EC10C49B164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00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D1A8-F114-486D-8276-E02F3323617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6394A-90B4-46CB-8D35-EC10C49B164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5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D1A8-F114-486D-8276-E02F3323617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6394A-90B4-46CB-8D35-EC10C49B164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74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D1A8-F114-486D-8276-E02F3323617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6394A-90B4-46CB-8D35-EC10C49B164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57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4D1A8-F114-486D-8276-E02F3323617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6394A-90B4-46CB-8D35-EC10C49B164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6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4D1A8-F114-486D-8276-E02F3323617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6394A-90B4-46CB-8D35-EC10C49B164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73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4D1A8-F114-486D-8276-E02F33236179}"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6394A-90B4-46CB-8D35-EC10C49B164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0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4D1A8-F114-486D-8276-E02F33236179}"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6394A-90B4-46CB-8D35-EC10C49B164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67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4D1A8-F114-486D-8276-E02F33236179}"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6394A-90B4-46CB-8D35-EC10C49B1645}" type="slidenum">
              <a:rPr lang="en-US" smtClean="0"/>
              <a:t>‹#›</a:t>
            </a:fld>
            <a:endParaRPr lang="en-US"/>
          </a:p>
        </p:txBody>
      </p:sp>
    </p:spTree>
    <p:extLst>
      <p:ext uri="{BB962C8B-B14F-4D97-AF65-F5344CB8AC3E}">
        <p14:creationId xmlns:p14="http://schemas.microsoft.com/office/powerpoint/2010/main" val="272892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4D1A8-F114-486D-8276-E02F3323617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6394A-90B4-46CB-8D35-EC10C49B164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74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14D1A8-F114-486D-8276-E02F33236179}" type="datetimeFigureOut">
              <a:rPr lang="en-US" smtClean="0"/>
              <a:t>2/18/2024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C66394A-90B4-46CB-8D35-EC10C49B164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3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1FDF3"/>
            </a:gs>
            <a:gs pos="100000">
              <a:schemeClr val="bg2">
                <a:shade val="92000"/>
                <a:satMod val="170000"/>
                <a:lumMod val="96000"/>
              </a:schemeClr>
            </a:gs>
          </a:gsLst>
          <a:lin ang="5400000" scaled="0"/>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14D1A8-F114-486D-8276-E02F33236179}" type="datetimeFigureOut">
              <a:rPr lang="en-US" smtClean="0"/>
              <a:t>2/18/2024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66394A-90B4-46CB-8D35-EC10C49B164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86675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F974-EBF6-D006-81A6-FDAC271D2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28939-88B1-8B3A-80DF-C83F0D8AFA60}"/>
              </a:ext>
            </a:extLst>
          </p:cNvPr>
          <p:cNvSpPr>
            <a:spLocks noGrp="1"/>
          </p:cNvSpPr>
          <p:nvPr>
            <p:ph type="ctrTitle"/>
          </p:nvPr>
        </p:nvSpPr>
        <p:spPr>
          <a:xfrm>
            <a:off x="2058551" y="1673155"/>
            <a:ext cx="8637073" cy="2541431"/>
          </a:xfrm>
        </p:spPr>
        <p:txBody>
          <a:bodyPr>
            <a:normAutofit/>
          </a:bodyPr>
          <a:lstStyle/>
          <a:p>
            <a:pPr algn="ctr"/>
            <a:r>
              <a:rPr lang="en-US" sz="2300" b="1"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t>Project By </a:t>
            </a:r>
            <a:br>
              <a:rPr lang="en-US" sz="2300" b="1"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br>
            <a:br>
              <a:rPr lang="en-US" sz="2300" b="1"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br>
            <a:r>
              <a:rPr lang="en-US" sz="3600" b="1"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t>MAMATHA .V</a:t>
            </a:r>
            <a:r>
              <a:rPr lang="en-US" sz="3600"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t>_</a:t>
            </a:r>
            <a:r>
              <a:rPr lang="en-US" sz="3600" b="1" dirty="0">
                <a:solidFill>
                  <a:schemeClr val="bg2">
                    <a:lumMod val="25000"/>
                  </a:schemeClr>
                </a:solidFill>
                <a:latin typeface="Cambria" panose="02040503050406030204" pitchFamily="18" charset="0"/>
                <a:ea typeface="Cambria" panose="02040503050406030204" pitchFamily="18" charset="0"/>
                <a:cs typeface="Calibri" panose="020F0502020204030204" pitchFamily="34" charset="0"/>
              </a:rPr>
              <a:t>ABADS_B12</a:t>
            </a:r>
            <a:br>
              <a:rPr lang="en-US" sz="2300" b="1" dirty="0"/>
            </a:br>
            <a:br>
              <a:rPr lang="en-US" sz="2300" b="1" dirty="0"/>
            </a:br>
            <a:br>
              <a:rPr lang="en-US" sz="2300" dirty="0"/>
            </a:br>
            <a:endParaRPr lang="en-US" sz="2300" dirty="0"/>
          </a:p>
        </p:txBody>
      </p:sp>
    </p:spTree>
    <p:extLst>
      <p:ext uri="{BB962C8B-B14F-4D97-AF65-F5344CB8AC3E}">
        <p14:creationId xmlns:p14="http://schemas.microsoft.com/office/powerpoint/2010/main" val="20183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2729B-5651-F86F-C21E-39744D3F0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B54AF-D2D3-B4A1-B171-FCC3B0FF5A4A}"/>
              </a:ext>
            </a:extLst>
          </p:cNvPr>
          <p:cNvSpPr>
            <a:spLocks noGrp="1"/>
          </p:cNvSpPr>
          <p:nvPr>
            <p:ph type="ctrTitle" idx="4294967295"/>
          </p:nvPr>
        </p:nvSpPr>
        <p:spPr>
          <a:xfrm>
            <a:off x="1185637" y="618221"/>
            <a:ext cx="8655050" cy="4105275"/>
          </a:xfrm>
        </p:spPr>
        <p:txBody>
          <a:bodyPr vert="horz" lIns="91440" tIns="45720" rIns="91440" bIns="45720" rtlCol="0" anchor="b">
            <a:normAutofit/>
          </a:bodyPr>
          <a:lstStyle/>
          <a:p>
            <a:pPr>
              <a:lnSpc>
                <a:spcPct val="150000"/>
              </a:lnSpc>
            </a:pPr>
            <a:r>
              <a:rPr lang="en-US" sz="2400" b="1" dirty="0">
                <a:solidFill>
                  <a:schemeClr val="bg2">
                    <a:lumMod val="25000"/>
                  </a:schemeClr>
                </a:solidFill>
              </a:rPr>
              <a:t>Company Introduction</a:t>
            </a:r>
            <a:br>
              <a:rPr lang="en-US" sz="2400" dirty="0">
                <a:solidFill>
                  <a:schemeClr val="bg2">
                    <a:lumMod val="25000"/>
                  </a:schemeClr>
                </a:solidFill>
              </a:rPr>
            </a:br>
            <a:br>
              <a:rPr lang="en-US" sz="2400" dirty="0">
                <a:solidFill>
                  <a:schemeClr val="bg2">
                    <a:lumMod val="25000"/>
                  </a:schemeClr>
                </a:solidFill>
              </a:rPr>
            </a:br>
            <a:r>
              <a:rPr lang="en-US" sz="2400" dirty="0">
                <a:solidFill>
                  <a:schemeClr val="bg2">
                    <a:lumMod val="25000"/>
                  </a:schemeClr>
                </a:solidFill>
              </a:rPr>
              <a:t>iVision is a well-known analytics firm. iVision does analytics on the data shared by their clients.  iVision collaborated with Nile, but before doing so, Nile wants to get some insights on data to make better business decisions and improve their services</a:t>
            </a:r>
          </a:p>
        </p:txBody>
      </p:sp>
    </p:spTree>
    <p:extLst>
      <p:ext uri="{BB962C8B-B14F-4D97-AF65-F5344CB8AC3E}">
        <p14:creationId xmlns:p14="http://schemas.microsoft.com/office/powerpoint/2010/main" val="92505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634A1-A262-8CBA-14EF-0FE2A2B88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EEC6A-580C-2E4F-C55D-B7D4F10FBEEE}"/>
              </a:ext>
            </a:extLst>
          </p:cNvPr>
          <p:cNvSpPr>
            <a:spLocks noGrp="1"/>
          </p:cNvSpPr>
          <p:nvPr>
            <p:ph type="ctrTitle" idx="4294967295"/>
          </p:nvPr>
        </p:nvSpPr>
        <p:spPr>
          <a:xfrm>
            <a:off x="1079953" y="369888"/>
            <a:ext cx="9947275" cy="4364037"/>
          </a:xfrm>
        </p:spPr>
        <p:txBody>
          <a:bodyPr vert="horz" lIns="91440" tIns="45720" rIns="91440" bIns="45720" rtlCol="0" anchor="ctr">
            <a:normAutofit/>
          </a:bodyPr>
          <a:lstStyle/>
          <a:p>
            <a:pPr>
              <a:lnSpc>
                <a:spcPct val="150000"/>
              </a:lnSpc>
            </a:pPr>
            <a:r>
              <a:rPr lang="en-US" sz="2400" b="1" dirty="0">
                <a:solidFill>
                  <a:schemeClr val="bg2">
                    <a:lumMod val="25000"/>
                  </a:schemeClr>
                </a:solidFill>
              </a:rPr>
              <a:t>Project Goal is to Analyze as per below points:</a:t>
            </a:r>
            <a:br>
              <a:rPr lang="en-US" sz="2400" b="1" dirty="0">
                <a:solidFill>
                  <a:schemeClr val="bg2">
                    <a:lumMod val="25000"/>
                  </a:schemeClr>
                </a:solidFill>
              </a:rPr>
            </a:br>
            <a:br>
              <a:rPr lang="en-US" sz="2400" b="1" dirty="0">
                <a:solidFill>
                  <a:schemeClr val="bg2">
                    <a:lumMod val="25000"/>
                  </a:schemeClr>
                </a:solidFill>
              </a:rPr>
            </a:br>
            <a:r>
              <a:rPr lang="en-US" sz="2400" dirty="0">
                <a:solidFill>
                  <a:schemeClr val="bg2">
                    <a:lumMod val="25000"/>
                  </a:schemeClr>
                </a:solidFill>
              </a:rPr>
              <a:t>Customer Sentiment Analysis</a:t>
            </a:r>
            <a:br>
              <a:rPr lang="en-US" sz="2400" dirty="0">
                <a:solidFill>
                  <a:schemeClr val="bg2">
                    <a:lumMod val="25000"/>
                  </a:schemeClr>
                </a:solidFill>
              </a:rPr>
            </a:br>
            <a:r>
              <a:rPr lang="en-US" sz="2400" dirty="0">
                <a:solidFill>
                  <a:schemeClr val="bg2">
                    <a:lumMod val="25000"/>
                  </a:schemeClr>
                </a:solidFill>
              </a:rPr>
              <a:t>Root Cause Analysis</a:t>
            </a:r>
            <a:br>
              <a:rPr lang="en-US" sz="2400" dirty="0">
                <a:solidFill>
                  <a:schemeClr val="bg2">
                    <a:lumMod val="25000"/>
                  </a:schemeClr>
                </a:solidFill>
              </a:rPr>
            </a:br>
            <a:r>
              <a:rPr lang="en-US" sz="2400" dirty="0">
                <a:solidFill>
                  <a:schemeClr val="bg2">
                    <a:lumMod val="25000"/>
                  </a:schemeClr>
                </a:solidFill>
              </a:rPr>
              <a:t>Service Response Time Analysis</a:t>
            </a:r>
            <a:br>
              <a:rPr lang="en-US" sz="2400" dirty="0">
                <a:solidFill>
                  <a:schemeClr val="bg2">
                    <a:lumMod val="25000"/>
                  </a:schemeClr>
                </a:solidFill>
              </a:rPr>
            </a:br>
            <a:r>
              <a:rPr lang="en-US" sz="2400" dirty="0">
                <a:solidFill>
                  <a:schemeClr val="bg2">
                    <a:lumMod val="25000"/>
                  </a:schemeClr>
                </a:solidFill>
              </a:rPr>
              <a:t>Customer Segmentation</a:t>
            </a:r>
            <a:br>
              <a:rPr lang="en-US" sz="2400" dirty="0">
                <a:solidFill>
                  <a:schemeClr val="bg2">
                    <a:lumMod val="25000"/>
                  </a:schemeClr>
                </a:solidFill>
              </a:rPr>
            </a:br>
            <a:r>
              <a:rPr lang="en-US" sz="2400" dirty="0">
                <a:solidFill>
                  <a:schemeClr val="bg2">
                    <a:lumMod val="25000"/>
                  </a:schemeClr>
                </a:solidFill>
              </a:rPr>
              <a:t>Trends and Patterns Identification</a:t>
            </a:r>
          </a:p>
        </p:txBody>
      </p:sp>
    </p:spTree>
    <p:extLst>
      <p:ext uri="{BB962C8B-B14F-4D97-AF65-F5344CB8AC3E}">
        <p14:creationId xmlns:p14="http://schemas.microsoft.com/office/powerpoint/2010/main" val="11266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73993-A995-587A-9A3D-07AE56ED6339}"/>
            </a:ext>
          </a:extLst>
        </p:cNvPr>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10CB59C-A242-6076-9E3C-82AC14656626}"/>
              </a:ext>
            </a:extLst>
          </p:cNvPr>
          <p:cNvGraphicFramePr>
            <a:graphicFrameLocks/>
          </p:cNvGraphicFramePr>
          <p:nvPr>
            <p:extLst>
              <p:ext uri="{D42A27DB-BD31-4B8C-83A1-F6EECF244321}">
                <p14:modId xmlns:p14="http://schemas.microsoft.com/office/powerpoint/2010/main" val="3673838756"/>
              </p:ext>
            </p:extLst>
          </p:nvPr>
        </p:nvGraphicFramePr>
        <p:xfrm>
          <a:off x="909608" y="413659"/>
          <a:ext cx="10467267" cy="4398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532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FA067-4AD9-51D6-ACFF-3BB904910710}"/>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70758F10-295E-849D-2CAD-C50251A5E49B}"/>
              </a:ext>
            </a:extLst>
          </p:cNvPr>
          <p:cNvGraphicFramePr>
            <a:graphicFrameLocks/>
          </p:cNvGraphicFramePr>
          <p:nvPr>
            <p:extLst>
              <p:ext uri="{D42A27DB-BD31-4B8C-83A1-F6EECF244321}">
                <p14:modId xmlns:p14="http://schemas.microsoft.com/office/powerpoint/2010/main" val="874529726"/>
              </p:ext>
            </p:extLst>
          </p:nvPr>
        </p:nvGraphicFramePr>
        <p:xfrm>
          <a:off x="2002971" y="402773"/>
          <a:ext cx="7848600" cy="4608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216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7676-DDD4-2E66-6D97-A9ED660129AE}"/>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55E5151-2FB9-0995-44D8-E6E13ACB6FB7}"/>
              </a:ext>
            </a:extLst>
          </p:cNvPr>
          <p:cNvGraphicFramePr>
            <a:graphicFrameLocks/>
          </p:cNvGraphicFramePr>
          <p:nvPr>
            <p:extLst>
              <p:ext uri="{D42A27DB-BD31-4B8C-83A1-F6EECF244321}">
                <p14:modId xmlns:p14="http://schemas.microsoft.com/office/powerpoint/2010/main" val="3712196029"/>
              </p:ext>
            </p:extLst>
          </p:nvPr>
        </p:nvGraphicFramePr>
        <p:xfrm>
          <a:off x="990600" y="0"/>
          <a:ext cx="9607523" cy="4734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176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8127E-0CD4-DC0A-ED9C-BD7CB54E79C3}"/>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596F407-CEC1-9415-B59A-E05F4DB08838}"/>
              </a:ext>
            </a:extLst>
          </p:cNvPr>
          <p:cNvGraphicFramePr>
            <a:graphicFrameLocks/>
          </p:cNvGraphicFramePr>
          <p:nvPr>
            <p:extLst>
              <p:ext uri="{D42A27DB-BD31-4B8C-83A1-F6EECF244321}">
                <p14:modId xmlns:p14="http://schemas.microsoft.com/office/powerpoint/2010/main" val="1718695134"/>
              </p:ext>
            </p:extLst>
          </p:nvPr>
        </p:nvGraphicFramePr>
        <p:xfrm>
          <a:off x="1611086" y="174171"/>
          <a:ext cx="8936921" cy="4560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861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7BBE2-38F6-76DD-C644-3CC60C01F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DDB1D-A739-606E-53BD-9E9ABB97D65E}"/>
              </a:ext>
            </a:extLst>
          </p:cNvPr>
          <p:cNvSpPr>
            <a:spLocks noGrp="1"/>
          </p:cNvSpPr>
          <p:nvPr>
            <p:ph type="ctrTitle" idx="4294967295"/>
          </p:nvPr>
        </p:nvSpPr>
        <p:spPr>
          <a:xfrm>
            <a:off x="0" y="109538"/>
            <a:ext cx="9947275" cy="347662"/>
          </a:xfrm>
        </p:spPr>
        <p:txBody>
          <a:bodyPr vert="horz" lIns="91440" tIns="45720" rIns="91440" bIns="45720" rtlCol="0" anchor="ctr">
            <a:normAutofit fontScale="90000"/>
          </a:bodyPr>
          <a:lstStyle/>
          <a:p>
            <a:pPr algn="ctr">
              <a:lnSpc>
                <a:spcPct val="150000"/>
              </a:lnSpc>
            </a:pPr>
            <a:r>
              <a:rPr lang="en-US" sz="3600" b="1" dirty="0">
                <a:solidFill>
                  <a:schemeClr val="bg2">
                    <a:lumMod val="25000"/>
                  </a:schemeClr>
                </a:solidFill>
                <a:latin typeface="Cambria" panose="02040503050406030204" pitchFamily="18" charset="0"/>
                <a:ea typeface="Cambria" panose="02040503050406030204" pitchFamily="18" charset="0"/>
              </a:rPr>
              <a:t>Overview</a:t>
            </a:r>
          </a:p>
        </p:txBody>
      </p:sp>
      <p:grpSp>
        <p:nvGrpSpPr>
          <p:cNvPr id="3" name="Group 2">
            <a:extLst>
              <a:ext uri="{FF2B5EF4-FFF2-40B4-BE49-F238E27FC236}">
                <a16:creationId xmlns:a16="http://schemas.microsoft.com/office/drawing/2014/main" id="{335176D1-6BC4-62F1-CFEF-2CFB67DCD75D}"/>
              </a:ext>
            </a:extLst>
          </p:cNvPr>
          <p:cNvGrpSpPr/>
          <p:nvPr/>
        </p:nvGrpSpPr>
        <p:grpSpPr>
          <a:xfrm>
            <a:off x="-305101" y="75527"/>
            <a:ext cx="12191695" cy="6122714"/>
            <a:chOff x="38100" y="51576"/>
            <a:chExt cx="6057900" cy="4267419"/>
          </a:xfrm>
        </p:grpSpPr>
        <p:graphicFrame>
          <p:nvGraphicFramePr>
            <p:cNvPr id="4" name="Chart 3">
              <a:extLst>
                <a:ext uri="{FF2B5EF4-FFF2-40B4-BE49-F238E27FC236}">
                  <a16:creationId xmlns:a16="http://schemas.microsoft.com/office/drawing/2014/main" id="{978633AF-3D66-4C86-B095-DDF908F5F689}"/>
                </a:ext>
              </a:extLst>
            </p:cNvPr>
            <p:cNvGraphicFramePr>
              <a:graphicFrameLocks/>
            </p:cNvGraphicFramePr>
            <p:nvPr>
              <p:extLst>
                <p:ext uri="{D42A27DB-BD31-4B8C-83A1-F6EECF244321}">
                  <p14:modId xmlns:p14="http://schemas.microsoft.com/office/powerpoint/2010/main" val="539268149"/>
                </p:ext>
              </p:extLst>
            </p:nvPr>
          </p:nvGraphicFramePr>
          <p:xfrm>
            <a:off x="277683" y="234137"/>
            <a:ext cx="2519144" cy="1952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DA9B90C-D5A1-4158-81F7-215594D20CAD}"/>
                </a:ext>
              </a:extLst>
            </p:cNvPr>
            <p:cNvGraphicFramePr>
              <a:graphicFrameLocks/>
            </p:cNvGraphicFramePr>
            <p:nvPr>
              <p:extLst>
                <p:ext uri="{D42A27DB-BD31-4B8C-83A1-F6EECF244321}">
                  <p14:modId xmlns:p14="http://schemas.microsoft.com/office/powerpoint/2010/main" val="651857399"/>
                </p:ext>
              </p:extLst>
            </p:nvPr>
          </p:nvGraphicFramePr>
          <p:xfrm>
            <a:off x="3202500" y="51576"/>
            <a:ext cx="2818076" cy="20982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AAA8224-4B24-405E-8C99-2B8C21A0AE8E}"/>
                </a:ext>
              </a:extLst>
            </p:cNvPr>
            <p:cNvGraphicFramePr>
              <a:graphicFrameLocks/>
            </p:cNvGraphicFramePr>
            <p:nvPr>
              <p:extLst>
                <p:ext uri="{D42A27DB-BD31-4B8C-83A1-F6EECF244321}">
                  <p14:modId xmlns:p14="http://schemas.microsoft.com/office/powerpoint/2010/main" val="3305581362"/>
                </p:ext>
              </p:extLst>
            </p:nvPr>
          </p:nvGraphicFramePr>
          <p:xfrm>
            <a:off x="38100" y="2139950"/>
            <a:ext cx="3137355" cy="21790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8A47206-A4EF-44ED-88C3-FF2CA6208F49}"/>
                </a:ext>
              </a:extLst>
            </p:cNvPr>
            <p:cNvGraphicFramePr>
              <a:graphicFrameLocks/>
            </p:cNvGraphicFramePr>
            <p:nvPr>
              <p:extLst>
                <p:ext uri="{D42A27DB-BD31-4B8C-83A1-F6EECF244321}">
                  <p14:modId xmlns:p14="http://schemas.microsoft.com/office/powerpoint/2010/main" val="2504967783"/>
                </p:ext>
              </p:extLst>
            </p:nvPr>
          </p:nvGraphicFramePr>
          <p:xfrm>
            <a:off x="3042101" y="2076451"/>
            <a:ext cx="3053899" cy="2179045"/>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9289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63D78-7ED1-71BA-BE2B-E27625FEF997}"/>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5FBBFA4-F349-9209-E584-57062579F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E31D4F55-BAE7-9680-D5AB-039336D16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2F86435A-61D9-2E2A-61B0-D53201958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E868891-DECF-CC74-FCEF-C3362CE300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53A1F880-1269-E8AF-8421-F57CE56F4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EECEEB9-6841-E2F5-B340-3799DFFD7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29F4D-A1D6-F4ED-AA84-0E9037E43792}"/>
              </a:ext>
            </a:extLst>
          </p:cNvPr>
          <p:cNvSpPr>
            <a:spLocks noGrp="1"/>
          </p:cNvSpPr>
          <p:nvPr>
            <p:ph type="ctrTitle"/>
          </p:nvPr>
        </p:nvSpPr>
        <p:spPr>
          <a:xfrm>
            <a:off x="790918" y="676256"/>
            <a:ext cx="9947186" cy="4364348"/>
          </a:xfrm>
        </p:spPr>
        <p:txBody>
          <a:bodyPr vert="horz" lIns="91440" tIns="45720" rIns="91440" bIns="45720" rtlCol="0" anchor="ctr">
            <a:normAutofit/>
          </a:bodyPr>
          <a:lstStyle/>
          <a:p>
            <a:pPr algn="ctr">
              <a:lnSpc>
                <a:spcPct val="150000"/>
              </a:lnSpc>
            </a:pPr>
            <a:r>
              <a:rPr lang="en-US" sz="8000" b="1" dirty="0">
                <a:solidFill>
                  <a:schemeClr val="bg2">
                    <a:lumMod val="25000"/>
                  </a:schemeClr>
                </a:solidFill>
                <a:latin typeface="Algerian" panose="04020705040A02060702" pitchFamily="82" charset="0"/>
              </a:rPr>
              <a:t>THANK YOU</a:t>
            </a:r>
          </a:p>
        </p:txBody>
      </p:sp>
      <p:cxnSp>
        <p:nvCxnSpPr>
          <p:cNvPr id="45" name="Straight Connector 44">
            <a:extLst>
              <a:ext uri="{FF2B5EF4-FFF2-40B4-BE49-F238E27FC236}">
                <a16:creationId xmlns:a16="http://schemas.microsoft.com/office/drawing/2014/main" id="{4D8B708C-9256-8D51-A01C-A1E2DD1B99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551AB927-CE48-6707-7B7E-6F4D4E864B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9959827A-BEE6-F172-09A1-21E289976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25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120</TotalTime>
  <Words>138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Cambria</vt:lpstr>
      <vt:lpstr>Gill Sans MT</vt:lpstr>
      <vt:lpstr>Gallery</vt:lpstr>
      <vt:lpstr>Project By   MAMATHA .V_ABADS_B12   </vt:lpstr>
      <vt:lpstr>Company Introduction  iVision is a well-known analytics firm. iVision does analytics on the data shared by their clients.  iVision collaborated with Nile, but before doing so, Nile wants to get some insights on data to make better business decisions and improve their services</vt:lpstr>
      <vt:lpstr>Project Goal is to Analyze as per below points:  Customer Sentiment Analysis Root Cause Analysis Service Response Time Analysis Customer Segmentation Trends and Patterns Identification</vt:lpstr>
      <vt:lpstr>PowerPoint Presentation</vt:lpstr>
      <vt:lpstr>PowerPoint Presentation</vt:lpstr>
      <vt:lpstr>PowerPoint Presentation</vt:lpstr>
      <vt:lpstr>PowerPoint Presentation</vt:lpstr>
      <vt:lpstr>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Introduction  iVision is a well-known analytics firm. iVision does analytics on the data shared by their clients.  iVision collaborated with Nile, but before doing so, Nile wants to get some insights on data to make better business decisions and improve their services</dc:title>
  <dc:creator>Mamatha V</dc:creator>
  <cp:lastModifiedBy>Mamatha V</cp:lastModifiedBy>
  <cp:revision>17</cp:revision>
  <dcterms:created xsi:type="dcterms:W3CDTF">2024-02-16T12:14:31Z</dcterms:created>
  <dcterms:modified xsi:type="dcterms:W3CDTF">2024-02-18T09:04:13Z</dcterms:modified>
</cp:coreProperties>
</file>