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8"/>
  </p:notesMasterIdLst>
  <p:sldIdLst>
    <p:sldId id="258" r:id="rId2"/>
    <p:sldId id="267" r:id="rId3"/>
    <p:sldId id="276" r:id="rId4"/>
    <p:sldId id="261" r:id="rId5"/>
    <p:sldId id="256" r:id="rId6"/>
    <p:sldId id="264" r:id="rId7"/>
    <p:sldId id="263" r:id="rId8"/>
    <p:sldId id="273" r:id="rId9"/>
    <p:sldId id="262" r:id="rId10"/>
    <p:sldId id="259" r:id="rId11"/>
    <p:sldId id="275" r:id="rId12"/>
    <p:sldId id="266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045A-C147-4910-BF9C-4BCBA648437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320D-2F0B-462B-BBCC-D8524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42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6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5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3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0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8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9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1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9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39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1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B320D-2F0B-462B-BBCC-D8524F32E4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ECB5883-038C-4696-8E27-1811E470D6D4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880999-9BD6-4929-BDEC-B84E21C16701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0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4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9F5005-EC25-4FB9-B19B-2437F0B120D2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B283B5C-2325-42FF-AF91-C1451D9D66CC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88DB08-3B01-46DD-99F2-F6F6334EA669}" type="datetime1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5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80F7F3-E406-44E2-93AF-674B3F1A2E51}" type="datetime1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4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F7BC28-59DE-4F83-B4A1-497203279FAD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4764-F656-4735-9820-9886F8DF1D6A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6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960D1-8A94-1C2C-E1BD-62712B25F1A4}"/>
              </a:ext>
            </a:extLst>
          </p:cNvPr>
          <p:cNvSpPr txBox="1"/>
          <p:nvPr/>
        </p:nvSpPr>
        <p:spPr>
          <a:xfrm>
            <a:off x="2172718" y="558500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150" dirty="0">
                <a:solidFill>
                  <a:srgbClr val="002060"/>
                </a:solidFill>
                <a:latin typeface="Algerian" panose="04020705040A02060702" pitchFamily="82" charset="0"/>
                <a:ea typeface="+mj-ea"/>
                <a:cs typeface="+mj-cs"/>
              </a:rPr>
              <a:t>Project By:</a:t>
            </a: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5DAB0-21C5-E948-6AD4-E9FE4260E137}"/>
              </a:ext>
            </a:extLst>
          </p:cNvPr>
          <p:cNvSpPr txBox="1"/>
          <p:nvPr/>
        </p:nvSpPr>
        <p:spPr>
          <a:xfrm>
            <a:off x="2798473" y="3464009"/>
            <a:ext cx="8782017" cy="2230353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Algerian" panose="04020705040A02060702" pitchFamily="82" charset="0"/>
              </a:rPr>
              <a:t>MAMATHA.V_ABADS_B12</a:t>
            </a:r>
          </a:p>
        </p:txBody>
      </p:sp>
    </p:spTree>
    <p:extLst>
      <p:ext uri="{BB962C8B-B14F-4D97-AF65-F5344CB8AC3E}">
        <p14:creationId xmlns:p14="http://schemas.microsoft.com/office/powerpoint/2010/main" val="380787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EC572-AF8D-62D4-3BFF-34BC0CED27DA}"/>
              </a:ext>
            </a:extLst>
          </p:cNvPr>
          <p:cNvSpPr txBox="1"/>
          <p:nvPr/>
        </p:nvSpPr>
        <p:spPr>
          <a:xfrm>
            <a:off x="2104708" y="1318166"/>
            <a:ext cx="10087292" cy="211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Calculating Listing Age and Host Tenure: </a:t>
            </a:r>
            <a:r>
              <a:rPr lang="en-US" sz="2400" dirty="0">
                <a:solidFill>
                  <a:srgbClr val="002060"/>
                </a:solidFill>
              </a:rPr>
              <a:t>This objective entails computing the age of Airbnb listings and identifying hosts who have accumulated more than ten years of hosting expertise.</a:t>
            </a:r>
          </a:p>
        </p:txBody>
      </p:sp>
    </p:spTree>
    <p:extLst>
      <p:ext uri="{BB962C8B-B14F-4D97-AF65-F5344CB8AC3E}">
        <p14:creationId xmlns:p14="http://schemas.microsoft.com/office/powerpoint/2010/main" val="72963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EA21C042-AE7F-3F4A-1A39-8EA77C08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3/21/2024</a:t>
            </a:fld>
            <a:endParaRPr lang="en-US"/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CE826D69-3238-B47D-6B31-EFF3F886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6F863-A425-D725-DA12-44BFC1CD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3" y="197231"/>
            <a:ext cx="5343679" cy="3325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FFE9B-73DE-2DAA-AEB3-8CC8C490E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829" y="310205"/>
            <a:ext cx="5657596" cy="3212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E727A-8ECA-4306-E840-1C8B0AFA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096" y="3645505"/>
            <a:ext cx="5928763" cy="32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3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EC572-AF8D-62D4-3BFF-34BC0CED27DA}"/>
              </a:ext>
            </a:extLst>
          </p:cNvPr>
          <p:cNvSpPr txBox="1"/>
          <p:nvPr/>
        </p:nvSpPr>
        <p:spPr>
          <a:xfrm>
            <a:off x="2171700" y="1234844"/>
            <a:ext cx="9990138" cy="294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Property Type Price Analysis: </a:t>
            </a:r>
            <a:r>
              <a:rPr lang="en-US" sz="2400" dirty="0">
                <a:solidFill>
                  <a:srgbClr val="002060"/>
                </a:solidFill>
              </a:rPr>
              <a:t>The task involves the creation of a visual tree map that displays average prices for various room and property types with specific attention given to the property type associated with the highest prices for entire places.</a:t>
            </a:r>
          </a:p>
        </p:txBody>
      </p:sp>
    </p:spTree>
    <p:extLst>
      <p:ext uri="{BB962C8B-B14F-4D97-AF65-F5344CB8AC3E}">
        <p14:creationId xmlns:p14="http://schemas.microsoft.com/office/powerpoint/2010/main" val="356564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2809643-1A52-4ED2-AA8C-EEF67E927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F59BE78A-E3EA-4451-96B5-6FAFD246E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CFD751E0-7430-4ACA-A679-ECB74EA58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A4098D72-B456-40CC-8C9F-D08B9DD2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7F4ACE6-DDA3-4ED6-8FEE-78FFB08E9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4337B0AD-9A1D-4899-8791-EDEB9B5A1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BCA1A530-E6F6-465D-BCD0-371D816CC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E004A844-7D04-43E1-A29A-F8191791D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20EE4868-1730-433B-AA39-A91305A49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5AB5DD23-5ECB-4E0C-AC9B-C384785BA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30DF27FE-32C5-40E3-88CF-16228DBBC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7DA4BF21-FA96-43DB-A077-173C5F433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79FB98CB-1E06-4CC6-B67C-4CE3403E8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BF956BA4-7CC2-4E13-9E1D-0854EF4C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E6C08EBB-2C97-4884-9312-EA0A6A62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262514D-691E-4344-8751-4E80F046A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17406E40-244E-4DD6-94A4-E73960241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9E621646-8902-4518-ADFE-798B8AF7F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BC03DD73-798C-403F-B9AC-BFF84A0B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6756FE0C-DC81-49BD-AD76-1E223B686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89921AE2-097C-4DEE-A398-FCB910D60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FEEAE74D-A8B8-4601-84C4-7F01DFF41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EA21C042-AE7F-3F4A-1A39-8EA77C08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3/21/2024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CE826D69-3238-B47D-6B31-EFF3F886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5F3F4-A48E-50C6-D1D8-F1297A38D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2" r="1" b="4318"/>
          <a:stretch/>
        </p:blipFill>
        <p:spPr>
          <a:xfrm>
            <a:off x="488102" y="292450"/>
            <a:ext cx="11278901" cy="6050850"/>
          </a:xfrm>
          <a:prstGeom prst="rect">
            <a:avLst/>
          </a:prstGeom>
        </p:spPr>
      </p:pic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E4731C77-DD3A-5929-2245-8C7D4FE6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2274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CE826D69-3238-B47D-6B31-EFF3F886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EC572-AF8D-62D4-3BFF-34BC0CED27DA}"/>
              </a:ext>
            </a:extLst>
          </p:cNvPr>
          <p:cNvSpPr txBox="1"/>
          <p:nvPr/>
        </p:nvSpPr>
        <p:spPr>
          <a:xfrm>
            <a:off x="265882" y="5190622"/>
            <a:ext cx="11926118" cy="17310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</a:rPr>
              <a:t>Crafting a Comprehensive City Insights Report: </a:t>
            </a:r>
            <a:r>
              <a:rPr lang="en-US" sz="2200" dirty="0">
                <a:solidFill>
                  <a:srgbClr val="002060"/>
                </a:solidFill>
              </a:rPr>
              <a:t>This objective entails the creation of a comprehensive report that presents listing prices, guest ratings, and visitor trends for multiple cities, with a particular focus on assessing changes in visitor trends in 2020 in contrast to earlier years</a:t>
            </a:r>
            <a:r>
              <a:rPr lang="en-US" sz="2200" dirty="0"/>
              <a:t>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A774B-6283-419C-B71A-D2316548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1132633" cy="48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CE826D69-3238-B47D-6B31-EFF3F886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90D62-D1C1-FD20-AA77-9CB6452D5952}"/>
              </a:ext>
            </a:extLst>
          </p:cNvPr>
          <p:cNvSpPr txBox="1"/>
          <p:nvPr/>
        </p:nvSpPr>
        <p:spPr>
          <a:xfrm>
            <a:off x="4657003" y="89207"/>
            <a:ext cx="7736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highlight>
                  <a:srgbClr val="FFFFFF"/>
                </a:highlight>
                <a:latin typeface="Algerian" panose="04020705040A02060702" pitchFamily="82" charset="0"/>
                <a:cs typeface="Aldhabi" panose="020F0502020204030204" pitchFamily="2" charset="-78"/>
              </a:rPr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9BA3F-D5E6-A1FA-2E99-190DB522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84" y="3320143"/>
            <a:ext cx="5120002" cy="3337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510221-E05F-5AD0-A0E4-B3A63F1C7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2" r="1" b="4318"/>
          <a:stretch/>
        </p:blipFill>
        <p:spPr>
          <a:xfrm>
            <a:off x="5594637" y="3229472"/>
            <a:ext cx="6597363" cy="3539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181C77-BD6C-4F56-D3CC-9C1EFB4EF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43" y="947113"/>
            <a:ext cx="3469869" cy="1970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A1AF3-DA7F-6A81-1850-E3B48A2D0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84" y="-39788"/>
            <a:ext cx="1882321" cy="1039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F413E5-A155-DD83-261D-C62B9A0D0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2754" y="1152694"/>
            <a:ext cx="3973279" cy="1997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0520B5-9D23-1B0D-7175-C02990F992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561" y="1073533"/>
            <a:ext cx="3325558" cy="21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5DAB0-21C5-E948-6AD4-E9FE4260E137}"/>
              </a:ext>
            </a:extLst>
          </p:cNvPr>
          <p:cNvSpPr txBox="1"/>
          <p:nvPr/>
        </p:nvSpPr>
        <p:spPr>
          <a:xfrm>
            <a:off x="3584872" y="2867110"/>
            <a:ext cx="8782017" cy="2230353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42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960D1-8A94-1C2C-E1BD-62712B25F1A4}"/>
              </a:ext>
            </a:extLst>
          </p:cNvPr>
          <p:cNvSpPr txBox="1"/>
          <p:nvPr/>
        </p:nvSpPr>
        <p:spPr>
          <a:xfrm>
            <a:off x="2172718" y="558500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15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EC572-AF8D-62D4-3BFF-34BC0CED27DA}"/>
              </a:ext>
            </a:extLst>
          </p:cNvPr>
          <p:cNvSpPr txBox="1"/>
          <p:nvPr/>
        </p:nvSpPr>
        <p:spPr>
          <a:xfrm>
            <a:off x="2427255" y="1248823"/>
            <a:ext cx="9191692" cy="40904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2400" i="0" dirty="0">
                <a:solidFill>
                  <a:srgbClr val="002060"/>
                </a:solidFill>
                <a:effectLst/>
                <a:highlight>
                  <a:srgbClr val="FFFFFF"/>
                </a:highlight>
              </a:rPr>
              <a:t>Airbnb, Inc. is an American company operating an online marketplace for short- and long-term homestays and experiences. The company acts as a broker and charges a commission from each booking.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endParaRPr lang="en-US" sz="2400" dirty="0">
              <a:solidFill>
                <a:srgbClr val="002060"/>
              </a:solidFill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2400" dirty="0" err="1">
                <a:solidFill>
                  <a:srgbClr val="002060"/>
                </a:solidFill>
              </a:rPr>
              <a:t>iVision</a:t>
            </a:r>
            <a:r>
              <a:rPr lang="en-US" sz="2400" dirty="0">
                <a:solidFill>
                  <a:srgbClr val="002060"/>
                </a:solidFill>
              </a:rPr>
              <a:t> analytics firm has been provided with datasets related to Airbnb listings and reviewer scores worldwide. The objective is to gain a deeper understanding of Airbnb's operations and draw meaningful insights from the data.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19E56-DEA1-75FB-B2B9-64819F52A4EA}"/>
              </a:ext>
            </a:extLst>
          </p:cNvPr>
          <p:cNvSpPr txBox="1"/>
          <p:nvPr/>
        </p:nvSpPr>
        <p:spPr>
          <a:xfrm>
            <a:off x="2088182" y="400277"/>
            <a:ext cx="7736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highlight>
                  <a:srgbClr val="FFFFFF"/>
                </a:highlight>
                <a:latin typeface="Algerian" panose="04020705040A02060702" pitchFamily="82" charset="0"/>
                <a:cs typeface="Aldhabi" panose="020F0502020204030204" pitchFamily="2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380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960D1-8A94-1C2C-E1BD-62712B25F1A4}"/>
              </a:ext>
            </a:extLst>
          </p:cNvPr>
          <p:cNvSpPr txBox="1"/>
          <p:nvPr/>
        </p:nvSpPr>
        <p:spPr>
          <a:xfrm>
            <a:off x="2172718" y="558500"/>
            <a:ext cx="6230857" cy="1230570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15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EC572-AF8D-62D4-3BFF-34BC0CED27DA}"/>
              </a:ext>
            </a:extLst>
          </p:cNvPr>
          <p:cNvSpPr txBox="1"/>
          <p:nvPr/>
        </p:nvSpPr>
        <p:spPr>
          <a:xfrm>
            <a:off x="2959100" y="1549736"/>
            <a:ext cx="9382512" cy="3819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Assessing District Location Scores: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Examining Host Response Time Impact: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Visualizing Airbnb Listing Prices: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Analyzing Composite Scores: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Calculating Listing Age and Host Tenure: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 Property Type Price Analysis: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Crafting a Comprehensive City Insights Report: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721F8-5071-2CDF-AEFE-C1986D0053F5}"/>
              </a:ext>
            </a:extLst>
          </p:cNvPr>
          <p:cNvSpPr txBox="1"/>
          <p:nvPr/>
        </p:nvSpPr>
        <p:spPr>
          <a:xfrm>
            <a:off x="2229489" y="618962"/>
            <a:ext cx="7736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highlight>
                  <a:srgbClr val="FFFFFF"/>
                </a:highlight>
                <a:latin typeface="Algerian" panose="04020705040A02060702" pitchFamily="82" charset="0"/>
                <a:cs typeface="Aldhabi" panose="020F0502020204030204" pitchFamily="2" charset="-78"/>
              </a:rPr>
              <a:t>Project Goals:</a:t>
            </a:r>
          </a:p>
        </p:txBody>
      </p:sp>
    </p:spTree>
    <p:extLst>
      <p:ext uri="{BB962C8B-B14F-4D97-AF65-F5344CB8AC3E}">
        <p14:creationId xmlns:p14="http://schemas.microsoft.com/office/powerpoint/2010/main" val="178725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EC572-AF8D-62D4-3BFF-34BC0CED27DA}"/>
              </a:ext>
            </a:extLst>
          </p:cNvPr>
          <p:cNvSpPr txBox="1"/>
          <p:nvPr/>
        </p:nvSpPr>
        <p:spPr>
          <a:xfrm>
            <a:off x="2340691" y="2274067"/>
            <a:ext cx="8755219" cy="193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Assessing District Location Scores</a:t>
            </a:r>
            <a:r>
              <a:rPr lang="en-US" sz="2400" dirty="0">
                <a:solidFill>
                  <a:srgbClr val="002060"/>
                </a:solidFill>
              </a:rPr>
              <a:t>: The aim is to pinpoint the location in the district with the least favorable location scores</a:t>
            </a:r>
          </a:p>
        </p:txBody>
      </p:sp>
    </p:spTree>
    <p:extLst>
      <p:ext uri="{BB962C8B-B14F-4D97-AF65-F5344CB8AC3E}">
        <p14:creationId xmlns:p14="http://schemas.microsoft.com/office/powerpoint/2010/main" val="34633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73180F-E45B-ACE3-2BBA-C5C01ED9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" y="97972"/>
            <a:ext cx="12186055" cy="6858000"/>
          </a:xfrm>
          <a:prstGeom prst="rect">
            <a:avLst/>
          </a:prstGeom>
          <a:noFill/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CE826D69-3238-B47D-6B31-EFF3F886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95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EC572-AF8D-62D4-3BFF-34BC0CED27DA}"/>
              </a:ext>
            </a:extLst>
          </p:cNvPr>
          <p:cNvSpPr txBox="1"/>
          <p:nvPr/>
        </p:nvSpPr>
        <p:spPr>
          <a:xfrm>
            <a:off x="2018670" y="138112"/>
            <a:ext cx="9687910" cy="2624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Examining Host Response Time Impact: </a:t>
            </a:r>
            <a:r>
              <a:rPr lang="en-US" sz="2400" dirty="0">
                <a:solidFill>
                  <a:srgbClr val="002060"/>
                </a:solidFill>
              </a:rPr>
              <a:t>The goal is to delve into the relationship between host response times and the overall ratings of Airbnb listings providing valuable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A7B7D-63D2-C25E-D0B5-0C056780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78" y="1975122"/>
            <a:ext cx="5090503" cy="3300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798203-A8EA-BA44-D0A4-8E4E09975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836" y="1882158"/>
            <a:ext cx="5001843" cy="33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EC572-AF8D-62D4-3BFF-34BC0CED27DA}"/>
              </a:ext>
            </a:extLst>
          </p:cNvPr>
          <p:cNvSpPr txBox="1"/>
          <p:nvPr/>
        </p:nvSpPr>
        <p:spPr>
          <a:xfrm>
            <a:off x="2194719" y="1526893"/>
            <a:ext cx="9214234" cy="2624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Visualizing Airbnb Listing Prices: </a:t>
            </a:r>
            <a:r>
              <a:rPr lang="en-US" sz="2400" dirty="0">
                <a:solidFill>
                  <a:srgbClr val="002060"/>
                </a:solidFill>
              </a:rPr>
              <a:t>The objective is to create visual representations of Airbnb listing prices across different cities and summarize any noteworthy trends or variations</a:t>
            </a:r>
          </a:p>
        </p:txBody>
      </p:sp>
    </p:spTree>
    <p:extLst>
      <p:ext uri="{BB962C8B-B14F-4D97-AF65-F5344CB8AC3E}">
        <p14:creationId xmlns:p14="http://schemas.microsoft.com/office/powerpoint/2010/main" val="234139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CE826D69-3238-B47D-6B31-EFF3F886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645A9-8FA1-9FCD-DE7F-3C22F986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4" y="320040"/>
            <a:ext cx="11351940" cy="63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0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EC572-AF8D-62D4-3BFF-34BC0CED27DA}"/>
              </a:ext>
            </a:extLst>
          </p:cNvPr>
          <p:cNvSpPr txBox="1"/>
          <p:nvPr/>
        </p:nvSpPr>
        <p:spPr>
          <a:xfrm>
            <a:off x="2110642" y="119477"/>
            <a:ext cx="10010218" cy="1946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Analyzing Composite Scores: </a:t>
            </a:r>
            <a:r>
              <a:rPr lang="en-US" sz="2400" dirty="0">
                <a:solidFill>
                  <a:srgbClr val="002060"/>
                </a:solidFill>
              </a:rPr>
              <a:t>The task involves creating a composite score that integrates check-in experience and host communication for various districts with subsequent analysis and insights.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91402-47BE-EE8D-0B69-FE29A720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765" y="1932580"/>
            <a:ext cx="8541918" cy="47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976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93</TotalTime>
  <Words>379</Words>
  <Application>Microsoft Office PowerPoint</Application>
  <PresentationFormat>Widescreen</PresentationFormat>
  <Paragraphs>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Aptos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Mamatha V</dc:creator>
  <cp:lastModifiedBy>Mamatha V</cp:lastModifiedBy>
  <cp:revision>35</cp:revision>
  <dcterms:created xsi:type="dcterms:W3CDTF">2024-03-20T09:11:01Z</dcterms:created>
  <dcterms:modified xsi:type="dcterms:W3CDTF">2024-03-21T05:44:47Z</dcterms:modified>
</cp:coreProperties>
</file>