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21388388" cy="30275213"/>
  <p:notesSz cx="6858000" cy="9144000"/>
  <p:defaultTextStyle>
    <a:defPPr>
      <a:defRPr lang="en-US"/>
    </a:defPPr>
    <a:lvl1pPr marL="0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1408942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2817882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4226825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5635767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7044707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8453649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9862589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1271531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3CD"/>
    <a:srgbClr val="EF5977"/>
    <a:srgbClr val="F7D1E9"/>
    <a:srgbClr val="F3BBDE"/>
    <a:srgbClr val="CD258F"/>
    <a:srgbClr val="6D6C6C"/>
    <a:srgbClr val="EB632A"/>
    <a:srgbClr val="C3982F"/>
    <a:srgbClr val="2C3185"/>
    <a:srgbClr val="7041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>
        <p:scale>
          <a:sx n="33" d="100"/>
          <a:sy n="33" d="100"/>
        </p:scale>
        <p:origin x="1218" y="-1542"/>
      </p:cViewPr>
      <p:guideLst>
        <p:guide orient="horz" pos="9537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32702-602B-479D-8816-8A94E13EE9C7}" type="datetimeFigureOut">
              <a:rPr lang="pt-BR" smtClean="0"/>
              <a:t>24/10/2019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1149C-2DE6-45E3-9160-D0B85BE9BF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874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1149C-2DE6-45E3-9160-D0B85BE9BF5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99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31" y="9404947"/>
            <a:ext cx="18180131" cy="6489547"/>
          </a:xfrm>
        </p:spPr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61" y="17155957"/>
            <a:ext cx="14971872" cy="7736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0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17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26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63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044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453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862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2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6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29935" y="1752041"/>
            <a:ext cx="3609291" cy="37311398"/>
          </a:xfrm>
        </p:spPr>
        <p:txBody>
          <a:bodyPr vert="eaVert"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065" y="1752041"/>
            <a:ext cx="10471400" cy="37311398"/>
          </a:xfrm>
        </p:spPr>
        <p:txBody>
          <a:bodyPr vert="eaVert"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4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7" y="19454630"/>
            <a:ext cx="18180131" cy="6012996"/>
          </a:xfrm>
        </p:spPr>
        <p:txBody>
          <a:bodyPr anchor="t"/>
          <a:lstStyle>
            <a:lvl1pPr algn="l">
              <a:defRPr sz="12500" b="1" cap="all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7" y="12831932"/>
            <a:ext cx="18180131" cy="6622701"/>
          </a:xfrm>
        </p:spPr>
        <p:txBody>
          <a:bodyPr anchor="b"/>
          <a:lstStyle>
            <a:lvl1pPr marL="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1pPr>
            <a:lvl2pPr marL="1408942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178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22682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63576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704470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45364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86258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127153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065" y="10203875"/>
            <a:ext cx="7040344" cy="28859566"/>
          </a:xfrm>
        </p:spPr>
        <p:txBody>
          <a:bodyPr/>
          <a:lstStyle>
            <a:lvl1pPr>
              <a:defRPr sz="8500"/>
            </a:lvl1pPr>
            <a:lvl2pPr>
              <a:defRPr sz="7400"/>
            </a:lvl2pPr>
            <a:lvl3pPr>
              <a:defRPr sz="62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8883" y="10203875"/>
            <a:ext cx="7040344" cy="28859566"/>
          </a:xfrm>
        </p:spPr>
        <p:txBody>
          <a:bodyPr/>
          <a:lstStyle>
            <a:lvl1pPr>
              <a:defRPr sz="8500"/>
            </a:lvl1pPr>
            <a:lvl2pPr>
              <a:defRPr sz="7400"/>
            </a:lvl2pPr>
            <a:lvl3pPr>
              <a:defRPr sz="62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2" y="1212412"/>
            <a:ext cx="19249549" cy="5045870"/>
          </a:xfrm>
        </p:spPr>
        <p:txBody>
          <a:bodyPr/>
          <a:lstStyle>
            <a:lvl1pPr>
              <a:defRPr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1" y="6776885"/>
            <a:ext cx="9450252" cy="2824284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942" indent="0">
              <a:buNone/>
              <a:defRPr sz="6200" b="1"/>
            </a:lvl2pPr>
            <a:lvl3pPr marL="2817882" indent="0">
              <a:buNone/>
              <a:defRPr sz="5700" b="1"/>
            </a:lvl3pPr>
            <a:lvl4pPr marL="4226825" indent="0">
              <a:buNone/>
              <a:defRPr sz="4800" b="1"/>
            </a:lvl4pPr>
            <a:lvl5pPr marL="5635767" indent="0">
              <a:buNone/>
              <a:defRPr sz="4800" b="1"/>
            </a:lvl5pPr>
            <a:lvl6pPr marL="7044707" indent="0">
              <a:buNone/>
              <a:defRPr sz="4800" b="1"/>
            </a:lvl6pPr>
            <a:lvl7pPr marL="8453649" indent="0">
              <a:buNone/>
              <a:defRPr sz="4800" b="1"/>
            </a:lvl7pPr>
            <a:lvl8pPr marL="9862589" indent="0">
              <a:buNone/>
              <a:defRPr sz="4800" b="1"/>
            </a:lvl8pPr>
            <a:lvl9pPr marL="11271531" indent="0">
              <a:buNone/>
              <a:defRPr sz="4800" b="1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1" y="9601169"/>
            <a:ext cx="9450252" cy="17443291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8" y="6776885"/>
            <a:ext cx="9453962" cy="2824284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942" indent="0">
              <a:buNone/>
              <a:defRPr sz="6200" b="1"/>
            </a:lvl2pPr>
            <a:lvl3pPr marL="2817882" indent="0">
              <a:buNone/>
              <a:defRPr sz="5700" b="1"/>
            </a:lvl3pPr>
            <a:lvl4pPr marL="4226825" indent="0">
              <a:buNone/>
              <a:defRPr sz="4800" b="1"/>
            </a:lvl4pPr>
            <a:lvl5pPr marL="5635767" indent="0">
              <a:buNone/>
              <a:defRPr sz="4800" b="1"/>
            </a:lvl5pPr>
            <a:lvl6pPr marL="7044707" indent="0">
              <a:buNone/>
              <a:defRPr sz="4800" b="1"/>
            </a:lvl6pPr>
            <a:lvl7pPr marL="8453649" indent="0">
              <a:buNone/>
              <a:defRPr sz="4800" b="1"/>
            </a:lvl7pPr>
            <a:lvl8pPr marL="9862589" indent="0">
              <a:buNone/>
              <a:defRPr sz="4800" b="1"/>
            </a:lvl8pPr>
            <a:lvl9pPr marL="11271531" indent="0">
              <a:buNone/>
              <a:defRPr sz="4800" b="1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8" y="9601169"/>
            <a:ext cx="9453962" cy="17443291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8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1205403"/>
            <a:ext cx="7036634" cy="5129969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5" y="1205406"/>
            <a:ext cx="11956705" cy="25839057"/>
          </a:xfrm>
        </p:spPr>
        <p:txBody>
          <a:bodyPr/>
          <a:lstStyle>
            <a:lvl1pPr>
              <a:defRPr sz="9900"/>
            </a:lvl1pPr>
            <a:lvl2pPr>
              <a:defRPr sz="8500"/>
            </a:lvl2pPr>
            <a:lvl3pPr>
              <a:defRPr sz="74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6335370"/>
            <a:ext cx="7036634" cy="20709089"/>
          </a:xfrm>
        </p:spPr>
        <p:txBody>
          <a:bodyPr/>
          <a:lstStyle>
            <a:lvl1pPr marL="0" indent="0">
              <a:buNone/>
              <a:defRPr sz="4200"/>
            </a:lvl1pPr>
            <a:lvl2pPr marL="1408942" indent="0">
              <a:buNone/>
              <a:defRPr sz="3700"/>
            </a:lvl2pPr>
            <a:lvl3pPr marL="2817882" indent="0">
              <a:buNone/>
              <a:defRPr sz="3100"/>
            </a:lvl3pPr>
            <a:lvl4pPr marL="4226825" indent="0">
              <a:buNone/>
              <a:defRPr sz="2800"/>
            </a:lvl4pPr>
            <a:lvl5pPr marL="5635767" indent="0">
              <a:buNone/>
              <a:defRPr sz="2800"/>
            </a:lvl5pPr>
            <a:lvl6pPr marL="7044707" indent="0">
              <a:buNone/>
              <a:defRPr sz="2800"/>
            </a:lvl6pPr>
            <a:lvl7pPr marL="8453649" indent="0">
              <a:buNone/>
              <a:defRPr sz="2800"/>
            </a:lvl7pPr>
            <a:lvl8pPr marL="9862589" indent="0">
              <a:buNone/>
              <a:defRPr sz="2800"/>
            </a:lvl8pPr>
            <a:lvl9pPr marL="11271531" indent="0">
              <a:buNone/>
              <a:defRPr sz="2800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5" y="21192650"/>
            <a:ext cx="12833033" cy="2501912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5" y="2705146"/>
            <a:ext cx="12833033" cy="18165128"/>
          </a:xfrm>
        </p:spPr>
        <p:txBody>
          <a:bodyPr/>
          <a:lstStyle>
            <a:lvl1pPr marL="0" indent="0">
              <a:buNone/>
              <a:defRPr sz="9900"/>
            </a:lvl1pPr>
            <a:lvl2pPr marL="1408942" indent="0">
              <a:buNone/>
              <a:defRPr sz="8500"/>
            </a:lvl2pPr>
            <a:lvl3pPr marL="2817882" indent="0">
              <a:buNone/>
              <a:defRPr sz="7400"/>
            </a:lvl3pPr>
            <a:lvl4pPr marL="4226825" indent="0">
              <a:buNone/>
              <a:defRPr sz="6200"/>
            </a:lvl4pPr>
            <a:lvl5pPr marL="5635767" indent="0">
              <a:buNone/>
              <a:defRPr sz="6200"/>
            </a:lvl5pPr>
            <a:lvl6pPr marL="7044707" indent="0">
              <a:buNone/>
              <a:defRPr sz="6200"/>
            </a:lvl6pPr>
            <a:lvl7pPr marL="8453649" indent="0">
              <a:buNone/>
              <a:defRPr sz="6200"/>
            </a:lvl7pPr>
            <a:lvl8pPr marL="9862589" indent="0">
              <a:buNone/>
              <a:defRPr sz="6200"/>
            </a:lvl8pPr>
            <a:lvl9pPr marL="11271531" indent="0">
              <a:buNone/>
              <a:defRPr sz="6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5" y="23694564"/>
            <a:ext cx="12833033" cy="3553129"/>
          </a:xfrm>
        </p:spPr>
        <p:txBody>
          <a:bodyPr/>
          <a:lstStyle>
            <a:lvl1pPr marL="0" indent="0">
              <a:buNone/>
              <a:defRPr sz="4200"/>
            </a:lvl1pPr>
            <a:lvl2pPr marL="1408942" indent="0">
              <a:buNone/>
              <a:defRPr sz="3700"/>
            </a:lvl2pPr>
            <a:lvl3pPr marL="2817882" indent="0">
              <a:buNone/>
              <a:defRPr sz="3100"/>
            </a:lvl3pPr>
            <a:lvl4pPr marL="4226825" indent="0">
              <a:buNone/>
              <a:defRPr sz="2800"/>
            </a:lvl4pPr>
            <a:lvl5pPr marL="5635767" indent="0">
              <a:buNone/>
              <a:defRPr sz="2800"/>
            </a:lvl5pPr>
            <a:lvl6pPr marL="7044707" indent="0">
              <a:buNone/>
              <a:defRPr sz="2800"/>
            </a:lvl6pPr>
            <a:lvl7pPr marL="8453649" indent="0">
              <a:buNone/>
              <a:defRPr sz="2800"/>
            </a:lvl7pPr>
            <a:lvl8pPr marL="9862589" indent="0">
              <a:buNone/>
              <a:defRPr sz="2800"/>
            </a:lvl8pPr>
            <a:lvl9pPr marL="11271531" indent="0">
              <a:buNone/>
              <a:defRPr sz="2800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2" y="1212412"/>
            <a:ext cx="19249549" cy="5045870"/>
          </a:xfrm>
          <a:prstGeom prst="rect">
            <a:avLst/>
          </a:prstGeom>
        </p:spPr>
        <p:txBody>
          <a:bodyPr vert="horz" lIns="281789" tIns="140893" rIns="281789" bIns="140893" rtlCol="0" anchor="ctr">
            <a:normAutofit/>
          </a:bodyPr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2" y="7064222"/>
            <a:ext cx="19249549" cy="19980241"/>
          </a:xfrm>
          <a:prstGeom prst="rect">
            <a:avLst/>
          </a:prstGeom>
        </p:spPr>
        <p:txBody>
          <a:bodyPr vert="horz" lIns="281789" tIns="140893" rIns="281789" bIns="140893" rtlCol="0">
            <a:normAutofit/>
          </a:bodyPr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22" y="28060642"/>
            <a:ext cx="4990624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l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0F9A9-F103-0044-8BC7-AF5B19ABA5FA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701" y="28060642"/>
            <a:ext cx="6772991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ct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7" y="28060642"/>
            <a:ext cx="4990624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08942" rtl="0" eaLnBrk="1" latinLnBrk="0" hangingPunct="1">
        <a:spcBef>
          <a:spcPct val="0"/>
        </a:spcBef>
        <a:buNone/>
        <a:defRPr sz="1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6705" indent="-1056705" algn="l" defTabSz="1408942" rtl="0" eaLnBrk="1" latinLnBrk="0" hangingPunct="1">
        <a:spcBef>
          <a:spcPct val="20000"/>
        </a:spcBef>
        <a:buFont typeface="Arial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9531" indent="-880588" algn="l" defTabSz="1408942" rtl="0" eaLnBrk="1" latinLnBrk="0" hangingPunct="1">
        <a:spcBef>
          <a:spcPct val="20000"/>
        </a:spcBef>
        <a:buFont typeface="Arial"/>
        <a:buChar char="–"/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3522353" indent="-704471" algn="l" defTabSz="1408942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1296" indent="-704471" algn="l" defTabSz="1408942" rtl="0" eaLnBrk="1" latinLnBrk="0" hangingPunct="1">
        <a:spcBef>
          <a:spcPct val="20000"/>
        </a:spcBef>
        <a:buFont typeface="Arial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340235" indent="-704471" algn="l" defTabSz="1408942" rtl="0" eaLnBrk="1" latinLnBrk="0" hangingPunct="1">
        <a:spcBef>
          <a:spcPct val="20000"/>
        </a:spcBef>
        <a:buFont typeface="Arial"/>
        <a:buChar char="»"/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749178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158120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567060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1976003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08942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17882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226825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635767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044707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53649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862589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271531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45" y="0"/>
            <a:ext cx="21370123" cy="3022838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04131" y="9404947"/>
            <a:ext cx="18180131" cy="6489547"/>
          </a:xfrm>
          <a:prstGeom prst="rect">
            <a:avLst/>
          </a:prstGeom>
        </p:spPr>
        <p:txBody>
          <a:bodyPr vert="horz" lIns="281789" tIns="140893" rIns="281789" bIns="140893" rtlCol="0" anchor="ctr">
            <a:normAutofit/>
          </a:bodyPr>
          <a:lstStyle>
            <a:lvl1pPr algn="ctr" defTabSz="497754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/>
              <a:t>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574786" y="3680136"/>
            <a:ext cx="5680008" cy="1307798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pt-PT" sz="4400" dirty="0">
                <a:solidFill>
                  <a:schemeClr val="bg1"/>
                </a:solidFill>
                <a:latin typeface="Myriad Arabic"/>
                <a:cs typeface="Myriad Arabic"/>
              </a:rPr>
              <a:t>Computação</a:t>
            </a:r>
            <a:endParaRPr lang="pt-PT" sz="2400" dirty="0">
              <a:solidFill>
                <a:schemeClr val="bg1"/>
              </a:solidFill>
              <a:latin typeface="Myriad Arabic"/>
              <a:cs typeface="Myriad Arabic"/>
            </a:endParaRPr>
          </a:p>
          <a:p>
            <a:endParaRPr lang="pt-PT" sz="2400" dirty="0">
              <a:solidFill>
                <a:schemeClr val="bg1"/>
              </a:solidFill>
              <a:latin typeface="Myriad Arabic"/>
              <a:cs typeface="Myriad Arabic"/>
            </a:endParaRPr>
          </a:p>
        </p:txBody>
      </p:sp>
      <p:sp>
        <p:nvSpPr>
          <p:cNvPr id="47" name="Round Diagonal Corner Rectangle 46"/>
          <p:cNvSpPr/>
          <p:nvPr/>
        </p:nvSpPr>
        <p:spPr>
          <a:xfrm>
            <a:off x="-13786" y="9044091"/>
            <a:ext cx="5169603" cy="662937"/>
          </a:xfrm>
          <a:prstGeom prst="round2DiagRect">
            <a:avLst/>
          </a:prstGeom>
          <a:solidFill>
            <a:srgbClr val="F9C3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pt-PT"/>
          </a:p>
        </p:txBody>
      </p:sp>
      <p:sp>
        <p:nvSpPr>
          <p:cNvPr id="48" name="TextBox 47"/>
          <p:cNvSpPr txBox="1"/>
          <p:nvPr/>
        </p:nvSpPr>
        <p:spPr>
          <a:xfrm>
            <a:off x="632052" y="5618850"/>
            <a:ext cx="10952721" cy="1138521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  <a:latin typeface="Myriad Arabic"/>
                <a:cs typeface="Myriad Arabic"/>
              </a:rPr>
              <a:t>CHAMADA RFID</a:t>
            </a:r>
          </a:p>
        </p:txBody>
      </p:sp>
      <p:sp>
        <p:nvSpPr>
          <p:cNvPr id="49" name="CaixaDeTexto 37"/>
          <p:cNvSpPr txBox="1"/>
          <p:nvPr/>
        </p:nvSpPr>
        <p:spPr>
          <a:xfrm>
            <a:off x="650479" y="9007041"/>
            <a:ext cx="9538785" cy="5378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3600" b="1" dirty="0"/>
              <a:t>1 - Introdução</a:t>
            </a:r>
          </a:p>
          <a:p>
            <a:pPr algn="just">
              <a:lnSpc>
                <a:spcPct val="150000"/>
              </a:lnSpc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No cotidiano universitário o controle de presença dos alunos tem suma importância, por outro lado, consome considerável tempo de aula para ser efetuado.</a:t>
            </a:r>
          </a:p>
          <a:p>
            <a:pPr algn="just">
              <a:lnSpc>
                <a:spcPct val="150000"/>
              </a:lnSpc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Tendo isso em vista, o projeto de Chamada RFID visa agilizar a chamada de uma forma simples, com baixo custo e visando integração com os demais sistemas da instituição.</a:t>
            </a:r>
            <a:endParaRPr lang="pt-PT" sz="2800" dirty="0"/>
          </a:p>
        </p:txBody>
      </p:sp>
      <p:sp>
        <p:nvSpPr>
          <p:cNvPr id="53" name="CaixaDeTexto 37"/>
          <p:cNvSpPr txBox="1"/>
          <p:nvPr/>
        </p:nvSpPr>
        <p:spPr>
          <a:xfrm>
            <a:off x="33870" y="6899766"/>
            <a:ext cx="213908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/>
              <a:t>Orientador(a): Glauco Todesco</a:t>
            </a:r>
          </a:p>
          <a:p>
            <a:pPr algn="ctr"/>
            <a:endParaRPr lang="pt-PT" sz="1000" dirty="0"/>
          </a:p>
          <a:p>
            <a:pPr algn="ctr"/>
            <a:r>
              <a:rPr lang="pt-PT" sz="3200" dirty="0"/>
              <a:t>Marciano, Victor 1</a:t>
            </a:r>
            <a:r>
              <a:rPr lang="pt-PT" sz="3200" baseline="30000" dirty="0"/>
              <a:t>(1)</a:t>
            </a:r>
            <a:r>
              <a:rPr lang="pt-PT" sz="3200" dirty="0"/>
              <a:t> Ibanez, Vinicius 2</a:t>
            </a:r>
            <a:r>
              <a:rPr lang="pt-PT" sz="3200" baseline="30000" dirty="0"/>
              <a:t>(1)</a:t>
            </a:r>
            <a:r>
              <a:rPr lang="pt-PT" sz="3200" dirty="0"/>
              <a:t>; Santos, Vitor </a:t>
            </a:r>
            <a:r>
              <a:rPr lang="pt-PT" sz="3200" baseline="30000" dirty="0"/>
              <a:t>(1)</a:t>
            </a:r>
            <a:r>
              <a:rPr lang="pt-PT" sz="3200" dirty="0"/>
              <a:t>,.</a:t>
            </a:r>
            <a:endParaRPr lang="pt-PT" sz="3600" dirty="0"/>
          </a:p>
        </p:txBody>
      </p:sp>
      <p:sp>
        <p:nvSpPr>
          <p:cNvPr id="55" name="CaixaDeTexto 37"/>
          <p:cNvSpPr txBox="1"/>
          <p:nvPr/>
        </p:nvSpPr>
        <p:spPr>
          <a:xfrm>
            <a:off x="37010" y="8597629"/>
            <a:ext cx="2139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(1) Engenharia da Computação;</a:t>
            </a:r>
          </a:p>
        </p:txBody>
      </p:sp>
      <p:sp>
        <p:nvSpPr>
          <p:cNvPr id="59" name="CaixaDeTexto 41"/>
          <p:cNvSpPr txBox="1"/>
          <p:nvPr/>
        </p:nvSpPr>
        <p:spPr>
          <a:xfrm>
            <a:off x="3292077" y="24210614"/>
            <a:ext cx="2246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PT" sz="2400" dirty="0"/>
          </a:p>
        </p:txBody>
      </p:sp>
      <p:sp>
        <p:nvSpPr>
          <p:cNvPr id="73" name="Retângulo 14"/>
          <p:cNvSpPr/>
          <p:nvPr/>
        </p:nvSpPr>
        <p:spPr>
          <a:xfrm>
            <a:off x="10676378" y="9404946"/>
            <a:ext cx="45719" cy="198295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ound Diagonal Corner Rectangle 73"/>
          <p:cNvSpPr/>
          <p:nvPr/>
        </p:nvSpPr>
        <p:spPr>
          <a:xfrm>
            <a:off x="-13786" y="15383951"/>
            <a:ext cx="5169603" cy="662937"/>
          </a:xfrm>
          <a:prstGeom prst="round2DiagRect">
            <a:avLst/>
          </a:prstGeom>
          <a:solidFill>
            <a:srgbClr val="F9C3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pt-PT"/>
          </a:p>
        </p:txBody>
      </p:sp>
      <p:sp>
        <p:nvSpPr>
          <p:cNvPr id="75" name="CaixaDeTexto 37"/>
          <p:cNvSpPr txBox="1"/>
          <p:nvPr/>
        </p:nvSpPr>
        <p:spPr>
          <a:xfrm>
            <a:off x="626654" y="15354021"/>
            <a:ext cx="9538785" cy="5244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3600" b="1" dirty="0"/>
              <a:t>2 - Metodologia</a:t>
            </a:r>
          </a:p>
          <a:p>
            <a:pPr algn="just"/>
            <a:endParaRPr lang="pt-PT" sz="1000" b="1" dirty="0"/>
          </a:p>
          <a:p>
            <a:pPr algn="just">
              <a:lnSpc>
                <a:spcPct val="150000"/>
              </a:lnSpc>
            </a:pPr>
            <a:r>
              <a:rPr lang="pt-BR" sz="2800" dirty="0">
                <a:latin typeface="Arial"/>
                <a:cs typeface="Arial"/>
              </a:rPr>
              <a:t>Após a escolha do tema foram iniciadas as pesquisas de métodos com que a solução elaborada poderia ser executada. Dessa forma foram encontrados modelos de sistemas que poderiam ser adaptados para o projeto. Implementado nesse sistema um software desenvolvido em C#, que faz a comunicação entre o a placa, o computador e um banco de dados.</a:t>
            </a:r>
          </a:p>
        </p:txBody>
      </p:sp>
      <p:sp>
        <p:nvSpPr>
          <p:cNvPr id="76" name="Round Diagonal Corner Rectangle 75"/>
          <p:cNvSpPr/>
          <p:nvPr/>
        </p:nvSpPr>
        <p:spPr>
          <a:xfrm>
            <a:off x="10676378" y="9044091"/>
            <a:ext cx="5169603" cy="662937"/>
          </a:xfrm>
          <a:prstGeom prst="round2DiagRect">
            <a:avLst/>
          </a:prstGeom>
          <a:solidFill>
            <a:srgbClr val="F9C3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pt-PT" dirty="0"/>
          </a:p>
        </p:txBody>
      </p:sp>
      <p:sp>
        <p:nvSpPr>
          <p:cNvPr id="77" name="Round Diagonal Corner Rectangle 76"/>
          <p:cNvSpPr/>
          <p:nvPr/>
        </p:nvSpPr>
        <p:spPr>
          <a:xfrm>
            <a:off x="10676378" y="19942926"/>
            <a:ext cx="5169603" cy="662937"/>
          </a:xfrm>
          <a:prstGeom prst="round2DiagRect">
            <a:avLst/>
          </a:prstGeom>
          <a:solidFill>
            <a:srgbClr val="F9C3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pt-PT"/>
          </a:p>
        </p:txBody>
      </p:sp>
      <p:sp>
        <p:nvSpPr>
          <p:cNvPr id="78" name="CaixaDeTexto 37"/>
          <p:cNvSpPr txBox="1"/>
          <p:nvPr/>
        </p:nvSpPr>
        <p:spPr>
          <a:xfrm>
            <a:off x="11000928" y="8927609"/>
            <a:ext cx="9538785" cy="3382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3400" b="1" dirty="0"/>
              <a:t>3 – Resultados</a:t>
            </a:r>
            <a:endParaRPr lang="pt-P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 gráfico abaixo apresenta o quanto os professores acreditam que o tempo de uma chamada afeta no tempo de aula, sendo que cerca de 70% utilizam a chamada oral convencional.</a:t>
            </a:r>
            <a:endParaRPr lang="pt-P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CaixaDeTexto 37"/>
          <p:cNvSpPr txBox="1"/>
          <p:nvPr/>
        </p:nvSpPr>
        <p:spPr>
          <a:xfrm>
            <a:off x="11234929" y="19942926"/>
            <a:ext cx="9538785" cy="328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3400" b="1" dirty="0"/>
              <a:t>4 – Conclusão</a:t>
            </a:r>
          </a:p>
          <a:p>
            <a:pPr algn="just"/>
            <a:endParaRPr lang="pt-PT" sz="1000" b="1" dirty="0"/>
          </a:p>
          <a:p>
            <a:pPr algn="just">
              <a:lnSpc>
                <a:spcPct val="150000"/>
              </a:lnSpc>
            </a:pPr>
            <a:r>
              <a:rPr lang="pt-BR" sz="2800" dirty="0">
                <a:cs typeface="Arial"/>
              </a:rPr>
              <a:t>O sistema de chamada automatizado por meio de um leitor de RFID desenvolvido é capaz de realizar a chamada dos alunos durante a entrada e saída da sala de aula com rapidez, facilitando a vida tanto do professor quanto do aluno.</a:t>
            </a:r>
          </a:p>
        </p:txBody>
      </p:sp>
      <p:sp>
        <p:nvSpPr>
          <p:cNvPr id="80" name="Round Diagonal Corner Rectangle 79"/>
          <p:cNvSpPr/>
          <p:nvPr/>
        </p:nvSpPr>
        <p:spPr>
          <a:xfrm>
            <a:off x="10676378" y="23759108"/>
            <a:ext cx="5915026" cy="662937"/>
          </a:xfrm>
          <a:prstGeom prst="round2DiagRect">
            <a:avLst/>
          </a:prstGeom>
          <a:solidFill>
            <a:srgbClr val="F9C3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pt-PT"/>
          </a:p>
        </p:txBody>
      </p:sp>
      <p:sp>
        <p:nvSpPr>
          <p:cNvPr id="81" name="CaixaDeTexto 37"/>
          <p:cNvSpPr txBox="1"/>
          <p:nvPr/>
        </p:nvSpPr>
        <p:spPr>
          <a:xfrm>
            <a:off x="11244038" y="23759108"/>
            <a:ext cx="94667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3400" b="1" dirty="0"/>
              <a:t>5 - Referência Bibliográfica </a:t>
            </a:r>
          </a:p>
          <a:p>
            <a:pPr algn="just"/>
            <a:endParaRPr lang="pt-PT" sz="1000" b="1" dirty="0"/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THOMSEN, Adilson.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Controle de Acesso usando Leitor RFID com Arduino.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Texto publicado no site: filipeflop.com. Abril, 2014[1] </a:t>
            </a:r>
          </a:p>
        </p:txBody>
      </p:sp>
      <p:sp>
        <p:nvSpPr>
          <p:cNvPr id="41" name="TextBox 5">
            <a:extLst>
              <a:ext uri="{FF2B5EF4-FFF2-40B4-BE49-F238E27FC236}">
                <a16:creationId xmlns:a16="http://schemas.microsoft.com/office/drawing/2014/main" id="{1B7C0AE1-31D6-5945-B474-09DCF63BEE76}"/>
              </a:ext>
            </a:extLst>
          </p:cNvPr>
          <p:cNvSpPr txBox="1"/>
          <p:nvPr/>
        </p:nvSpPr>
        <p:spPr>
          <a:xfrm>
            <a:off x="11244038" y="2546379"/>
            <a:ext cx="4601943" cy="938466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pt-PT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yriad Arabic"/>
                <a:cs typeface="Myriad Arabic"/>
              </a:rPr>
              <a:t>18</a:t>
            </a:r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D2724D8E-83DC-49C7-83BF-5B4E73A97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4" y="24027571"/>
            <a:ext cx="9799743" cy="3974512"/>
          </a:xfrm>
          <a:prstGeom prst="rect">
            <a:avLst/>
          </a:prstGeom>
        </p:spPr>
      </p:pic>
      <p:sp>
        <p:nvSpPr>
          <p:cNvPr id="82" name="CaixaDeTexto 81">
            <a:extLst>
              <a:ext uri="{FF2B5EF4-FFF2-40B4-BE49-F238E27FC236}">
                <a16:creationId xmlns:a16="http://schemas.microsoft.com/office/drawing/2014/main" id="{AA704269-D267-4BA5-BCFF-BD8317767D65}"/>
              </a:ext>
            </a:extLst>
          </p:cNvPr>
          <p:cNvSpPr txBox="1"/>
          <p:nvPr/>
        </p:nvSpPr>
        <p:spPr>
          <a:xfrm>
            <a:off x="406428" y="23053888"/>
            <a:ext cx="58280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1" dirty="0">
                <a:latin typeface="Arial"/>
                <a:cs typeface="Arial"/>
              </a:rPr>
              <a:t>Figura 2 </a:t>
            </a:r>
            <a:r>
              <a:rPr lang="pt-BR" sz="2000" dirty="0">
                <a:latin typeface="Arial"/>
                <a:cs typeface="Arial"/>
              </a:rPr>
              <a:t>– Fluxograma experimental.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C93575D7-06F5-4EAD-8321-CC8611367562}"/>
              </a:ext>
            </a:extLst>
          </p:cNvPr>
          <p:cNvSpPr txBox="1"/>
          <p:nvPr/>
        </p:nvSpPr>
        <p:spPr>
          <a:xfrm>
            <a:off x="11000928" y="12417979"/>
            <a:ext cx="5678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Figura 2 –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Gráfico de tempo gasto em chamada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1" name="Imagem 90">
            <a:extLst>
              <a:ext uri="{FF2B5EF4-FFF2-40B4-BE49-F238E27FC236}">
                <a16:creationId xmlns:a16="http://schemas.microsoft.com/office/drawing/2014/main" id="{EACDA4FB-6D60-457F-9627-7864BEFA3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2683" y="13351627"/>
            <a:ext cx="9195273" cy="3892381"/>
          </a:xfrm>
          <a:prstGeom prst="rect">
            <a:avLst/>
          </a:prstGeom>
        </p:spPr>
      </p:pic>
      <p:sp>
        <p:nvSpPr>
          <p:cNvPr id="95" name="CaixaDeTexto 21">
            <a:extLst>
              <a:ext uri="{FF2B5EF4-FFF2-40B4-BE49-F238E27FC236}">
                <a16:creationId xmlns:a16="http://schemas.microsoft.com/office/drawing/2014/main" id="{879E3399-92E2-4CB2-BD09-D0705F2B2484}"/>
              </a:ext>
            </a:extLst>
          </p:cNvPr>
          <p:cNvSpPr txBox="1"/>
          <p:nvPr/>
        </p:nvSpPr>
        <p:spPr>
          <a:xfrm>
            <a:off x="11056226" y="17617664"/>
            <a:ext cx="9842400" cy="195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>
                <a:latin typeface="Arial"/>
                <a:cs typeface="Arial"/>
              </a:rPr>
              <a:t>Feitos os testes com o sistema já operacional, a leitura do cartão ocorre de forma quase instantânea, o que aceleraria a forma com que são feitas as chamadas.</a:t>
            </a:r>
          </a:p>
        </p:txBody>
      </p:sp>
      <p:pic>
        <p:nvPicPr>
          <p:cNvPr id="96" name="Imagem 95">
            <a:extLst>
              <a:ext uri="{FF2B5EF4-FFF2-40B4-BE49-F238E27FC236}">
                <a16:creationId xmlns:a16="http://schemas.microsoft.com/office/drawing/2014/main" id="{0A710BFA-A0E5-4933-A997-053890C157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88520" y="26572085"/>
            <a:ext cx="2729318" cy="265836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6C82D0D-867A-4955-98C5-34D24C8D1E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94731" y="26572085"/>
            <a:ext cx="2525233" cy="25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8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318</Words>
  <Application>Microsoft Office PowerPoint</Application>
  <PresentationFormat>Personalizar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Myriad Arabic</vt:lpstr>
      <vt:lpstr>Office Theme</vt:lpstr>
      <vt:lpstr>Apresentação do PowerPoint</vt:lpstr>
    </vt:vector>
  </TitlesOfParts>
  <Company>ATUA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 Criacao06</dc:creator>
  <cp:lastModifiedBy>Victor Marciano</cp:lastModifiedBy>
  <cp:revision>26</cp:revision>
  <dcterms:created xsi:type="dcterms:W3CDTF">2018-07-04T19:31:15Z</dcterms:created>
  <dcterms:modified xsi:type="dcterms:W3CDTF">2019-10-24T13:05:47Z</dcterms:modified>
</cp:coreProperties>
</file>