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538296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d538296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d538296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d538296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d538296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d538296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d5382963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d5382963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d538296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d538296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5382963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d5382963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d538296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d538296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d538296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d538296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d538296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d538296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d5382963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d5382963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054b1121e8a4b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054b1121e8a4b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d5382963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d5382963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d5382963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2d5382963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8c90b23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8c90b23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8c90b23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8c90b23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8c90b23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8c90b23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8c90b23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8c90b23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d8084c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d8084c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d8084c9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d8084c9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d8084c9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d8084c9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d8084c9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d8084c9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d53829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d53829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d8084c9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d8084c9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d8084c9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d8084c9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9cff7b28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9cff7b2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d8084c9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d8084c9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ea6f011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ea6f011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8c90b2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8c90b2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8c90b23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8c90b23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d538296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d538296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d538296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d538296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d5382963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d538296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d538296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d538296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6590950" y="3866975"/>
            <a:ext cx="194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2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50">
          <p15:clr>
            <a:srgbClr val="E46962"/>
          </p15:clr>
        </p15:guide>
        <p15:guide id="2" pos="530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7" name="Google Shape;8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5" name="Google Shape;10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"/>
              <a:buNone/>
              <a:defRPr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Εκτός ύλης">
  <p:cSld name="TITLE_AND_BODY_1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lt1"/>
                </a:solidFill>
              </a:rPr>
              <a:t>Not relevant for the assessment of the module!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">
  <p:cSld name="TITLE_AND_BODY_1_1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lt1"/>
                </a:solidFill>
              </a:rPr>
              <a:t>Heads up!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 1">
  <p:cSld name="TITLE_AND_BODY_1_1_1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lt1"/>
                </a:solidFill>
              </a:rPr>
              <a:t>Quick Revision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729325" y="1474150"/>
            <a:ext cx="37743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4643600" y="1474075"/>
            <a:ext cx="37743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0"/>
          <p:cNvSpPr txBox="1"/>
          <p:nvPr>
            <p:ph type="title"/>
          </p:nvPr>
        </p:nvSpPr>
        <p:spPr>
          <a:xfrm>
            <a:off x="721225" y="523413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721225" y="1452775"/>
            <a:ext cx="33009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157325" y="41050"/>
            <a:ext cx="892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Lato"/>
              <a:buNone/>
              <a:defRPr b="0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raftinginterpreters.com/contents.html" TargetMode="External"/><Relationship Id="rId4" Type="http://schemas.openxmlformats.org/officeDocument/2006/relationships/hyperlink" Target="https://github.com/codecrafters-io/build-your-own-x?tab=readme-ov-file#build-your-own-programming-language" TargetMode="External"/><Relationship Id="rId5" Type="http://schemas.openxmlformats.org/officeDocument/2006/relationships/hyperlink" Target="https://fsharpforfunandprofit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ypy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ms.gle/aj7pYsK1ksufD6xYA" TargetMode="External"/><Relationship Id="rId4" Type="http://schemas.openxmlformats.org/officeDocument/2006/relationships/hyperlink" Target="https://forms.gle/aj7pYsK1ksufD6xYA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Language Design &amp; Implementation</a:t>
            </a:r>
            <a:br>
              <a:rPr lang="el"/>
            </a:br>
            <a:r>
              <a:rPr b="0" lang="el" sz="1600">
                <a:solidFill>
                  <a:schemeClr val="accent1"/>
                </a:solidFill>
              </a:rPr>
              <a:t>Introduction</a:t>
            </a:r>
            <a:endParaRPr b="0" sz="1600">
              <a:solidFill>
                <a:schemeClr val="accent1"/>
              </a:solidFill>
            </a:endParaRPr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Vassilis Markos,</a:t>
            </a:r>
            <a:br>
              <a:rPr lang="el"/>
            </a:br>
            <a:r>
              <a:rPr lang="el"/>
              <a:t>Mediterranean College, Spring 2024 - 2025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029600" y="4001275"/>
            <a:ext cx="2388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Week 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2: Brainstorming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</a:t>
            </a:r>
            <a:r>
              <a:rPr lang="el"/>
              <a:t> will your language look like?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Procedural, like C</a:t>
            </a:r>
            <a:r>
              <a:rPr lang="el"/>
              <a:t>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Object oriented, like C++, Java?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Declarative, like SQL?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Functional, like Haskell, Lisp?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</a:t>
            </a:r>
            <a:r>
              <a:rPr b="1" lang="el"/>
              <a:t>data structures</a:t>
            </a:r>
            <a:r>
              <a:rPr lang="el"/>
              <a:t> will you need the most by your implementation language (i.e., the language </a:t>
            </a:r>
            <a:r>
              <a:rPr lang="el"/>
              <a:t>you will build your interpreter / compiler upon)?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Will you need </a:t>
            </a:r>
            <a:r>
              <a:rPr b="1" lang="el"/>
              <a:t>discriminated values</a:t>
            </a:r>
            <a:r>
              <a:rPr lang="el"/>
              <a:t> (e.g., Java’s enums)?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about </a:t>
            </a:r>
            <a:r>
              <a:rPr b="1" lang="el"/>
              <a:t>polymorphism</a:t>
            </a:r>
            <a:r>
              <a:rPr lang="el"/>
              <a:t>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does your implementation language </a:t>
            </a:r>
            <a:r>
              <a:rPr b="1" lang="el"/>
              <a:t>handle memory</a:t>
            </a:r>
            <a:r>
              <a:rPr lang="el"/>
              <a:t>?</a:t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2: Rubric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Stage 1 (0-20%):</a:t>
            </a:r>
            <a:r>
              <a:rPr lang="el"/>
              <a:t> Basic Arithmetic Operations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Stage 2 (20-40%):</a:t>
            </a:r>
            <a:r>
              <a:rPr lang="el"/>
              <a:t> Boolean Logic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Stage 3 (40-50%):</a:t>
            </a:r>
            <a:r>
              <a:rPr lang="el"/>
              <a:t> Text Values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Stage 4 (50-60%):</a:t>
            </a:r>
            <a:r>
              <a:rPr lang="el"/>
              <a:t> Global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Stage 5 (60-80%):</a:t>
            </a:r>
            <a:r>
              <a:rPr lang="el"/>
              <a:t> Flow Control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Stage 6 (80-100%):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List–like data structure (10%)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Dictionary data structure (10%)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Functions (10%)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Local variables (15%)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Anything else (graded based on difficulty)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Total grade == max(sum of stage grades, 100).</a:t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2: Logistics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Start working early, as this is a really </a:t>
            </a:r>
            <a:r>
              <a:rPr b="1" lang="el"/>
              <a:t>tough project!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should submit a </a:t>
            </a:r>
            <a:r>
              <a:rPr b="1" lang="el"/>
              <a:t>single ZIP</a:t>
            </a:r>
            <a:r>
              <a:rPr lang="el"/>
              <a:t> file containing: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BUILD.txt</a:t>
            </a:r>
            <a:r>
              <a:rPr lang="el"/>
              <a:t>, which explains how to build your project from source + any dependencies.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README.txt</a:t>
            </a:r>
            <a:r>
              <a:rPr lang="el"/>
              <a:t>, which explains how to use your project.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Five example source files</a:t>
            </a:r>
            <a:r>
              <a:rPr lang="el"/>
              <a:t> of your implemented language which should all </a:t>
            </a:r>
            <a:r>
              <a:rPr lang="el"/>
              <a:t>run</a:t>
            </a:r>
            <a:r>
              <a:rPr lang="el"/>
              <a:t> and execute successfully.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All </a:t>
            </a:r>
            <a:r>
              <a:rPr b="1" lang="el"/>
              <a:t>required source files</a:t>
            </a:r>
            <a:r>
              <a:rPr lang="el"/>
              <a:t> of your project.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 your </a:t>
            </a:r>
            <a:r>
              <a:rPr b="1" lang="el"/>
              <a:t>student ID</a:t>
            </a:r>
            <a:r>
              <a:rPr lang="el"/>
              <a:t> to identify yourself.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 your </a:t>
            </a:r>
            <a:r>
              <a:rPr b="1" lang="el"/>
              <a:t>student ID</a:t>
            </a:r>
            <a:r>
              <a:rPr lang="el"/>
              <a:t> to name your submission </a:t>
            </a:r>
            <a:r>
              <a:rPr b="1" lang="el"/>
              <a:t>ZIP</a:t>
            </a:r>
            <a:r>
              <a:rPr lang="el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(Final) </a:t>
            </a:r>
            <a:r>
              <a:rPr b="1" lang="el"/>
              <a:t>Deadline:</a:t>
            </a:r>
            <a:r>
              <a:rPr lang="el"/>
              <a:t> TBA, most probably around May 23rd / 26th.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2: More Logistics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will be required to submit your work in </a:t>
            </a:r>
            <a:r>
              <a:rPr b="1" lang="el"/>
              <a:t>three separate</a:t>
            </a:r>
            <a:r>
              <a:rPr b="1" lang="el"/>
              <a:t> submissions,</a:t>
            </a:r>
            <a:r>
              <a:rPr lang="el"/>
              <a:t> one for every two stages, starting from Week 6 (deadlines on Mondays to align with our labs).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After each submission, you will receive formative feedback on your project.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Draft submissions with guaranteed feedback until one week (168 hours) prior to the final deadline (no drafts for pre–final submissions).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also receive formative feedback during our lab sessions.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Failure to build is graded with 0%.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Failure to run your example code is capped at 40%.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are strongly encouraged to build / test your solution on a VM besides your own machine!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2: Viva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Assessment will also be based on a thorough </a:t>
            </a:r>
            <a:r>
              <a:rPr b="1" lang="el"/>
              <a:t>presentation</a:t>
            </a:r>
            <a:r>
              <a:rPr lang="el"/>
              <a:t> of your project.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will have to prepare a </a:t>
            </a:r>
            <a:r>
              <a:rPr b="1" lang="el"/>
              <a:t>15 minute presentation</a:t>
            </a:r>
            <a:r>
              <a:rPr lang="el"/>
              <a:t> (not much longer / shorter) addressing how you have tackled each of the stages / features you have implemented.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will also be handed a set of </a:t>
            </a:r>
            <a:r>
              <a:rPr b="1" lang="el"/>
              <a:t>questions</a:t>
            </a:r>
            <a:r>
              <a:rPr lang="el"/>
              <a:t> about your project that you will have to address in your viva.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Expect them around weeks 8 – 10 (right before Easter break).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Failure to submit a recording</a:t>
            </a:r>
            <a:r>
              <a:rPr lang="el"/>
              <a:t> of your presentation results in a </a:t>
            </a:r>
            <a:r>
              <a:rPr b="1" lang="el"/>
              <a:t>grade of 0%</a:t>
            </a:r>
            <a:r>
              <a:rPr lang="el"/>
              <a:t>.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2: Allowed Tools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9450" y="1378000"/>
            <a:ext cx="76887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will have to build your language on top of an existing language of your choice.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However, </a:t>
            </a:r>
            <a:r>
              <a:rPr b="1" lang="el"/>
              <a:t>you are NOT free to utilise everything </a:t>
            </a:r>
            <a:r>
              <a:rPr lang="el"/>
              <a:t>any existing language has to offer. In particular: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cannot use </a:t>
            </a:r>
            <a:r>
              <a:rPr b="1" lang="el"/>
              <a:t>parsing libraries</a:t>
            </a:r>
            <a:r>
              <a:rPr lang="el"/>
              <a:t>, such as Haskell’s Parsec, Python’s pyparsing / Lark, Java’s JFlex, etc.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cannot use </a:t>
            </a:r>
            <a:r>
              <a:rPr b="1" lang="el"/>
              <a:t>evaluation functionalities</a:t>
            </a:r>
            <a:r>
              <a:rPr lang="el"/>
              <a:t> such as Python’s eval(), Java’s ScriptEngine, etc.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cannot use anything that actually implements a feature you want to implement!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 a rule of thumb, you should </a:t>
            </a:r>
            <a:r>
              <a:rPr b="1" lang="el"/>
              <a:t>build everything from scratch!</a:t>
            </a:r>
            <a:endParaRPr b="1"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Module Materials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Each week you will find materials from three different sources: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Our “main” slides, which are baked according to our needs and are based on Robert Nystrom’s </a:t>
            </a:r>
            <a:r>
              <a:rPr i="1" lang="el"/>
              <a:t>Crafting Interpreters</a:t>
            </a:r>
            <a:r>
              <a:rPr lang="el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also includes our Python labs on crafting our own language.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Mr. Perakis’s slides, which you can utilise as a more in depth analysis of several theoretical concepts.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Mr. Windmill’s slides, which you can also use to further study some theoretical aspects of the module.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Further Reading / Resources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Some really useful resources include: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Crafting Interpreters</a:t>
            </a:r>
            <a:r>
              <a:rPr lang="el"/>
              <a:t>, Robert Nystrom, available here: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https://craftinginterpreters.com/contents.html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List of relevant </a:t>
            </a:r>
            <a:r>
              <a:rPr b="1" lang="el"/>
              <a:t>repositories</a:t>
            </a:r>
            <a:r>
              <a:rPr lang="el"/>
              <a:t> and </a:t>
            </a:r>
            <a:r>
              <a:rPr b="1" lang="el"/>
              <a:t>tutorials</a:t>
            </a:r>
            <a:r>
              <a:rPr lang="el"/>
              <a:t>: </a:t>
            </a:r>
            <a:r>
              <a:rPr lang="el" u="sng">
                <a:solidFill>
                  <a:schemeClr val="hlink"/>
                </a:solidFill>
                <a:hlinkClick r:id="rId4"/>
              </a:rPr>
              <a:t>https://github.com/codecrafters-io/build-your-own-x?tab=readme-ov-file#build-your-own-programming-language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F# For Fun and Profit:</a:t>
            </a:r>
            <a:r>
              <a:rPr lang="el"/>
              <a:t> </a:t>
            </a:r>
            <a:r>
              <a:rPr lang="el" u="sng">
                <a:solidFill>
                  <a:schemeClr val="hlink"/>
                </a:solidFill>
                <a:hlinkClick r:id="rId5"/>
              </a:rPr>
              <a:t>https://fsharpforfunandprofit.com/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Our Holy Bible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729450" y="1378000"/>
            <a:ext cx="46662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heavily rely on Rober Nystrom’s </a:t>
            </a:r>
            <a:r>
              <a:rPr i="1" lang="el"/>
              <a:t>Crafting Interpreters</a:t>
            </a:r>
            <a:r>
              <a:rPr lang="el"/>
              <a:t>.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find the book on our shared drive folder (use it for educational purposes only!).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are strongly encouraged to read it!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Any shapes / figures etc included in the slides without any reference to their source are either crafted by me or borrowed shamelessly from that book.</a:t>
            </a:r>
            <a:endParaRPr/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050" y="1259525"/>
            <a:ext cx="2835852" cy="354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Before We Get Started…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Expect this to be a </a:t>
            </a:r>
            <a:r>
              <a:rPr b="1" lang="el"/>
              <a:t>heavily lab–oriented module.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That is, we will work mostly on lab exercises in class, trying to implement Python on top of Python itself.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already exists, it is called </a:t>
            </a:r>
            <a:r>
              <a:rPr lang="el" u="sng">
                <a:solidFill>
                  <a:schemeClr val="hlink"/>
                </a:solidFill>
                <a:hlinkClick r:id="rId3"/>
              </a:rPr>
              <a:t>PyPy</a:t>
            </a:r>
            <a:r>
              <a:rPr lang="el"/>
              <a:t>,</a:t>
            </a:r>
            <a:r>
              <a:rPr lang="el"/>
              <a:t> and is marvellous.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We will follow our own track, however, mostly for teaching purposes.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will also </a:t>
            </a:r>
            <a:r>
              <a:rPr b="1" lang="el"/>
              <a:t>explore any theoretical concepts</a:t>
            </a:r>
            <a:r>
              <a:rPr lang="el"/>
              <a:t> as they come and might be useful to our implementation.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Of course, you can </a:t>
            </a:r>
            <a:r>
              <a:rPr b="1" lang="el"/>
              <a:t>borrow ideas but not reuse</a:t>
            </a:r>
            <a:r>
              <a:rPr lang="el"/>
              <a:t> lab implementations per se in your projects.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Feel free to also </a:t>
            </a:r>
            <a:r>
              <a:rPr b="1" lang="el"/>
              <a:t>work on</a:t>
            </a:r>
            <a:r>
              <a:rPr lang="el"/>
              <a:t> your own </a:t>
            </a:r>
            <a:r>
              <a:rPr b="1" lang="el"/>
              <a:t>Coursework 2</a:t>
            </a:r>
            <a:r>
              <a:rPr lang="el"/>
              <a:t> for this module during labs.</a:t>
            </a:r>
            <a:endParaRPr/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About</a:t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Dissecting</a:t>
            </a:r>
            <a:r>
              <a:rPr lang="el"/>
              <a:t> A Language</a:t>
            </a:r>
            <a:endParaRPr/>
          </a:p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Trails of LDI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525"/>
            <a:ext cx="8231504" cy="363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Scanning / Lexxing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729450" y="1378000"/>
            <a:ext cx="7688700" cy="22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are given a Python script, say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foo.py</a:t>
            </a:r>
            <a:r>
              <a:rPr lang="el"/>
              <a:t>, which you are asked to execute.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is the first thing you should do?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Read it!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process of reading, i.e., making sense of the actual contents of the </a:t>
            </a:r>
            <a:r>
              <a:rPr lang="el"/>
              <a:t>source</a:t>
            </a:r>
            <a:r>
              <a:rPr lang="el"/>
              <a:t> code is often called scanning or l</a:t>
            </a:r>
            <a:r>
              <a:rPr lang="el"/>
              <a:t>e</a:t>
            </a:r>
            <a:r>
              <a:rPr lang="el"/>
              <a:t>xing (&lt; lex &lt; λέξη).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output of a scanner / lexer is, typically, a list of tokens, so you can also silently read “scanning” as “tokenisation”.</a:t>
            </a:r>
            <a:endParaRPr/>
          </a:p>
        </p:txBody>
      </p:sp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266" name="Google Shape;266;p37"/>
          <p:cNvGrpSpPr/>
          <p:nvPr/>
        </p:nvGrpSpPr>
        <p:grpSpPr>
          <a:xfrm>
            <a:off x="1264175" y="3712188"/>
            <a:ext cx="6619242" cy="1037664"/>
            <a:chOff x="1282900" y="3589213"/>
            <a:chExt cx="6619242" cy="1037664"/>
          </a:xfrm>
        </p:grpSpPr>
        <p:sp>
          <p:nvSpPr>
            <p:cNvPr id="267" name="Google Shape;267;p37"/>
            <p:cNvSpPr/>
            <p:nvPr/>
          </p:nvSpPr>
          <p:spPr>
            <a:xfrm>
              <a:off x="3780425" y="3684900"/>
              <a:ext cx="1624200" cy="846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21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Lexxer</a:t>
              </a:r>
              <a:endParaRPr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1282900" y="3589213"/>
              <a:ext cx="1487592" cy="1037664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200">
                  <a:latin typeface="Consolas"/>
                  <a:ea typeface="Consolas"/>
                  <a:cs typeface="Consolas"/>
                  <a:sym typeface="Consolas"/>
                </a:rPr>
                <a:t>x = (y + z) / 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414550" y="3589213"/>
              <a:ext cx="1487592" cy="1037664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200">
                  <a:latin typeface="Consolas"/>
                  <a:ea typeface="Consolas"/>
                  <a:cs typeface="Consolas"/>
                  <a:sym typeface="Consolas"/>
                </a:rPr>
                <a:t>(VAR, ‘x’),</a:t>
              </a:r>
              <a:br>
                <a:rPr lang="el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l" sz="1200">
                  <a:latin typeface="Consolas"/>
                  <a:ea typeface="Consolas"/>
                  <a:cs typeface="Consolas"/>
                  <a:sym typeface="Consolas"/>
                </a:rPr>
                <a:t>(ASGN, ‘=’),</a:t>
              </a:r>
              <a:br>
                <a:rPr lang="el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l" sz="1200">
                  <a:latin typeface="Consolas"/>
                  <a:ea typeface="Consolas"/>
                  <a:cs typeface="Consolas"/>
                  <a:sym typeface="Consolas"/>
                </a:rPr>
                <a:t>(LPAR, ‘(’),</a:t>
              </a:r>
              <a:br>
                <a:rPr lang="el" sz="12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l" sz="120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0" name="Google Shape;270;p37"/>
            <p:cNvCxnSpPr>
              <a:stCxn id="268" idx="3"/>
              <a:endCxn id="267" idx="1"/>
            </p:cNvCxnSpPr>
            <p:nvPr/>
          </p:nvCxnSpPr>
          <p:spPr>
            <a:xfrm>
              <a:off x="2770492" y="4108045"/>
              <a:ext cx="100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" name="Google Shape;271;p37"/>
            <p:cNvCxnSpPr>
              <a:stCxn id="267" idx="3"/>
              <a:endCxn id="269" idx="1"/>
            </p:cNvCxnSpPr>
            <p:nvPr/>
          </p:nvCxnSpPr>
          <p:spPr>
            <a:xfrm>
              <a:off x="5404625" y="4108050"/>
              <a:ext cx="100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Parsing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Assume that you have now lexed your source code, </a:t>
            </a:r>
            <a:r>
              <a:rPr lang="el"/>
              <a:t>which</a:t>
            </a:r>
            <a:r>
              <a:rPr lang="el"/>
              <a:t> means that you have a list of tokens that might make more sense to you. What’s next?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have to actually make sense of those, by capturing the subtle structure of the source code.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process is called </a:t>
            </a:r>
            <a:r>
              <a:rPr b="1" lang="el"/>
              <a:t>Parsing.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Put more </a:t>
            </a:r>
            <a:r>
              <a:rPr lang="el"/>
              <a:t>formally</a:t>
            </a:r>
            <a:r>
              <a:rPr lang="el"/>
              <a:t>, parsing is the process of creating a data structure (typically an </a:t>
            </a:r>
            <a:r>
              <a:rPr b="1" lang="el"/>
              <a:t>Abstract Syntax Tree</a:t>
            </a:r>
            <a:r>
              <a:rPr lang="el"/>
              <a:t>, AST) that captures the syntactic structure of the underlying code.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Often, ASTs are called simply Syntax Trees or, even, Trees.</a:t>
            </a:r>
            <a:endParaRPr/>
          </a:p>
        </p:txBody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Parsing Example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729450" y="137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Consider this piece of code:</a:t>
            </a:r>
            <a:endParaRPr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3200"/>
            <a:ext cx="8839201" cy="42968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847600" y="2431150"/>
            <a:ext cx="76887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would you expect the lexxed version of this to look like?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Most probably, something like that:</a:t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93150"/>
            <a:ext cx="8839201" cy="50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847600" y="3799575"/>
            <a:ext cx="76887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about the corresponding AST?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Parsing Example</a:t>
            </a:r>
            <a:endParaRPr/>
          </a:p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9563"/>
            <a:ext cx="8839201" cy="267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Static Or Dynamic?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Languages are split into two broad categories with respect to how they handle variable / data types: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Statically typed</a:t>
            </a:r>
            <a:r>
              <a:rPr lang="el"/>
              <a:t> languages require data types (and scope, if needed) to be declared for each variable.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Dynamically typed</a:t>
            </a:r>
            <a:r>
              <a:rPr lang="el"/>
              <a:t> languages do not require data types to be declared in any way, which means any types are handled at runtime.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Going static gives one the chance to handle types at compilation time and, thus, prevent some bad stuff from happening at runtime, while going dynamic works the other way around.</a:t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Beyond Parsing…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729450" y="1378000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Having parsed some source code, we have to go all the way </a:t>
            </a:r>
            <a:r>
              <a:rPr lang="el"/>
              <a:t>down</a:t>
            </a:r>
            <a:r>
              <a:rPr lang="el"/>
              <a:t> to generate some code that can be parsed by the machine.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One simple choice would be to translate this directly to some sort of assembly–like instructions targeted to some certain machine.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But, this means that we cannot target many machines with our language.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Another idea is to create some </a:t>
            </a:r>
            <a:r>
              <a:rPr b="1" lang="el"/>
              <a:t>Intermediate Representation</a:t>
            </a:r>
            <a:r>
              <a:rPr lang="el"/>
              <a:t> (IR), which we then map to any assembly instruction set we want to.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For instance, Python bytecode is such an IR.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One step further, we can generate Virtual Machine (VM) code, i.e., code for a hypothetical (virtual) chip on which our compiled instructions will run.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makes our language as portable as installing our VM on another machine.</a:t>
            </a:r>
            <a:endParaRPr/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Strange Beasts And Where To Find Them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Single–pass compilers</a:t>
            </a:r>
            <a:r>
              <a:rPr lang="el"/>
              <a:t> merge scanning, lexing, parsing and code generation at one single stage: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is a really resource light approach, adopted by C and Pascal.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However, this is not relevant in an era of abundant resources, as it </a:t>
            </a:r>
            <a:r>
              <a:rPr lang="el"/>
              <a:t>severely</a:t>
            </a:r>
            <a:r>
              <a:rPr lang="el"/>
              <a:t> restricts the capacity of our compiler / language.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Tree–walk interpreters</a:t>
            </a:r>
            <a:r>
              <a:rPr lang="el"/>
              <a:t> execute code right after generating the AST.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Useful for little languages but not for larger projects.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Transpilers</a:t>
            </a:r>
            <a:r>
              <a:rPr lang="el"/>
              <a:t> are language implementations on top of other languages.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Just–In–Time (JIT)</a:t>
            </a:r>
            <a:r>
              <a:rPr lang="el"/>
              <a:t> compilers compile source directly to the machine’s native instruction set, with performance as a primary desideratum.</a:t>
            </a:r>
            <a:endParaRPr/>
          </a:p>
        </p:txBody>
      </p:sp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Tomato == Fruit? Tomato == Vegetable?</a:t>
            </a:r>
            <a:endParaRPr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63" y="1241350"/>
            <a:ext cx="6185287" cy="3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This Module About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Low–level Programming.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will explore fundamental concepts of language design, such as parsing, abstract syntax trees, grammars, deterministic automata and much more.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will also develop at least one programming language that will be capable of: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Computing simple math expressions.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Assigning variables.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Having a type system.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Flow control.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(Maybe) Executing loops.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(Maybe) Utilising functions.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Compilers vs Interpreters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729450" y="1378000"/>
            <a:ext cx="76887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As discussed in the past: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 </a:t>
            </a:r>
            <a:r>
              <a:rPr b="1" lang="el"/>
              <a:t>language</a:t>
            </a:r>
            <a:r>
              <a:rPr lang="el"/>
              <a:t> </a:t>
            </a:r>
            <a:r>
              <a:rPr lang="el">
                <a:solidFill>
                  <a:schemeClr val="accent3"/>
                </a:solidFill>
              </a:rPr>
              <a:t>is not</a:t>
            </a:r>
            <a:r>
              <a:rPr lang="el"/>
              <a:t> compiled or interpreted.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 </a:t>
            </a:r>
            <a:r>
              <a:rPr b="1" lang="el"/>
              <a:t>language implementation</a:t>
            </a:r>
            <a:r>
              <a:rPr lang="el"/>
              <a:t> </a:t>
            </a:r>
            <a:r>
              <a:rPr lang="el">
                <a:solidFill>
                  <a:schemeClr val="dk1"/>
                </a:solidFill>
              </a:rPr>
              <a:t>is</a:t>
            </a:r>
            <a:r>
              <a:rPr lang="el"/>
              <a:t> compiled or interpreted!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Compiling</a:t>
            </a:r>
            <a:r>
              <a:rPr lang="el"/>
              <a:t> is a way to implement a language involving translating to another (typically lower–level) target language.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So, a </a:t>
            </a:r>
            <a:r>
              <a:rPr b="1" lang="el"/>
              <a:t>compiler</a:t>
            </a:r>
            <a:r>
              <a:rPr lang="el"/>
              <a:t> is a program that implements compiling.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An </a:t>
            </a:r>
            <a:r>
              <a:rPr b="1" lang="el"/>
              <a:t>interpreter</a:t>
            </a:r>
            <a:r>
              <a:rPr lang="el"/>
              <a:t> takes the source code and executes it immediately.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Is Python compiled or interpreted?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Well… Both. (look around the web for that, we have also discussed it in the past)</a:t>
            </a:r>
            <a:endParaRPr/>
          </a:p>
        </p:txBody>
      </p:sp>
      <p:sp>
        <p:nvSpPr>
          <p:cNvPr id="331" name="Google Shape;331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Compiled / Interpreted Languages</a:t>
            </a:r>
            <a:endParaRPr/>
          </a:p>
        </p:txBody>
      </p:sp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913" y="1259525"/>
            <a:ext cx="6644166" cy="3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Fun Time!</a:t>
            </a:r>
            <a:endParaRPr/>
          </a:p>
        </p:txBody>
      </p:sp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Scanning Or Lexing?</a:t>
            </a:r>
            <a:endParaRPr/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 get a taste of what </a:t>
            </a:r>
            <a:r>
              <a:rPr lang="el"/>
              <a:t>building</a:t>
            </a:r>
            <a:r>
              <a:rPr lang="el"/>
              <a:t> a language feels, start working on our first lab, which will also help you organise your work for Coursework 2.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find this lab at: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./labs/lab_01.pdf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also find relevant resources at: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./source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Any Questions?</a:t>
            </a:r>
            <a:endParaRPr/>
          </a:p>
        </p:txBody>
      </p:sp>
      <p:sp>
        <p:nvSpPr>
          <p:cNvPr id="357" name="Google Shape;357;p4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Don’t forget to fill-in the questionnaire (check right)</a:t>
            </a:r>
            <a:endParaRPr/>
          </a:p>
        </p:txBody>
      </p:sp>
      <p:sp>
        <p:nvSpPr>
          <p:cNvPr id="358" name="Google Shape;358;p49"/>
          <p:cNvSpPr txBox="1"/>
          <p:nvPr>
            <p:ph idx="2" type="body"/>
          </p:nvPr>
        </p:nvSpPr>
        <p:spPr>
          <a:xfrm>
            <a:off x="4672750" y="4080150"/>
            <a:ext cx="43821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https://forms.gle/aj7pYsK1ksufD6xYA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9" name="Google Shape;359;p4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050" y="10630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61" name="Google Shape;361;p49"/>
          <p:cNvSpPr txBox="1"/>
          <p:nvPr>
            <p:ph idx="1" type="subTitle"/>
          </p:nvPr>
        </p:nvSpPr>
        <p:spPr>
          <a:xfrm>
            <a:off x="768575" y="2112275"/>
            <a:ext cx="33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Office Hours: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TBA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Is This Useful?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1378000"/>
            <a:ext cx="76887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Designing a language is fun!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Aren’t there enough mainstream programming languages?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Yes, there are, but there are also those thousands “little” languages which are being used everyday under the hood.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Make, Emacs Lisp, Jinja, lex, yacc, bison, XML, CSS, …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Also, it is not uncommon to have to build a parser on your own for some tasks, e.g., parsing a certain file–type that noone has already built.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Designing a language is a great way to test your algorithmic thinking: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Which data structures really fit your needs?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How to structure such an enormous project?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Which approach would be better?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Is This Useful?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 challenge yourselves: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Compared to most other projects you have encountered so far, this is the most wholesome one.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have to build everything from scratch (even if you use Python as your development language).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means that you will have to get to know your implementation language really well, which also provides you with a good chance to take a deep dive into a language you like.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…or, dislike (it is never really late to learn lisp or Haskell).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Module Assessment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You will be assessed on the basis of two courseworks: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Coursework 1 (40%):</a:t>
            </a:r>
            <a:r>
              <a:rPr lang="el"/>
              <a:t> A ~1500 literature review (+- 10% without any penalty for under / over) about a single area of cutting-edge developments in language design and implementation, or interpretation and compilation.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Coursework 2 (60%):</a:t>
            </a:r>
            <a:r>
              <a:rPr lang="el"/>
              <a:t> Implement a custom programming language from scratch, using an existing language of your choice.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Formative feedback will be received for both courseworks provided you ask for it! ;)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1: Brainstorming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Some ideas for topics to investigate: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Static / dynamic code 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Parallelism and concurrency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Code optimisation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Garbage collection and language security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Interaction of AI and programmers / languages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LLMs and compilation / programming languages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1: Rubric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You will be assessed on the following axes: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Introduction (10%):</a:t>
            </a:r>
            <a:r>
              <a:rPr lang="el"/>
              <a:t> You should clearly provide the topic, scope and motivation for the review.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Organisation and Structure (10%):</a:t>
            </a:r>
            <a:r>
              <a:rPr lang="el"/>
              <a:t> Well-organised content, with a clear logical flow, proper utilisation of headings / subheadings, tables, figures, code examples etc.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Coverage and Synthesis (30%):</a:t>
            </a:r>
            <a:r>
              <a:rPr lang="el"/>
              <a:t> Comprehensive coverage of relevant works.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Critical Evaluation (20%):</a:t>
            </a:r>
            <a:r>
              <a:rPr lang="el"/>
              <a:t> Synthetic review of the presented works.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Clarity (10%):</a:t>
            </a:r>
            <a:r>
              <a:rPr lang="el"/>
              <a:t> Well–structured sentences.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Conclusion (10%):</a:t>
            </a:r>
            <a:r>
              <a:rPr lang="el"/>
              <a:t> Well–summarised results and findings.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Referencing (10%):</a:t>
            </a:r>
            <a:r>
              <a:rPr lang="el"/>
              <a:t> </a:t>
            </a:r>
            <a:r>
              <a:rPr lang="el"/>
              <a:t>Properly</a:t>
            </a:r>
            <a:r>
              <a:rPr lang="el"/>
              <a:t> structured bibliography.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Coursework 1: Logistics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Word limit:</a:t>
            </a:r>
            <a:r>
              <a:rPr lang="el"/>
              <a:t> 1500 words, not strict, but indicative.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Deadline:</a:t>
            </a:r>
            <a:r>
              <a:rPr lang="el"/>
              <a:t> TBA, but expect it around Week 7–8 of this semester, i.e., 21–28 March.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Submission:</a:t>
            </a:r>
            <a:r>
              <a:rPr lang="el"/>
              <a:t> Blackboard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Plagiarism:</a:t>
            </a:r>
            <a:r>
              <a:rPr lang="el"/>
              <a:t> Checked by Turnitin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Submission format:</a:t>
            </a:r>
            <a:r>
              <a:rPr lang="el"/>
              <a:t> PDF / DOCX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Do not use your name as identification.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 your </a:t>
            </a:r>
            <a:r>
              <a:rPr b="1" lang="el"/>
              <a:t>student ID</a:t>
            </a:r>
            <a:r>
              <a:rPr lang="el"/>
              <a:t> to name your submission file (optionally, the course code).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Draft</a:t>
            </a:r>
            <a:r>
              <a:rPr lang="el"/>
              <a:t> submission and guaranteed review / feedback: until one week (168 hours) prior to the deadline.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