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67" r:id="rId2"/>
    <p:sldId id="359" r:id="rId3"/>
    <p:sldId id="258" r:id="rId4"/>
    <p:sldId id="391" r:id="rId5"/>
    <p:sldId id="393" r:id="rId6"/>
    <p:sldId id="395" r:id="rId7"/>
    <p:sldId id="394" r:id="rId8"/>
    <p:sldId id="396" r:id="rId9"/>
    <p:sldId id="398" r:id="rId10"/>
    <p:sldId id="397" r:id="rId11"/>
    <p:sldId id="399" r:id="rId12"/>
    <p:sldId id="400" r:id="rId13"/>
    <p:sldId id="392" r:id="rId14"/>
    <p:sldId id="408" r:id="rId15"/>
    <p:sldId id="401" r:id="rId16"/>
    <p:sldId id="402" r:id="rId17"/>
    <p:sldId id="403" r:id="rId18"/>
    <p:sldId id="404" r:id="rId19"/>
    <p:sldId id="405" r:id="rId20"/>
    <p:sldId id="406" r:id="rId21"/>
    <p:sldId id="407" r:id="rId22"/>
    <p:sldId id="368" r:id="rId23"/>
    <p:sldId id="375" r:id="rId24"/>
    <p:sldId id="371" r:id="rId25"/>
    <p:sldId id="372" r:id="rId26"/>
    <p:sldId id="373" r:id="rId27"/>
    <p:sldId id="370" r:id="rId28"/>
    <p:sldId id="376" r:id="rId29"/>
    <p:sldId id="380" r:id="rId30"/>
    <p:sldId id="377" r:id="rId31"/>
    <p:sldId id="378" r:id="rId32"/>
    <p:sldId id="369" r:id="rId33"/>
    <p:sldId id="381" r:id="rId34"/>
    <p:sldId id="382" r:id="rId35"/>
    <p:sldId id="383" r:id="rId36"/>
    <p:sldId id="384" r:id="rId37"/>
    <p:sldId id="374" r:id="rId38"/>
    <p:sldId id="385" r:id="rId39"/>
    <p:sldId id="386" r:id="rId40"/>
    <p:sldId id="387" r:id="rId41"/>
    <p:sldId id="388" r:id="rId42"/>
    <p:sldId id="389" r:id="rId43"/>
    <p:sldId id="379" r:id="rId44"/>
    <p:sldId id="390" r:id="rId45"/>
    <p:sldId id="409" r:id="rId46"/>
    <p:sldId id="34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AB98E6-D8F1-4F1D-BC9F-B7E5FF793E76}" v="12" dt="2024-02-08T10:38:45.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28" autoAdjust="0"/>
    <p:restoredTop sz="79101" autoAdjust="0"/>
  </p:normalViewPr>
  <p:slideViewPr>
    <p:cSldViewPr snapToGrid="0">
      <p:cViewPr varScale="1">
        <p:scale>
          <a:sx n="94" d="100"/>
          <a:sy n="94" d="100"/>
        </p:scale>
        <p:origin x="600" y="90"/>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indmill" userId="7b0d7486-c6aa-4eb5-8379-62d7d7cb6a1d" providerId="ADAL" clId="{2AAB98E6-D8F1-4F1D-BC9F-B7E5FF793E76}"/>
    <pc:docChg chg="undo custSel addSld modSld sldOrd">
      <pc:chgData name="Chris Windmill" userId="7b0d7486-c6aa-4eb5-8379-62d7d7cb6a1d" providerId="ADAL" clId="{2AAB98E6-D8F1-4F1D-BC9F-B7E5FF793E76}" dt="2024-02-08T11:01:38.448" v="1109" actId="6549"/>
      <pc:docMkLst>
        <pc:docMk/>
      </pc:docMkLst>
      <pc:sldChg chg="delSp mod delAnim">
        <pc:chgData name="Chris Windmill" userId="7b0d7486-c6aa-4eb5-8379-62d7d7cb6a1d" providerId="ADAL" clId="{2AAB98E6-D8F1-4F1D-BC9F-B7E5FF793E76}" dt="2024-02-08T10:32:49.259" v="199" actId="478"/>
        <pc:sldMkLst>
          <pc:docMk/>
          <pc:sldMk cId="2847726349" sldId="258"/>
        </pc:sldMkLst>
        <pc:picChg chg="del">
          <ac:chgData name="Chris Windmill" userId="7b0d7486-c6aa-4eb5-8379-62d7d7cb6a1d" providerId="ADAL" clId="{2AAB98E6-D8F1-4F1D-BC9F-B7E5FF793E76}" dt="2024-02-08T10:32:49.259" v="199" actId="478"/>
          <ac:picMkLst>
            <pc:docMk/>
            <pc:sldMk cId="2847726349" sldId="258"/>
            <ac:picMk id="26" creationId="{BC308174-6D02-C958-5098-8A3D0102F017}"/>
          </ac:picMkLst>
        </pc:picChg>
      </pc:sldChg>
      <pc:sldChg chg="modSp mod">
        <pc:chgData name="Chris Windmill" userId="7b0d7486-c6aa-4eb5-8379-62d7d7cb6a1d" providerId="ADAL" clId="{2AAB98E6-D8F1-4F1D-BC9F-B7E5FF793E76}" dt="2024-02-08T10:30:15.574" v="39" actId="20577"/>
        <pc:sldMkLst>
          <pc:docMk/>
          <pc:sldMk cId="1243229003" sldId="267"/>
        </pc:sldMkLst>
        <pc:spChg chg="mod">
          <ac:chgData name="Chris Windmill" userId="7b0d7486-c6aa-4eb5-8379-62d7d7cb6a1d" providerId="ADAL" clId="{2AAB98E6-D8F1-4F1D-BC9F-B7E5FF793E76}" dt="2024-02-08T10:30:08.829" v="33" actId="20577"/>
          <ac:spMkLst>
            <pc:docMk/>
            <pc:sldMk cId="1243229003" sldId="267"/>
            <ac:spMk id="5" creationId="{BB24A5CA-068A-590F-8E2A-93F25502EFB5}"/>
          </ac:spMkLst>
        </pc:spChg>
        <pc:spChg chg="mod">
          <ac:chgData name="Chris Windmill" userId="7b0d7486-c6aa-4eb5-8379-62d7d7cb6a1d" providerId="ADAL" clId="{2AAB98E6-D8F1-4F1D-BC9F-B7E5FF793E76}" dt="2024-02-08T10:30:15.574" v="39" actId="20577"/>
          <ac:spMkLst>
            <pc:docMk/>
            <pc:sldMk cId="1243229003" sldId="267"/>
            <ac:spMk id="6" creationId="{3D1121BE-0BEE-0F4C-4CED-D660027E1B3A}"/>
          </ac:spMkLst>
        </pc:spChg>
      </pc:sldChg>
      <pc:sldChg chg="modSp mod">
        <pc:chgData name="Chris Windmill" userId="7b0d7486-c6aa-4eb5-8379-62d7d7cb6a1d" providerId="ADAL" clId="{2AAB98E6-D8F1-4F1D-BC9F-B7E5FF793E76}" dt="2024-02-08T10:35:03.266" v="236" actId="6549"/>
        <pc:sldMkLst>
          <pc:docMk/>
          <pc:sldMk cId="1837254966" sldId="359"/>
        </pc:sldMkLst>
        <pc:spChg chg="mod">
          <ac:chgData name="Chris Windmill" userId="7b0d7486-c6aa-4eb5-8379-62d7d7cb6a1d" providerId="ADAL" clId="{2AAB98E6-D8F1-4F1D-BC9F-B7E5FF793E76}" dt="2024-02-08T10:35:03.266" v="236" actId="6549"/>
          <ac:spMkLst>
            <pc:docMk/>
            <pc:sldMk cId="1837254966" sldId="359"/>
            <ac:spMk id="3" creationId="{7DBDECCC-91B1-C863-8CAE-B4006587538C}"/>
          </ac:spMkLst>
        </pc:spChg>
      </pc:sldChg>
      <pc:sldChg chg="addSp delSp modSp new mod modClrScheme chgLayout">
        <pc:chgData name="Chris Windmill" userId="7b0d7486-c6aa-4eb5-8379-62d7d7cb6a1d" providerId="ADAL" clId="{2AAB98E6-D8F1-4F1D-BC9F-B7E5FF793E76}" dt="2024-02-08T10:36:07.835" v="257" actId="12"/>
        <pc:sldMkLst>
          <pc:docMk/>
          <pc:sldMk cId="2483648737" sldId="391"/>
        </pc:sldMkLst>
        <pc:spChg chg="mod ord">
          <ac:chgData name="Chris Windmill" userId="7b0d7486-c6aa-4eb5-8379-62d7d7cb6a1d" providerId="ADAL" clId="{2AAB98E6-D8F1-4F1D-BC9F-B7E5FF793E76}" dt="2024-02-08T10:35:08.427" v="237" actId="700"/>
          <ac:spMkLst>
            <pc:docMk/>
            <pc:sldMk cId="2483648737" sldId="391"/>
            <ac:spMk id="2" creationId="{4F5A51CD-8088-48E3-A373-F262E133233D}"/>
          </ac:spMkLst>
        </pc:spChg>
        <pc:spChg chg="add del mod ord">
          <ac:chgData name="Chris Windmill" userId="7b0d7486-c6aa-4eb5-8379-62d7d7cb6a1d" providerId="ADAL" clId="{2AAB98E6-D8F1-4F1D-BC9F-B7E5FF793E76}" dt="2024-02-08T10:35:31.533" v="255" actId="20577"/>
          <ac:spMkLst>
            <pc:docMk/>
            <pc:sldMk cId="2483648737" sldId="391"/>
            <ac:spMk id="3" creationId="{5C7F15ED-3F6D-C026-5942-D8D53092179A}"/>
          </ac:spMkLst>
        </pc:spChg>
        <pc:spChg chg="add del mod ord">
          <ac:chgData name="Chris Windmill" userId="7b0d7486-c6aa-4eb5-8379-62d7d7cb6a1d" providerId="ADAL" clId="{2AAB98E6-D8F1-4F1D-BC9F-B7E5FF793E76}" dt="2024-02-08T10:36:07.835" v="257" actId="12"/>
          <ac:spMkLst>
            <pc:docMk/>
            <pc:sldMk cId="2483648737" sldId="391"/>
            <ac:spMk id="4" creationId="{CF56E816-ECA8-99B0-4378-EAA4EC05907A}"/>
          </ac:spMkLst>
        </pc:spChg>
        <pc:spChg chg="add mod ord">
          <ac:chgData name="Chris Windmill" userId="7b0d7486-c6aa-4eb5-8379-62d7d7cb6a1d" providerId="ADAL" clId="{2AAB98E6-D8F1-4F1D-BC9F-B7E5FF793E76}" dt="2024-02-08T10:35:20.439" v="252" actId="122"/>
          <ac:spMkLst>
            <pc:docMk/>
            <pc:sldMk cId="2483648737" sldId="391"/>
            <ac:spMk id="9" creationId="{32EF6533-F9EC-32F3-75C2-CD1FA510552B}"/>
          </ac:spMkLst>
        </pc:spChg>
        <pc:spChg chg="add mod ord">
          <ac:chgData name="Chris Windmill" userId="7b0d7486-c6aa-4eb5-8379-62d7d7cb6a1d" providerId="ADAL" clId="{2AAB98E6-D8F1-4F1D-BC9F-B7E5FF793E76}" dt="2024-02-08T10:35:22.549" v="253" actId="122"/>
          <ac:spMkLst>
            <pc:docMk/>
            <pc:sldMk cId="2483648737" sldId="391"/>
            <ac:spMk id="10" creationId="{EEA1081E-484D-3DA5-B6AA-59B61B4D58EA}"/>
          </ac:spMkLst>
        </pc:spChg>
        <pc:graphicFrameChg chg="add del mod">
          <ac:chgData name="Chris Windmill" userId="7b0d7486-c6aa-4eb5-8379-62d7d7cb6a1d" providerId="ADAL" clId="{2AAB98E6-D8F1-4F1D-BC9F-B7E5FF793E76}" dt="2024-02-08T10:33:57.503" v="202"/>
          <ac:graphicFrameMkLst>
            <pc:docMk/>
            <pc:sldMk cId="2483648737" sldId="391"/>
            <ac:graphicFrameMk id="5" creationId="{4D484100-75D1-39D8-6E39-9A36F300ACF8}"/>
          </ac:graphicFrameMkLst>
        </pc:graphicFrameChg>
        <pc:graphicFrameChg chg="add del mod">
          <ac:chgData name="Chris Windmill" userId="7b0d7486-c6aa-4eb5-8379-62d7d7cb6a1d" providerId="ADAL" clId="{2AAB98E6-D8F1-4F1D-BC9F-B7E5FF793E76}" dt="2024-02-08T10:34:00.573" v="204"/>
          <ac:graphicFrameMkLst>
            <pc:docMk/>
            <pc:sldMk cId="2483648737" sldId="391"/>
            <ac:graphicFrameMk id="6" creationId="{035A4E45-0778-066D-1535-EC46040C7FB7}"/>
          </ac:graphicFrameMkLst>
        </pc:graphicFrameChg>
        <pc:graphicFrameChg chg="add del mod">
          <ac:chgData name="Chris Windmill" userId="7b0d7486-c6aa-4eb5-8379-62d7d7cb6a1d" providerId="ADAL" clId="{2AAB98E6-D8F1-4F1D-BC9F-B7E5FF793E76}" dt="2024-02-08T10:34:04.535" v="206"/>
          <ac:graphicFrameMkLst>
            <pc:docMk/>
            <pc:sldMk cId="2483648737" sldId="391"/>
            <ac:graphicFrameMk id="7" creationId="{7B663571-36BB-1995-6275-B545244FFA04}"/>
          </ac:graphicFrameMkLst>
        </pc:graphicFrameChg>
        <pc:graphicFrameChg chg="add del mod">
          <ac:chgData name="Chris Windmill" userId="7b0d7486-c6aa-4eb5-8379-62d7d7cb6a1d" providerId="ADAL" clId="{2AAB98E6-D8F1-4F1D-BC9F-B7E5FF793E76}" dt="2024-02-08T10:34:28.573" v="211"/>
          <ac:graphicFrameMkLst>
            <pc:docMk/>
            <pc:sldMk cId="2483648737" sldId="391"/>
            <ac:graphicFrameMk id="8" creationId="{51C6F8A6-179B-51D6-0C26-EBABECE5F306}"/>
          </ac:graphicFrameMkLst>
        </pc:graphicFrameChg>
      </pc:sldChg>
      <pc:sldChg chg="addSp delSp modSp new mod ord modClrScheme chgLayout">
        <pc:chgData name="Chris Windmill" userId="7b0d7486-c6aa-4eb5-8379-62d7d7cb6a1d" providerId="ADAL" clId="{2AAB98E6-D8F1-4F1D-BC9F-B7E5FF793E76}" dt="2024-02-08T10:42:20.070" v="480"/>
        <pc:sldMkLst>
          <pc:docMk/>
          <pc:sldMk cId="686128586" sldId="392"/>
        </pc:sldMkLst>
        <pc:spChg chg="mod ord">
          <ac:chgData name="Chris Windmill" userId="7b0d7486-c6aa-4eb5-8379-62d7d7cb6a1d" providerId="ADAL" clId="{2AAB98E6-D8F1-4F1D-BC9F-B7E5FF793E76}" dt="2024-02-08T10:38:15.948" v="319" actId="20577"/>
          <ac:spMkLst>
            <pc:docMk/>
            <pc:sldMk cId="686128586" sldId="392"/>
            <ac:spMk id="2" creationId="{D46190F2-128F-F330-5825-9A39E46B0615}"/>
          </ac:spMkLst>
        </pc:spChg>
        <pc:spChg chg="del">
          <ac:chgData name="Chris Windmill" userId="7b0d7486-c6aa-4eb5-8379-62d7d7cb6a1d" providerId="ADAL" clId="{2AAB98E6-D8F1-4F1D-BC9F-B7E5FF793E76}" dt="2024-02-08T10:36:32.749" v="271" actId="700"/>
          <ac:spMkLst>
            <pc:docMk/>
            <pc:sldMk cId="686128586" sldId="392"/>
            <ac:spMk id="3" creationId="{5538D8E6-7BF4-9954-9792-07CA7DF2B7D7}"/>
          </ac:spMkLst>
        </pc:spChg>
        <pc:spChg chg="del mod ord">
          <ac:chgData name="Chris Windmill" userId="7b0d7486-c6aa-4eb5-8379-62d7d7cb6a1d" providerId="ADAL" clId="{2AAB98E6-D8F1-4F1D-BC9F-B7E5FF793E76}" dt="2024-02-08T10:36:32.749" v="271" actId="700"/>
          <ac:spMkLst>
            <pc:docMk/>
            <pc:sldMk cId="686128586" sldId="392"/>
            <ac:spMk id="4" creationId="{E4F5377B-39B5-8782-B5A9-6EE815C97A07}"/>
          </ac:spMkLst>
        </pc:spChg>
        <pc:spChg chg="del">
          <ac:chgData name="Chris Windmill" userId="7b0d7486-c6aa-4eb5-8379-62d7d7cb6a1d" providerId="ADAL" clId="{2AAB98E6-D8F1-4F1D-BC9F-B7E5FF793E76}" dt="2024-02-08T10:36:32.749" v="271" actId="700"/>
          <ac:spMkLst>
            <pc:docMk/>
            <pc:sldMk cId="686128586" sldId="392"/>
            <ac:spMk id="5" creationId="{26CC8B2C-C6E1-11A4-67A2-EAFF239B37BD}"/>
          </ac:spMkLst>
        </pc:spChg>
        <pc:spChg chg="del">
          <ac:chgData name="Chris Windmill" userId="7b0d7486-c6aa-4eb5-8379-62d7d7cb6a1d" providerId="ADAL" clId="{2AAB98E6-D8F1-4F1D-BC9F-B7E5FF793E76}" dt="2024-02-08T10:36:32.749" v="271" actId="700"/>
          <ac:spMkLst>
            <pc:docMk/>
            <pc:sldMk cId="686128586" sldId="392"/>
            <ac:spMk id="6" creationId="{7565B32C-2DC5-B370-BF0E-2D206EB136A4}"/>
          </ac:spMkLst>
        </pc:spChg>
        <pc:spChg chg="add mod ord">
          <ac:chgData name="Chris Windmill" userId="7b0d7486-c6aa-4eb5-8379-62d7d7cb6a1d" providerId="ADAL" clId="{2AAB98E6-D8F1-4F1D-BC9F-B7E5FF793E76}" dt="2024-02-08T10:42:20.070" v="480"/>
          <ac:spMkLst>
            <pc:docMk/>
            <pc:sldMk cId="686128586" sldId="392"/>
            <ac:spMk id="7" creationId="{52CA6040-A725-3728-68E5-FC5522CEBE61}"/>
          </ac:spMkLst>
        </pc:spChg>
      </pc:sldChg>
      <pc:sldChg chg="modSp add mod">
        <pc:chgData name="Chris Windmill" userId="7b0d7486-c6aa-4eb5-8379-62d7d7cb6a1d" providerId="ADAL" clId="{2AAB98E6-D8F1-4F1D-BC9F-B7E5FF793E76}" dt="2024-02-08T10:38:04.429" v="297" actId="20577"/>
        <pc:sldMkLst>
          <pc:docMk/>
          <pc:sldMk cId="2066794437" sldId="393"/>
        </pc:sldMkLst>
        <pc:spChg chg="mod">
          <ac:chgData name="Chris Windmill" userId="7b0d7486-c6aa-4eb5-8379-62d7d7cb6a1d" providerId="ADAL" clId="{2AAB98E6-D8F1-4F1D-BC9F-B7E5FF793E76}" dt="2024-02-08T10:38:04.429" v="297" actId="20577"/>
          <ac:spMkLst>
            <pc:docMk/>
            <pc:sldMk cId="2066794437" sldId="393"/>
            <ac:spMk id="2" creationId="{D46190F2-128F-F330-5825-9A39E46B0615}"/>
          </ac:spMkLst>
        </pc:spChg>
        <pc:spChg chg="mod">
          <ac:chgData name="Chris Windmill" userId="7b0d7486-c6aa-4eb5-8379-62d7d7cb6a1d" providerId="ADAL" clId="{2AAB98E6-D8F1-4F1D-BC9F-B7E5FF793E76}" dt="2024-02-08T10:37:05.139" v="291" actId="27636"/>
          <ac:spMkLst>
            <pc:docMk/>
            <pc:sldMk cId="2066794437" sldId="393"/>
            <ac:spMk id="7" creationId="{52CA6040-A725-3728-68E5-FC5522CEBE61}"/>
          </ac:spMkLst>
        </pc:spChg>
      </pc:sldChg>
      <pc:sldChg chg="addSp delSp modSp new mod">
        <pc:chgData name="Chris Windmill" userId="7b0d7486-c6aa-4eb5-8379-62d7d7cb6a1d" providerId="ADAL" clId="{2AAB98E6-D8F1-4F1D-BC9F-B7E5FF793E76}" dt="2024-02-08T10:39:53.359" v="368" actId="20577"/>
        <pc:sldMkLst>
          <pc:docMk/>
          <pc:sldMk cId="3626786569" sldId="394"/>
        </pc:sldMkLst>
        <pc:spChg chg="mod">
          <ac:chgData name="Chris Windmill" userId="7b0d7486-c6aa-4eb5-8379-62d7d7cb6a1d" providerId="ADAL" clId="{2AAB98E6-D8F1-4F1D-BC9F-B7E5FF793E76}" dt="2024-02-08T10:39:53.359" v="368" actId="20577"/>
          <ac:spMkLst>
            <pc:docMk/>
            <pc:sldMk cId="3626786569" sldId="394"/>
            <ac:spMk id="2" creationId="{61C641D5-764F-21DB-5FA9-BEF9993D1028}"/>
          </ac:spMkLst>
        </pc:spChg>
        <pc:spChg chg="del">
          <ac:chgData name="Chris Windmill" userId="7b0d7486-c6aa-4eb5-8379-62d7d7cb6a1d" providerId="ADAL" clId="{2AAB98E6-D8F1-4F1D-BC9F-B7E5FF793E76}" dt="2024-02-08T10:37:37.166" v="293"/>
          <ac:spMkLst>
            <pc:docMk/>
            <pc:sldMk cId="3626786569" sldId="394"/>
            <ac:spMk id="3" creationId="{7275F10C-BF9A-8C11-BD71-44D983C8AD8D}"/>
          </ac:spMkLst>
        </pc:spChg>
        <pc:graphicFrameChg chg="add mod modGraphic">
          <ac:chgData name="Chris Windmill" userId="7b0d7486-c6aa-4eb5-8379-62d7d7cb6a1d" providerId="ADAL" clId="{2AAB98E6-D8F1-4F1D-BC9F-B7E5FF793E76}" dt="2024-02-08T10:39:46.158" v="356" actId="6549"/>
          <ac:graphicFrameMkLst>
            <pc:docMk/>
            <pc:sldMk cId="3626786569" sldId="394"/>
            <ac:graphicFrameMk id="4" creationId="{FD6DF9AA-9714-42A3-31B7-B5FA59008561}"/>
          </ac:graphicFrameMkLst>
        </pc:graphicFrameChg>
      </pc:sldChg>
      <pc:sldChg chg="modSp add mod ord">
        <pc:chgData name="Chris Windmill" userId="7b0d7486-c6aa-4eb5-8379-62d7d7cb6a1d" providerId="ADAL" clId="{2AAB98E6-D8F1-4F1D-BC9F-B7E5FF793E76}" dt="2024-02-08T10:39:03.043" v="346" actId="2165"/>
        <pc:sldMkLst>
          <pc:docMk/>
          <pc:sldMk cId="1963045533" sldId="395"/>
        </pc:sldMkLst>
        <pc:spChg chg="mod">
          <ac:chgData name="Chris Windmill" userId="7b0d7486-c6aa-4eb5-8379-62d7d7cb6a1d" providerId="ADAL" clId="{2AAB98E6-D8F1-4F1D-BC9F-B7E5FF793E76}" dt="2024-02-08T10:38:26.807" v="341" actId="20577"/>
          <ac:spMkLst>
            <pc:docMk/>
            <pc:sldMk cId="1963045533" sldId="395"/>
            <ac:spMk id="2" creationId="{61C641D5-764F-21DB-5FA9-BEF9993D1028}"/>
          </ac:spMkLst>
        </pc:spChg>
        <pc:graphicFrameChg chg="mod modGraphic">
          <ac:chgData name="Chris Windmill" userId="7b0d7486-c6aa-4eb5-8379-62d7d7cb6a1d" providerId="ADAL" clId="{2AAB98E6-D8F1-4F1D-BC9F-B7E5FF793E76}" dt="2024-02-08T10:39:03.043" v="346" actId="2165"/>
          <ac:graphicFrameMkLst>
            <pc:docMk/>
            <pc:sldMk cId="1963045533" sldId="395"/>
            <ac:graphicFrameMk id="4" creationId="{FD6DF9AA-9714-42A3-31B7-B5FA59008561}"/>
          </ac:graphicFrameMkLst>
        </pc:graphicFrameChg>
      </pc:sldChg>
      <pc:sldChg chg="modSp add mod">
        <pc:chgData name="Chris Windmill" userId="7b0d7486-c6aa-4eb5-8379-62d7d7cb6a1d" providerId="ADAL" clId="{2AAB98E6-D8F1-4F1D-BC9F-B7E5FF793E76}" dt="2024-02-08T10:40:24.637" v="385" actId="404"/>
        <pc:sldMkLst>
          <pc:docMk/>
          <pc:sldMk cId="2701708881" sldId="396"/>
        </pc:sldMkLst>
        <pc:spChg chg="mod">
          <ac:chgData name="Chris Windmill" userId="7b0d7486-c6aa-4eb5-8379-62d7d7cb6a1d" providerId="ADAL" clId="{2AAB98E6-D8F1-4F1D-BC9F-B7E5FF793E76}" dt="2024-02-08T10:40:04.087" v="380" actId="20577"/>
          <ac:spMkLst>
            <pc:docMk/>
            <pc:sldMk cId="2701708881" sldId="396"/>
            <ac:spMk id="2" creationId="{61C641D5-764F-21DB-5FA9-BEF9993D1028}"/>
          </ac:spMkLst>
        </pc:spChg>
        <pc:graphicFrameChg chg="modGraphic">
          <ac:chgData name="Chris Windmill" userId="7b0d7486-c6aa-4eb5-8379-62d7d7cb6a1d" providerId="ADAL" clId="{2AAB98E6-D8F1-4F1D-BC9F-B7E5FF793E76}" dt="2024-02-08T10:40:24.637" v="385" actId="404"/>
          <ac:graphicFrameMkLst>
            <pc:docMk/>
            <pc:sldMk cId="2701708881" sldId="396"/>
            <ac:graphicFrameMk id="4" creationId="{FD6DF9AA-9714-42A3-31B7-B5FA59008561}"/>
          </ac:graphicFrameMkLst>
        </pc:graphicFrameChg>
      </pc:sldChg>
      <pc:sldChg chg="modSp add mod">
        <pc:chgData name="Chris Windmill" userId="7b0d7486-c6aa-4eb5-8379-62d7d7cb6a1d" providerId="ADAL" clId="{2AAB98E6-D8F1-4F1D-BC9F-B7E5FF793E76}" dt="2024-02-08T10:41:26.275" v="444" actId="2165"/>
        <pc:sldMkLst>
          <pc:docMk/>
          <pc:sldMk cId="3384837495" sldId="397"/>
        </pc:sldMkLst>
        <pc:spChg chg="mod">
          <ac:chgData name="Chris Windmill" userId="7b0d7486-c6aa-4eb5-8379-62d7d7cb6a1d" providerId="ADAL" clId="{2AAB98E6-D8F1-4F1D-BC9F-B7E5FF793E76}" dt="2024-02-08T10:41:21.979" v="443" actId="20577"/>
          <ac:spMkLst>
            <pc:docMk/>
            <pc:sldMk cId="3384837495" sldId="397"/>
            <ac:spMk id="2" creationId="{61C641D5-764F-21DB-5FA9-BEF9993D1028}"/>
          </ac:spMkLst>
        </pc:spChg>
        <pc:graphicFrameChg chg="modGraphic">
          <ac:chgData name="Chris Windmill" userId="7b0d7486-c6aa-4eb5-8379-62d7d7cb6a1d" providerId="ADAL" clId="{2AAB98E6-D8F1-4F1D-BC9F-B7E5FF793E76}" dt="2024-02-08T10:41:26.275" v="444" actId="2165"/>
          <ac:graphicFrameMkLst>
            <pc:docMk/>
            <pc:sldMk cId="3384837495" sldId="397"/>
            <ac:graphicFrameMk id="4" creationId="{FD6DF9AA-9714-42A3-31B7-B5FA59008561}"/>
          </ac:graphicFrameMkLst>
        </pc:graphicFrameChg>
      </pc:sldChg>
      <pc:sldChg chg="modSp add mod ord">
        <pc:chgData name="Chris Windmill" userId="7b0d7486-c6aa-4eb5-8379-62d7d7cb6a1d" providerId="ADAL" clId="{2AAB98E6-D8F1-4F1D-BC9F-B7E5FF793E76}" dt="2024-02-08T10:41:01.391" v="430"/>
        <pc:sldMkLst>
          <pc:docMk/>
          <pc:sldMk cId="2720536018" sldId="398"/>
        </pc:sldMkLst>
        <pc:spChg chg="mod">
          <ac:chgData name="Chris Windmill" userId="7b0d7486-c6aa-4eb5-8379-62d7d7cb6a1d" providerId="ADAL" clId="{2AAB98E6-D8F1-4F1D-BC9F-B7E5FF793E76}" dt="2024-02-08T10:40:57.767" v="428" actId="20577"/>
          <ac:spMkLst>
            <pc:docMk/>
            <pc:sldMk cId="2720536018" sldId="398"/>
            <ac:spMk id="2" creationId="{61C641D5-764F-21DB-5FA9-BEF9993D1028}"/>
          </ac:spMkLst>
        </pc:spChg>
        <pc:graphicFrameChg chg="modGraphic">
          <ac:chgData name="Chris Windmill" userId="7b0d7486-c6aa-4eb5-8379-62d7d7cb6a1d" providerId="ADAL" clId="{2AAB98E6-D8F1-4F1D-BC9F-B7E5FF793E76}" dt="2024-02-08T10:40:44.792" v="388" actId="2165"/>
          <ac:graphicFrameMkLst>
            <pc:docMk/>
            <pc:sldMk cId="2720536018" sldId="398"/>
            <ac:graphicFrameMk id="4" creationId="{FD6DF9AA-9714-42A3-31B7-B5FA59008561}"/>
          </ac:graphicFrameMkLst>
        </pc:graphicFrameChg>
      </pc:sldChg>
      <pc:sldChg chg="modSp add mod">
        <pc:chgData name="Chris Windmill" userId="7b0d7486-c6aa-4eb5-8379-62d7d7cb6a1d" providerId="ADAL" clId="{2AAB98E6-D8F1-4F1D-BC9F-B7E5FF793E76}" dt="2024-02-08T10:41:56.399" v="479" actId="20577"/>
        <pc:sldMkLst>
          <pc:docMk/>
          <pc:sldMk cId="3490131388" sldId="399"/>
        </pc:sldMkLst>
        <pc:spChg chg="mod">
          <ac:chgData name="Chris Windmill" userId="7b0d7486-c6aa-4eb5-8379-62d7d7cb6a1d" providerId="ADAL" clId="{2AAB98E6-D8F1-4F1D-BC9F-B7E5FF793E76}" dt="2024-02-08T10:41:56.399" v="479" actId="20577"/>
          <ac:spMkLst>
            <pc:docMk/>
            <pc:sldMk cId="3490131388" sldId="399"/>
            <ac:spMk id="2" creationId="{61C641D5-764F-21DB-5FA9-BEF9993D1028}"/>
          </ac:spMkLst>
        </pc:spChg>
        <pc:graphicFrameChg chg="modGraphic">
          <ac:chgData name="Chris Windmill" userId="7b0d7486-c6aa-4eb5-8379-62d7d7cb6a1d" providerId="ADAL" clId="{2AAB98E6-D8F1-4F1D-BC9F-B7E5FF793E76}" dt="2024-02-08T10:41:35.374" v="446" actId="2165"/>
          <ac:graphicFrameMkLst>
            <pc:docMk/>
            <pc:sldMk cId="3490131388" sldId="399"/>
            <ac:graphicFrameMk id="4" creationId="{FD6DF9AA-9714-42A3-31B7-B5FA59008561}"/>
          </ac:graphicFrameMkLst>
        </pc:graphicFrameChg>
      </pc:sldChg>
      <pc:sldChg chg="modSp add mod">
        <pc:chgData name="Chris Windmill" userId="7b0d7486-c6aa-4eb5-8379-62d7d7cb6a1d" providerId="ADAL" clId="{2AAB98E6-D8F1-4F1D-BC9F-B7E5FF793E76}" dt="2024-02-08T10:41:49.871" v="465" actId="20577"/>
        <pc:sldMkLst>
          <pc:docMk/>
          <pc:sldMk cId="2216860063" sldId="400"/>
        </pc:sldMkLst>
        <pc:spChg chg="mod">
          <ac:chgData name="Chris Windmill" userId="7b0d7486-c6aa-4eb5-8379-62d7d7cb6a1d" providerId="ADAL" clId="{2AAB98E6-D8F1-4F1D-BC9F-B7E5FF793E76}" dt="2024-02-08T10:41:49.871" v="465" actId="20577"/>
          <ac:spMkLst>
            <pc:docMk/>
            <pc:sldMk cId="2216860063" sldId="400"/>
            <ac:spMk id="2" creationId="{61C641D5-764F-21DB-5FA9-BEF9993D1028}"/>
          </ac:spMkLst>
        </pc:spChg>
        <pc:graphicFrameChg chg="modGraphic">
          <ac:chgData name="Chris Windmill" userId="7b0d7486-c6aa-4eb5-8379-62d7d7cb6a1d" providerId="ADAL" clId="{2AAB98E6-D8F1-4F1D-BC9F-B7E5FF793E76}" dt="2024-02-08T10:41:40.312" v="447" actId="2165"/>
          <ac:graphicFrameMkLst>
            <pc:docMk/>
            <pc:sldMk cId="2216860063" sldId="400"/>
            <ac:graphicFrameMk id="4" creationId="{FD6DF9AA-9714-42A3-31B7-B5FA59008561}"/>
          </ac:graphicFrameMkLst>
        </pc:graphicFrameChg>
      </pc:sldChg>
      <pc:sldChg chg="addSp modSp new mod modClrScheme chgLayout">
        <pc:chgData name="Chris Windmill" userId="7b0d7486-c6aa-4eb5-8379-62d7d7cb6a1d" providerId="ADAL" clId="{2AAB98E6-D8F1-4F1D-BC9F-B7E5FF793E76}" dt="2024-02-08T10:52:48.280" v="866" actId="6549"/>
        <pc:sldMkLst>
          <pc:docMk/>
          <pc:sldMk cId="1028868180" sldId="401"/>
        </pc:sldMkLst>
        <pc:spChg chg="mod ord">
          <ac:chgData name="Chris Windmill" userId="7b0d7486-c6aa-4eb5-8379-62d7d7cb6a1d" providerId="ADAL" clId="{2AAB98E6-D8F1-4F1D-BC9F-B7E5FF793E76}" dt="2024-02-08T10:45:48.743" v="596" actId="700"/>
          <ac:spMkLst>
            <pc:docMk/>
            <pc:sldMk cId="1028868180" sldId="401"/>
            <ac:spMk id="2" creationId="{D22B6330-B966-46D0-A2DE-EF1218F47746}"/>
          </ac:spMkLst>
        </pc:spChg>
        <pc:spChg chg="mod ord">
          <ac:chgData name="Chris Windmill" userId="7b0d7486-c6aa-4eb5-8379-62d7d7cb6a1d" providerId="ADAL" clId="{2AAB98E6-D8F1-4F1D-BC9F-B7E5FF793E76}" dt="2024-02-08T10:46:01.989" v="603" actId="21"/>
          <ac:spMkLst>
            <pc:docMk/>
            <pc:sldMk cId="1028868180" sldId="401"/>
            <ac:spMk id="3" creationId="{C78CB930-36ED-9B79-F7F0-D7EAA46BF4BA}"/>
          </ac:spMkLst>
        </pc:spChg>
        <pc:spChg chg="add mod ord">
          <ac:chgData name="Chris Windmill" userId="7b0d7486-c6aa-4eb5-8379-62d7d7cb6a1d" providerId="ADAL" clId="{2AAB98E6-D8F1-4F1D-BC9F-B7E5FF793E76}" dt="2024-02-08T10:52:48.280" v="866" actId="6549"/>
          <ac:spMkLst>
            <pc:docMk/>
            <pc:sldMk cId="1028868180" sldId="401"/>
            <ac:spMk id="4" creationId="{C5AE8FEC-6C3B-71DA-A336-252165E90CEE}"/>
          </ac:spMkLst>
        </pc:spChg>
      </pc:sldChg>
      <pc:sldChg chg="addSp modSp add mod modClrScheme chgLayout">
        <pc:chgData name="Chris Windmill" userId="7b0d7486-c6aa-4eb5-8379-62d7d7cb6a1d" providerId="ADAL" clId="{2AAB98E6-D8F1-4F1D-BC9F-B7E5FF793E76}" dt="2024-02-08T10:52:36.480" v="853" actId="2711"/>
        <pc:sldMkLst>
          <pc:docMk/>
          <pc:sldMk cId="1825499416" sldId="402"/>
        </pc:sldMkLst>
        <pc:spChg chg="mod ord">
          <ac:chgData name="Chris Windmill" userId="7b0d7486-c6aa-4eb5-8379-62d7d7cb6a1d" providerId="ADAL" clId="{2AAB98E6-D8F1-4F1D-BC9F-B7E5FF793E76}" dt="2024-02-08T10:45:38.889" v="589" actId="700"/>
          <ac:spMkLst>
            <pc:docMk/>
            <pc:sldMk cId="1825499416" sldId="402"/>
            <ac:spMk id="2" creationId="{D22B6330-B966-46D0-A2DE-EF1218F47746}"/>
          </ac:spMkLst>
        </pc:spChg>
        <pc:spChg chg="mod ord">
          <ac:chgData name="Chris Windmill" userId="7b0d7486-c6aa-4eb5-8379-62d7d7cb6a1d" providerId="ADAL" clId="{2AAB98E6-D8F1-4F1D-BC9F-B7E5FF793E76}" dt="2024-02-08T10:45:42.386" v="594" actId="27636"/>
          <ac:spMkLst>
            <pc:docMk/>
            <pc:sldMk cId="1825499416" sldId="402"/>
            <ac:spMk id="3" creationId="{C78CB930-36ED-9B79-F7F0-D7EAA46BF4BA}"/>
          </ac:spMkLst>
        </pc:spChg>
        <pc:spChg chg="add mod ord">
          <ac:chgData name="Chris Windmill" userId="7b0d7486-c6aa-4eb5-8379-62d7d7cb6a1d" providerId="ADAL" clId="{2AAB98E6-D8F1-4F1D-BC9F-B7E5FF793E76}" dt="2024-02-08T10:52:36.480" v="853" actId="2711"/>
          <ac:spMkLst>
            <pc:docMk/>
            <pc:sldMk cId="1825499416" sldId="402"/>
            <ac:spMk id="4" creationId="{8C4C2FD4-CD59-9027-540E-795E481C4403}"/>
          </ac:spMkLst>
        </pc:spChg>
      </pc:sldChg>
      <pc:sldChg chg="addSp delSp modSp add mod modClrScheme chgLayout">
        <pc:chgData name="Chris Windmill" userId="7b0d7486-c6aa-4eb5-8379-62d7d7cb6a1d" providerId="ADAL" clId="{2AAB98E6-D8F1-4F1D-BC9F-B7E5FF793E76}" dt="2024-02-08T10:52:30.549" v="852" actId="2711"/>
        <pc:sldMkLst>
          <pc:docMk/>
          <pc:sldMk cId="1309233451" sldId="403"/>
        </pc:sldMkLst>
        <pc:spChg chg="mod ord">
          <ac:chgData name="Chris Windmill" userId="7b0d7486-c6aa-4eb5-8379-62d7d7cb6a1d" providerId="ADAL" clId="{2AAB98E6-D8F1-4F1D-BC9F-B7E5FF793E76}" dt="2024-02-08T10:46:24.249" v="605" actId="700"/>
          <ac:spMkLst>
            <pc:docMk/>
            <pc:sldMk cId="1309233451" sldId="403"/>
            <ac:spMk id="2" creationId="{D22B6330-B966-46D0-A2DE-EF1218F47746}"/>
          </ac:spMkLst>
        </pc:spChg>
        <pc:spChg chg="del mod ord">
          <ac:chgData name="Chris Windmill" userId="7b0d7486-c6aa-4eb5-8379-62d7d7cb6a1d" providerId="ADAL" clId="{2AAB98E6-D8F1-4F1D-BC9F-B7E5FF793E76}" dt="2024-02-08T10:46:24.249" v="605" actId="700"/>
          <ac:spMkLst>
            <pc:docMk/>
            <pc:sldMk cId="1309233451" sldId="403"/>
            <ac:spMk id="3" creationId="{C78CB930-36ED-9B79-F7F0-D7EAA46BF4BA}"/>
          </ac:spMkLst>
        </pc:spChg>
        <pc:spChg chg="add mod ord">
          <ac:chgData name="Chris Windmill" userId="7b0d7486-c6aa-4eb5-8379-62d7d7cb6a1d" providerId="ADAL" clId="{2AAB98E6-D8F1-4F1D-BC9F-B7E5FF793E76}" dt="2024-02-08T10:46:49.521" v="620" actId="27636"/>
          <ac:spMkLst>
            <pc:docMk/>
            <pc:sldMk cId="1309233451" sldId="403"/>
            <ac:spMk id="4" creationId="{36013704-EF88-C34F-4B60-1FA92788E2BA}"/>
          </ac:spMkLst>
        </pc:spChg>
        <pc:spChg chg="add mod ord">
          <ac:chgData name="Chris Windmill" userId="7b0d7486-c6aa-4eb5-8379-62d7d7cb6a1d" providerId="ADAL" clId="{2AAB98E6-D8F1-4F1D-BC9F-B7E5FF793E76}" dt="2024-02-08T10:52:30.549" v="852" actId="2711"/>
          <ac:spMkLst>
            <pc:docMk/>
            <pc:sldMk cId="1309233451" sldId="403"/>
            <ac:spMk id="5" creationId="{DA7C8915-3770-58B0-2172-0B1F2F79BE63}"/>
          </ac:spMkLst>
        </pc:spChg>
      </pc:sldChg>
      <pc:sldChg chg="addSp modSp add mod modClrScheme chgLayout">
        <pc:chgData name="Chris Windmill" userId="7b0d7486-c6aa-4eb5-8379-62d7d7cb6a1d" providerId="ADAL" clId="{2AAB98E6-D8F1-4F1D-BC9F-B7E5FF793E76}" dt="2024-02-08T10:52:22.087" v="851" actId="2711"/>
        <pc:sldMkLst>
          <pc:docMk/>
          <pc:sldMk cId="3916779728" sldId="404"/>
        </pc:sldMkLst>
        <pc:spChg chg="mod ord">
          <ac:chgData name="Chris Windmill" userId="7b0d7486-c6aa-4eb5-8379-62d7d7cb6a1d" providerId="ADAL" clId="{2AAB98E6-D8F1-4F1D-BC9F-B7E5FF793E76}" dt="2024-02-08T10:47:48.658" v="642" actId="700"/>
          <ac:spMkLst>
            <pc:docMk/>
            <pc:sldMk cId="3916779728" sldId="404"/>
            <ac:spMk id="2" creationId="{D22B6330-B966-46D0-A2DE-EF1218F47746}"/>
          </ac:spMkLst>
        </pc:spChg>
        <pc:spChg chg="mod ord">
          <ac:chgData name="Chris Windmill" userId="7b0d7486-c6aa-4eb5-8379-62d7d7cb6a1d" providerId="ADAL" clId="{2AAB98E6-D8F1-4F1D-BC9F-B7E5FF793E76}" dt="2024-02-08T10:52:22.087" v="851" actId="2711"/>
          <ac:spMkLst>
            <pc:docMk/>
            <pc:sldMk cId="3916779728" sldId="404"/>
            <ac:spMk id="3" creationId="{C78CB930-36ED-9B79-F7F0-D7EAA46BF4BA}"/>
          </ac:spMkLst>
        </pc:spChg>
        <pc:spChg chg="add mod ord">
          <ac:chgData name="Chris Windmill" userId="7b0d7486-c6aa-4eb5-8379-62d7d7cb6a1d" providerId="ADAL" clId="{2AAB98E6-D8F1-4F1D-BC9F-B7E5FF793E76}" dt="2024-02-08T10:52:09.603" v="848" actId="2711"/>
          <ac:spMkLst>
            <pc:docMk/>
            <pc:sldMk cId="3916779728" sldId="404"/>
            <ac:spMk id="4" creationId="{0546839A-7E22-93B6-5CC4-0B616578AC4F}"/>
          </ac:spMkLst>
        </pc:spChg>
      </pc:sldChg>
      <pc:sldChg chg="addSp modSp add mod modClrScheme chgLayout">
        <pc:chgData name="Chris Windmill" userId="7b0d7486-c6aa-4eb5-8379-62d7d7cb6a1d" providerId="ADAL" clId="{2AAB98E6-D8F1-4F1D-BC9F-B7E5FF793E76}" dt="2024-02-08T10:52:01.454" v="847" actId="20577"/>
        <pc:sldMkLst>
          <pc:docMk/>
          <pc:sldMk cId="1025355910" sldId="405"/>
        </pc:sldMkLst>
        <pc:spChg chg="mod ord">
          <ac:chgData name="Chris Windmill" userId="7b0d7486-c6aa-4eb5-8379-62d7d7cb6a1d" providerId="ADAL" clId="{2AAB98E6-D8F1-4F1D-BC9F-B7E5FF793E76}" dt="2024-02-08T10:50:12.391" v="735" actId="700"/>
          <ac:spMkLst>
            <pc:docMk/>
            <pc:sldMk cId="1025355910" sldId="405"/>
            <ac:spMk id="2" creationId="{D22B6330-B966-46D0-A2DE-EF1218F47746}"/>
          </ac:spMkLst>
        </pc:spChg>
        <pc:spChg chg="mod ord">
          <ac:chgData name="Chris Windmill" userId="7b0d7486-c6aa-4eb5-8379-62d7d7cb6a1d" providerId="ADAL" clId="{2AAB98E6-D8F1-4F1D-BC9F-B7E5FF793E76}" dt="2024-02-08T10:51:55.677" v="844" actId="27636"/>
          <ac:spMkLst>
            <pc:docMk/>
            <pc:sldMk cId="1025355910" sldId="405"/>
            <ac:spMk id="3" creationId="{C78CB930-36ED-9B79-F7F0-D7EAA46BF4BA}"/>
          </ac:spMkLst>
        </pc:spChg>
        <pc:spChg chg="add mod ord">
          <ac:chgData name="Chris Windmill" userId="7b0d7486-c6aa-4eb5-8379-62d7d7cb6a1d" providerId="ADAL" clId="{2AAB98E6-D8F1-4F1D-BC9F-B7E5FF793E76}" dt="2024-02-08T10:52:01.454" v="847" actId="20577"/>
          <ac:spMkLst>
            <pc:docMk/>
            <pc:sldMk cId="1025355910" sldId="405"/>
            <ac:spMk id="4" creationId="{F2375CFB-1D29-C11E-DB87-38E7AA110E7F}"/>
          </ac:spMkLst>
        </pc:spChg>
      </pc:sldChg>
      <pc:sldChg chg="addSp delSp modSp add mod modClrScheme chgLayout">
        <pc:chgData name="Chris Windmill" userId="7b0d7486-c6aa-4eb5-8379-62d7d7cb6a1d" providerId="ADAL" clId="{2AAB98E6-D8F1-4F1D-BC9F-B7E5FF793E76}" dt="2024-02-08T10:50:04.887" v="734" actId="700"/>
        <pc:sldMkLst>
          <pc:docMk/>
          <pc:sldMk cId="1775865523" sldId="406"/>
        </pc:sldMkLst>
        <pc:spChg chg="mod ord">
          <ac:chgData name="Chris Windmill" userId="7b0d7486-c6aa-4eb5-8379-62d7d7cb6a1d" providerId="ADAL" clId="{2AAB98E6-D8F1-4F1D-BC9F-B7E5FF793E76}" dt="2024-02-08T10:50:04.887" v="734" actId="700"/>
          <ac:spMkLst>
            <pc:docMk/>
            <pc:sldMk cId="1775865523" sldId="406"/>
            <ac:spMk id="2" creationId="{D22B6330-B966-46D0-A2DE-EF1218F47746}"/>
          </ac:spMkLst>
        </pc:spChg>
        <pc:spChg chg="mod ord">
          <ac:chgData name="Chris Windmill" userId="7b0d7486-c6aa-4eb5-8379-62d7d7cb6a1d" providerId="ADAL" clId="{2AAB98E6-D8F1-4F1D-BC9F-B7E5FF793E76}" dt="2024-02-08T10:50:04.887" v="734" actId="700"/>
          <ac:spMkLst>
            <pc:docMk/>
            <pc:sldMk cId="1775865523" sldId="406"/>
            <ac:spMk id="3" creationId="{C78CB930-36ED-9B79-F7F0-D7EAA46BF4BA}"/>
          </ac:spMkLst>
        </pc:spChg>
        <pc:spChg chg="add del mod ord">
          <ac:chgData name="Chris Windmill" userId="7b0d7486-c6aa-4eb5-8379-62d7d7cb6a1d" providerId="ADAL" clId="{2AAB98E6-D8F1-4F1D-BC9F-B7E5FF793E76}" dt="2024-02-08T10:50:04.887" v="734" actId="700"/>
          <ac:spMkLst>
            <pc:docMk/>
            <pc:sldMk cId="1775865523" sldId="406"/>
            <ac:spMk id="4" creationId="{9D80CDC9-B481-5AFA-06A5-E5F19C67C321}"/>
          </ac:spMkLst>
        </pc:spChg>
      </pc:sldChg>
      <pc:sldChg chg="addSp delSp modSp new mod ord modClrScheme chgLayout">
        <pc:chgData name="Chris Windmill" userId="7b0d7486-c6aa-4eb5-8379-62d7d7cb6a1d" providerId="ADAL" clId="{2AAB98E6-D8F1-4F1D-BC9F-B7E5FF793E76}" dt="2024-02-08T10:53:25.998" v="944"/>
        <pc:sldMkLst>
          <pc:docMk/>
          <pc:sldMk cId="1023494743" sldId="407"/>
        </pc:sldMkLst>
        <pc:spChg chg="del mod ord">
          <ac:chgData name="Chris Windmill" userId="7b0d7486-c6aa-4eb5-8379-62d7d7cb6a1d" providerId="ADAL" clId="{2AAB98E6-D8F1-4F1D-BC9F-B7E5FF793E76}" dt="2024-02-08T10:53:05.653" v="868" actId="700"/>
          <ac:spMkLst>
            <pc:docMk/>
            <pc:sldMk cId="1023494743" sldId="407"/>
            <ac:spMk id="2" creationId="{1E2912BD-7950-7F2E-F645-3A3A491B1C3D}"/>
          </ac:spMkLst>
        </pc:spChg>
        <pc:spChg chg="del mod ord">
          <ac:chgData name="Chris Windmill" userId="7b0d7486-c6aa-4eb5-8379-62d7d7cb6a1d" providerId="ADAL" clId="{2AAB98E6-D8F1-4F1D-BC9F-B7E5FF793E76}" dt="2024-02-08T10:53:05.653" v="868" actId="700"/>
          <ac:spMkLst>
            <pc:docMk/>
            <pc:sldMk cId="1023494743" sldId="407"/>
            <ac:spMk id="3" creationId="{8A4C8734-0B76-7F3F-E931-9E3B08202C3E}"/>
          </ac:spMkLst>
        </pc:spChg>
        <pc:spChg chg="del">
          <ac:chgData name="Chris Windmill" userId="7b0d7486-c6aa-4eb5-8379-62d7d7cb6a1d" providerId="ADAL" clId="{2AAB98E6-D8F1-4F1D-BC9F-B7E5FF793E76}" dt="2024-02-08T10:53:05.653" v="868" actId="700"/>
          <ac:spMkLst>
            <pc:docMk/>
            <pc:sldMk cId="1023494743" sldId="407"/>
            <ac:spMk id="4" creationId="{7E34A6FA-BEF5-59E9-2804-92E677332C01}"/>
          </ac:spMkLst>
        </pc:spChg>
        <pc:spChg chg="add mod ord">
          <ac:chgData name="Chris Windmill" userId="7b0d7486-c6aa-4eb5-8379-62d7d7cb6a1d" providerId="ADAL" clId="{2AAB98E6-D8F1-4F1D-BC9F-B7E5FF793E76}" dt="2024-02-08T10:53:22.605" v="942" actId="20577"/>
          <ac:spMkLst>
            <pc:docMk/>
            <pc:sldMk cId="1023494743" sldId="407"/>
            <ac:spMk id="5" creationId="{7DE84AB7-80EA-D450-B5A0-AF140F05A077}"/>
          </ac:spMkLst>
        </pc:spChg>
        <pc:spChg chg="add mod ord">
          <ac:chgData name="Chris Windmill" userId="7b0d7486-c6aa-4eb5-8379-62d7d7cb6a1d" providerId="ADAL" clId="{2AAB98E6-D8F1-4F1D-BC9F-B7E5FF793E76}" dt="2024-02-08T10:53:14.566" v="913" actId="20577"/>
          <ac:spMkLst>
            <pc:docMk/>
            <pc:sldMk cId="1023494743" sldId="407"/>
            <ac:spMk id="6" creationId="{095A3B37-DE7F-68C6-9F90-CE5A2C1E4899}"/>
          </ac:spMkLst>
        </pc:spChg>
      </pc:sldChg>
      <pc:sldChg chg="addSp delSp modSp new mod modClrScheme chgLayout">
        <pc:chgData name="Chris Windmill" userId="7b0d7486-c6aa-4eb5-8379-62d7d7cb6a1d" providerId="ADAL" clId="{2AAB98E6-D8F1-4F1D-BC9F-B7E5FF793E76}" dt="2024-02-08T11:00:06.319" v="1055" actId="255"/>
        <pc:sldMkLst>
          <pc:docMk/>
          <pc:sldMk cId="471169357" sldId="408"/>
        </pc:sldMkLst>
        <pc:spChg chg="del mod ord">
          <ac:chgData name="Chris Windmill" userId="7b0d7486-c6aa-4eb5-8379-62d7d7cb6a1d" providerId="ADAL" clId="{2AAB98E6-D8F1-4F1D-BC9F-B7E5FF793E76}" dt="2024-02-08T10:57:52.504" v="949" actId="700"/>
          <ac:spMkLst>
            <pc:docMk/>
            <pc:sldMk cId="471169357" sldId="408"/>
            <ac:spMk id="2" creationId="{315EB74C-88A2-D443-FEEA-65D90D870E42}"/>
          </ac:spMkLst>
        </pc:spChg>
        <pc:spChg chg="mod ord">
          <ac:chgData name="Chris Windmill" userId="7b0d7486-c6aa-4eb5-8379-62d7d7cb6a1d" providerId="ADAL" clId="{2AAB98E6-D8F1-4F1D-BC9F-B7E5FF793E76}" dt="2024-02-08T11:00:06.319" v="1055" actId="255"/>
          <ac:spMkLst>
            <pc:docMk/>
            <pc:sldMk cId="471169357" sldId="408"/>
            <ac:spMk id="3" creationId="{59D69FFE-E554-BD37-54D9-347D83C798CE}"/>
          </ac:spMkLst>
        </pc:spChg>
        <pc:spChg chg="add mod ord">
          <ac:chgData name="Chris Windmill" userId="7b0d7486-c6aa-4eb5-8379-62d7d7cb6a1d" providerId="ADAL" clId="{2AAB98E6-D8F1-4F1D-BC9F-B7E5FF793E76}" dt="2024-02-08T10:57:52.504" v="949" actId="700"/>
          <ac:spMkLst>
            <pc:docMk/>
            <pc:sldMk cId="471169357" sldId="408"/>
            <ac:spMk id="4" creationId="{7823491D-B879-3EA2-EB09-7FCC68336C0B}"/>
          </ac:spMkLst>
        </pc:spChg>
        <pc:spChg chg="add mod ord">
          <ac:chgData name="Chris Windmill" userId="7b0d7486-c6aa-4eb5-8379-62d7d7cb6a1d" providerId="ADAL" clId="{2AAB98E6-D8F1-4F1D-BC9F-B7E5FF793E76}" dt="2024-02-08T11:00:06.319" v="1055" actId="255"/>
          <ac:spMkLst>
            <pc:docMk/>
            <pc:sldMk cId="471169357" sldId="408"/>
            <ac:spMk id="5" creationId="{11BAED01-9B8A-054F-35BD-28EB90256B95}"/>
          </ac:spMkLst>
        </pc:spChg>
      </pc:sldChg>
      <pc:sldChg chg="modSp new mod">
        <pc:chgData name="Chris Windmill" userId="7b0d7486-c6aa-4eb5-8379-62d7d7cb6a1d" providerId="ADAL" clId="{2AAB98E6-D8F1-4F1D-BC9F-B7E5FF793E76}" dt="2024-02-08T11:01:38.448" v="1109" actId="6549"/>
        <pc:sldMkLst>
          <pc:docMk/>
          <pc:sldMk cId="908557181" sldId="409"/>
        </pc:sldMkLst>
        <pc:spChg chg="mod">
          <ac:chgData name="Chris Windmill" userId="7b0d7486-c6aa-4eb5-8379-62d7d7cb6a1d" providerId="ADAL" clId="{2AAB98E6-D8F1-4F1D-BC9F-B7E5FF793E76}" dt="2024-02-08T11:01:12.448" v="1082" actId="20577"/>
          <ac:spMkLst>
            <pc:docMk/>
            <pc:sldMk cId="908557181" sldId="409"/>
            <ac:spMk id="2" creationId="{E9C060D0-8C6E-CACA-D9EF-B8CB744B9AC2}"/>
          </ac:spMkLst>
        </pc:spChg>
        <pc:spChg chg="mod">
          <ac:chgData name="Chris Windmill" userId="7b0d7486-c6aa-4eb5-8379-62d7d7cb6a1d" providerId="ADAL" clId="{2AAB98E6-D8F1-4F1D-BC9F-B7E5FF793E76}" dt="2024-02-08T11:01:38.448" v="1109" actId="6549"/>
          <ac:spMkLst>
            <pc:docMk/>
            <pc:sldMk cId="908557181" sldId="409"/>
            <ac:spMk id="3" creationId="{CBC109B8-1A75-33FE-6186-3FCC7DA51ED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6A2E5A-BAEA-45ED-E641-133916F29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C60D30A-241D-0B64-E8A3-00254C9437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D566C6-0FBB-4243-B549-7B1370FAFC79}" type="datetimeFigureOut">
              <a:rPr lang="en-GB" smtClean="0"/>
              <a:t>08/02/2024</a:t>
            </a:fld>
            <a:endParaRPr lang="en-GB"/>
          </a:p>
        </p:txBody>
      </p:sp>
      <p:sp>
        <p:nvSpPr>
          <p:cNvPr id="4" name="Footer Placeholder 3">
            <a:extLst>
              <a:ext uri="{FF2B5EF4-FFF2-40B4-BE49-F238E27FC236}">
                <a16:creationId xmlns:a16="http://schemas.microsoft.com/office/drawing/2014/main" id="{4F569BF8-9116-5D6D-F58D-81256307BA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C48CCE4-E7AA-DBE2-596C-5BF8041F0B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F166E6-15C7-468F-AA67-DF4AB6A73280}" type="slidenum">
              <a:rPr lang="en-GB" smtClean="0"/>
              <a:t>‹#›</a:t>
            </a:fld>
            <a:endParaRPr lang="en-GB"/>
          </a:p>
        </p:txBody>
      </p:sp>
    </p:spTree>
    <p:extLst>
      <p:ext uri="{BB962C8B-B14F-4D97-AF65-F5344CB8AC3E}">
        <p14:creationId xmlns:p14="http://schemas.microsoft.com/office/powerpoint/2010/main" val="260166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F717FD-C301-43DD-A49C-47F750AE48E0}" type="datetimeFigureOut">
              <a:rPr lang="en-GB" smtClean="0"/>
              <a:t>08/02/2024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C420-5F30-4B4A-8507-9E24CD3F05D0}" type="slidenum">
              <a:rPr lang="en-GB" smtClean="0"/>
              <a:t>‹#›</a:t>
            </a:fld>
            <a:endParaRPr lang="en-GB"/>
          </a:p>
        </p:txBody>
      </p:sp>
    </p:spTree>
    <p:extLst>
      <p:ext uri="{BB962C8B-B14F-4D97-AF65-F5344CB8AC3E}">
        <p14:creationId xmlns:p14="http://schemas.microsoft.com/office/powerpoint/2010/main" val="1509845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Special:BookSources/978-0-262-22069-9" TargetMode="External"/><Relationship Id="rId3" Type="http://schemas.openxmlformats.org/officeDocument/2006/relationships/hyperlink" Target="https://commons.wikimedia.org/wiki/File:Programming_paradigms.svg" TargetMode="External"/><Relationship Id="rId7" Type="http://schemas.openxmlformats.org/officeDocument/2006/relationships/hyperlink" Target="https://en.wikipedia.org/wiki/ISBN_(identifier)"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books.google.com/books?id=_bmyEnUnfTsC" TargetMode="External"/><Relationship Id="rId5" Type="http://schemas.openxmlformats.org/officeDocument/2006/relationships/hyperlink" Target="https://en.wikipedia.org/wiki/Programming_paradigm#cite_ref-Van-RoyHaridi2004_6-0" TargetMode="External"/><Relationship Id="rId4" Type="http://schemas.openxmlformats.org/officeDocument/2006/relationships/hyperlink" Target="http://www.info.ucl.ac.be/~pvr/VanRoyChapter.pdf"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nfo.ucl.ac.be/~pvr/VanRoyChapter.pdf"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https://www.embedded.com/common-multicore-programming-problems-part-4-memory-cache-issues-and-consistency/</a:t>
            </a:r>
          </a:p>
          <a:p>
            <a:r>
              <a:rPr lang="en-GB" dirty="0"/>
              <a:t>https://dl.acm.org/doi/abs/10.1145/1993478.1993481</a:t>
            </a:r>
          </a:p>
          <a:p>
            <a:r>
              <a:rPr lang="en-GB" dirty="0"/>
              <a:t>https://en.wikipedia.org/wiki/Consistency_model</a:t>
            </a:r>
          </a:p>
          <a:p>
            <a:r>
              <a:rPr lang="en-GB" dirty="0"/>
              <a:t>https://www.geeksforgeeks.org/computer-organization-and-architecture-pipelining-set-2-dependencies-and-data-hazard/</a:t>
            </a:r>
          </a:p>
        </p:txBody>
      </p:sp>
      <p:sp>
        <p:nvSpPr>
          <p:cNvPr id="4" name="Slide Number Placeholder 3"/>
          <p:cNvSpPr>
            <a:spLocks noGrp="1"/>
          </p:cNvSpPr>
          <p:nvPr>
            <p:ph type="sldNum" sz="quarter" idx="5"/>
          </p:nvPr>
        </p:nvSpPr>
        <p:spPr/>
        <p:txBody>
          <a:bodyPr/>
          <a:lstStyle/>
          <a:p>
            <a:fld id="{0438C420-5F30-4B4A-8507-9E24CD3F05D0}" type="slidenum">
              <a:rPr lang="en-GB" smtClean="0"/>
              <a:t>2</a:t>
            </a:fld>
            <a:endParaRPr lang="en-GB"/>
          </a:p>
        </p:txBody>
      </p:sp>
    </p:spTree>
    <p:extLst>
      <p:ext uri="{BB962C8B-B14F-4D97-AF65-F5344CB8AC3E}">
        <p14:creationId xmlns:p14="http://schemas.microsoft.com/office/powerpoint/2010/main" val="2477273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https://en.wikipedia.org/wiki/Reverse_Polish_notation</a:t>
            </a:r>
            <a:br>
              <a:rPr lang="en-GB" dirty="0"/>
            </a:br>
            <a:r>
              <a:rPr lang="en-GB" dirty="0"/>
              <a:t>https://pmt.physicsandmathstutor.com/download/Computer-Science/A-level/Notes/AQA/03-Fundamentals-of-Algorithms/Advanced/3.3.%20Reverse%20Polish.pdf</a:t>
            </a:r>
            <a:br>
              <a:rPr lang="en-GB" dirty="0"/>
            </a:br>
            <a:br>
              <a:rPr lang="en-GB" dirty="0"/>
            </a:br>
            <a:r>
              <a:rPr lang="en-GB" dirty="0"/>
              <a:t>https://brilliant.org/wiki/shunting-yard-algorithm/</a:t>
            </a:r>
            <a:br>
              <a:rPr lang="en-GB" dirty="0"/>
            </a:br>
            <a:r>
              <a:rPr lang="en-GB" dirty="0"/>
              <a:t>https://aquarchitect.github.io/swift-algorithm-club/Shunting%20Yard/</a:t>
            </a:r>
            <a:br>
              <a:rPr lang="en-GB" dirty="0"/>
            </a:br>
            <a:r>
              <a:rPr lang="en-GB" dirty="0"/>
              <a:t>https://math.oxford.emory.edu/site/cs171/shuntingYardAlgorithm/</a:t>
            </a:r>
            <a:br>
              <a:rPr lang="en-GB" dirty="0"/>
            </a:br>
            <a:endParaRPr lang="en-GB" dirty="0"/>
          </a:p>
          <a:p>
            <a:endParaRPr lang="en-GB" dirty="0"/>
          </a:p>
        </p:txBody>
      </p:sp>
      <p:sp>
        <p:nvSpPr>
          <p:cNvPr id="4" name="Slide Number Placeholder 3"/>
          <p:cNvSpPr>
            <a:spLocks noGrp="1"/>
          </p:cNvSpPr>
          <p:nvPr>
            <p:ph type="sldNum" sz="quarter" idx="5"/>
          </p:nvPr>
        </p:nvSpPr>
        <p:spPr/>
        <p:txBody>
          <a:bodyPr/>
          <a:lstStyle/>
          <a:p>
            <a:fld id="{0438C420-5F30-4B4A-8507-9E24CD3F05D0}" type="slidenum">
              <a:rPr lang="en-GB" smtClean="0"/>
              <a:t>35</a:t>
            </a:fld>
            <a:endParaRPr lang="en-GB"/>
          </a:p>
        </p:txBody>
      </p:sp>
    </p:spTree>
    <p:extLst>
      <p:ext uri="{BB962C8B-B14F-4D97-AF65-F5344CB8AC3E}">
        <p14:creationId xmlns:p14="http://schemas.microsoft.com/office/powerpoint/2010/main" val="1110800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are interested there are many good sources on this stage, though many of the “easiest” to read ones are quite old.</a:t>
            </a:r>
            <a:br>
              <a:rPr lang="en-GB" dirty="0"/>
            </a:br>
            <a:br>
              <a:rPr lang="en-GB" dirty="0"/>
            </a:br>
            <a:r>
              <a:rPr lang="en-GB" dirty="0"/>
              <a:t>https://learn.microsoft.com/en-us/archive/msdn-magazine/2002/february/inside-windows-win32-portable-executable-file-format-in-detail</a:t>
            </a:r>
          </a:p>
          <a:p>
            <a:r>
              <a:rPr lang="en-GB" dirty="0"/>
              <a:t>http://web.archive.org/web/20120121050913/http://www.phreedom.org:80/solar/code/tinype/</a:t>
            </a:r>
            <a:br>
              <a:rPr lang="en-GB" dirty="0"/>
            </a:br>
            <a:r>
              <a:rPr lang="en-GB" dirty="0"/>
              <a:t>http://web.archive.org/web/20120118155620/http://www.muppetlabs.com/~breadbox/software/tiny/teensy.html</a:t>
            </a:r>
          </a:p>
          <a:p>
            <a:r>
              <a:rPr lang="en-GB" dirty="0"/>
              <a:t>Programming from the ground up: https://www.cs.princeton.edu/courses/archive/spr08/cos217/reading/ProgrammingGroundUp-1-0-lettersize.pdf</a:t>
            </a:r>
            <a:br>
              <a:rPr lang="en-GB" dirty="0"/>
            </a:br>
            <a:br>
              <a:rPr lang="en-GB" dirty="0"/>
            </a:br>
            <a:br>
              <a:rPr lang="en-GB" dirty="0"/>
            </a:br>
            <a:endParaRPr lang="en-GB" dirty="0"/>
          </a:p>
        </p:txBody>
      </p:sp>
      <p:sp>
        <p:nvSpPr>
          <p:cNvPr id="4" name="Slide Number Placeholder 3"/>
          <p:cNvSpPr>
            <a:spLocks noGrp="1"/>
          </p:cNvSpPr>
          <p:nvPr>
            <p:ph type="sldNum" sz="quarter" idx="5"/>
          </p:nvPr>
        </p:nvSpPr>
        <p:spPr/>
        <p:txBody>
          <a:bodyPr/>
          <a:lstStyle/>
          <a:p>
            <a:fld id="{0438C420-5F30-4B4A-8507-9E24CD3F05D0}" type="slidenum">
              <a:rPr lang="en-GB" smtClean="0"/>
              <a:t>42</a:t>
            </a:fld>
            <a:endParaRPr lang="en-GB"/>
          </a:p>
        </p:txBody>
      </p:sp>
    </p:spTree>
    <p:extLst>
      <p:ext uri="{BB962C8B-B14F-4D97-AF65-F5344CB8AC3E}">
        <p14:creationId xmlns:p14="http://schemas.microsoft.com/office/powerpoint/2010/main" val="2404468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from: https://nyuray.blogspot.com/2009/01/compilers-assemblers-linkers.html</a:t>
            </a:r>
          </a:p>
        </p:txBody>
      </p:sp>
      <p:sp>
        <p:nvSpPr>
          <p:cNvPr id="4" name="Slide Number Placeholder 3"/>
          <p:cNvSpPr>
            <a:spLocks noGrp="1"/>
          </p:cNvSpPr>
          <p:nvPr>
            <p:ph type="sldNum" sz="quarter" idx="5"/>
          </p:nvPr>
        </p:nvSpPr>
        <p:spPr/>
        <p:txBody>
          <a:bodyPr/>
          <a:lstStyle/>
          <a:p>
            <a:fld id="{0438C420-5F30-4B4A-8507-9E24CD3F05D0}" type="slidenum">
              <a:rPr lang="en-GB" smtClean="0"/>
              <a:t>44</a:t>
            </a:fld>
            <a:endParaRPr lang="en-GB"/>
          </a:p>
        </p:txBody>
      </p:sp>
    </p:spTree>
    <p:extLst>
      <p:ext uri="{BB962C8B-B14F-4D97-AF65-F5344CB8AC3E}">
        <p14:creationId xmlns:p14="http://schemas.microsoft.com/office/powerpoint/2010/main" val="629740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81D4DE-AFEF-4387-B326-904F914809C2}" type="slidenum">
              <a:rPr lang="en-GB" smtClean="0"/>
              <a:t>3</a:t>
            </a:fld>
            <a:endParaRPr lang="en-GB"/>
          </a:p>
        </p:txBody>
      </p:sp>
    </p:spTree>
    <p:extLst>
      <p:ext uri="{BB962C8B-B14F-4D97-AF65-F5344CB8AC3E}">
        <p14:creationId xmlns:p14="http://schemas.microsoft.com/office/powerpoint/2010/main" val="85935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0438C420-5F30-4B4A-8507-9E24CD3F05D0}" type="slidenum">
              <a:rPr lang="en-GB" smtClean="0"/>
              <a:t>22</a:t>
            </a:fld>
            <a:endParaRPr lang="en-GB"/>
          </a:p>
        </p:txBody>
      </p:sp>
    </p:spTree>
    <p:extLst>
      <p:ext uri="{BB962C8B-B14F-4D97-AF65-F5344CB8AC3E}">
        <p14:creationId xmlns:p14="http://schemas.microsoft.com/office/powerpoint/2010/main" val="1326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0438C420-5F30-4B4A-8507-9E24CD3F05D0}" type="slidenum">
              <a:rPr lang="en-GB" smtClean="0"/>
              <a:t>23</a:t>
            </a:fld>
            <a:endParaRPr lang="en-GB"/>
          </a:p>
        </p:txBody>
      </p:sp>
    </p:spTree>
    <p:extLst>
      <p:ext uri="{BB962C8B-B14F-4D97-AF65-F5344CB8AC3E}">
        <p14:creationId xmlns:p14="http://schemas.microsoft.com/office/powerpoint/2010/main" val="235147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https://en.wikipedia.org/wiki/Programming_paradigm#/media/File:Programming_paradigms.svg</a:t>
            </a:r>
          </a:p>
          <a:p>
            <a:pPr algn="l"/>
            <a:br>
              <a:rPr lang="en-GB" b="1" i="0" u="none" strike="noStrike" dirty="0">
                <a:solidFill>
                  <a:srgbClr val="FFFFFF"/>
                </a:solidFill>
                <a:effectLst/>
                <a:latin typeface="inherit"/>
                <a:hlinkClick r:id="rId3"/>
              </a:rPr>
            </a:br>
            <a:r>
              <a:rPr lang="en-GB" b="1" i="0" u="none" strike="noStrike" dirty="0">
                <a:solidFill>
                  <a:srgbClr val="FFFFFF"/>
                </a:solidFill>
                <a:effectLst/>
                <a:latin typeface="inherit"/>
                <a:hlinkClick r:id="rId3"/>
              </a:rPr>
              <a:t>More details</a:t>
            </a:r>
            <a:endParaRPr lang="en-GB" b="0" i="0" dirty="0">
              <a:solidFill>
                <a:srgbClr val="202122"/>
              </a:solidFill>
              <a:effectLst/>
              <a:latin typeface="Arial" panose="020B0604020202020204" pitchFamily="34" charset="0"/>
            </a:endParaRPr>
          </a:p>
          <a:p>
            <a:pPr algn="l">
              <a:buFont typeface="+mj-lt"/>
              <a:buAutoNum type="arabicPeriod"/>
            </a:pPr>
            <a:r>
              <a:rPr lang="en-GB" b="0" i="0" dirty="0">
                <a:solidFill>
                  <a:srgbClr val="202122"/>
                </a:solidFill>
                <a:effectLst/>
                <a:latin typeface="Arial" panose="020B0604020202020204" pitchFamily="34" charset="0"/>
              </a:rPr>
              <a:t>Overview of the various programming paradigms according to Peter Van Roy </a:t>
            </a:r>
            <a:r>
              <a:rPr lang="en-GB" b="0" i="1" dirty="0">
                <a:solidFill>
                  <a:srgbClr val="202122"/>
                </a:solidFill>
                <a:effectLst/>
                <a:latin typeface="Arial" panose="020B0604020202020204" pitchFamily="34" charset="0"/>
              </a:rPr>
              <a:t>Peter Van Roy (2009-05-12). </a:t>
            </a:r>
            <a:r>
              <a:rPr lang="en-GB" b="0" i="1" u="none" strike="noStrike" dirty="0">
                <a:solidFill>
                  <a:srgbClr val="3366CC"/>
                </a:solidFill>
                <a:effectLst/>
                <a:latin typeface="Arial" panose="020B0604020202020204" pitchFamily="34" charset="0"/>
                <a:hlinkClick r:id="rId4"/>
              </a:rPr>
              <a:t>"Programming Paradigms: What Every Programmer Should Know"</a:t>
            </a:r>
            <a:r>
              <a:rPr lang="en-GB" b="0" i="1" dirty="0">
                <a:solidFill>
                  <a:srgbClr val="202122"/>
                </a:solidFill>
                <a:effectLst/>
                <a:latin typeface="Arial" panose="020B0604020202020204" pitchFamily="34" charset="0"/>
              </a:rPr>
              <a:t> (PDF). info.ucl.ac.be. Retrieved 2014-01-27.</a:t>
            </a:r>
            <a:endParaRPr lang="en-GB" b="0" i="0" dirty="0">
              <a:solidFill>
                <a:srgbClr val="202122"/>
              </a:solidFill>
              <a:effectLst/>
              <a:latin typeface="Arial" panose="020B0604020202020204" pitchFamily="34" charset="0"/>
            </a:endParaRPr>
          </a:p>
          <a:p>
            <a:pPr algn="l">
              <a:buFont typeface="+mj-lt"/>
              <a:buAutoNum type="arabicPeriod"/>
            </a:pPr>
            <a:r>
              <a:rPr lang="en-GB" b="1" i="0" u="none" strike="noStrike" dirty="0">
                <a:solidFill>
                  <a:srgbClr val="3366CC"/>
                </a:solidFill>
                <a:effectLst/>
                <a:latin typeface="Arial" panose="020B0604020202020204" pitchFamily="34" charset="0"/>
                <a:hlinkClick r:id="rId5" tooltip="Jump up"/>
              </a:rPr>
              <a:t>^</a:t>
            </a:r>
            <a:r>
              <a:rPr lang="en-GB" b="0" i="0" dirty="0">
                <a:solidFill>
                  <a:srgbClr val="202122"/>
                </a:solidFill>
                <a:effectLst/>
                <a:latin typeface="Arial" panose="020B0604020202020204" pitchFamily="34" charset="0"/>
              </a:rPr>
              <a:t> </a:t>
            </a:r>
            <a:r>
              <a:rPr lang="en-GB" b="0" i="1" dirty="0">
                <a:solidFill>
                  <a:srgbClr val="202122"/>
                </a:solidFill>
                <a:effectLst/>
                <a:latin typeface="Arial" panose="020B0604020202020204" pitchFamily="34" charset="0"/>
              </a:rPr>
              <a:t>Peter Van-Roy; Seif </a:t>
            </a:r>
            <a:r>
              <a:rPr lang="en-GB" b="0" i="1" dirty="0" err="1">
                <a:solidFill>
                  <a:srgbClr val="202122"/>
                </a:solidFill>
                <a:effectLst/>
                <a:latin typeface="Arial" panose="020B0604020202020204" pitchFamily="34" charset="0"/>
              </a:rPr>
              <a:t>Haridi</a:t>
            </a:r>
            <a:r>
              <a:rPr lang="en-GB" b="0" i="1" dirty="0">
                <a:solidFill>
                  <a:srgbClr val="202122"/>
                </a:solidFill>
                <a:effectLst/>
                <a:latin typeface="Arial" panose="020B0604020202020204" pitchFamily="34" charset="0"/>
              </a:rPr>
              <a:t> (2004). </a:t>
            </a:r>
            <a:r>
              <a:rPr lang="en-GB" b="0" i="1" u="none" strike="noStrike" dirty="0">
                <a:solidFill>
                  <a:srgbClr val="3366CC"/>
                </a:solidFill>
                <a:effectLst/>
                <a:latin typeface="Arial" panose="020B0604020202020204" pitchFamily="34" charset="0"/>
                <a:hlinkClick r:id="rId6"/>
              </a:rPr>
              <a:t>Concepts, Techniques, and Models of Computer Programming</a:t>
            </a:r>
            <a:r>
              <a:rPr lang="en-GB" b="0" i="1" dirty="0">
                <a:solidFill>
                  <a:srgbClr val="202122"/>
                </a:solidFill>
                <a:effectLst/>
                <a:latin typeface="Arial" panose="020B0604020202020204" pitchFamily="34" charset="0"/>
              </a:rPr>
              <a:t>. MIT Press. </a:t>
            </a:r>
            <a:r>
              <a:rPr lang="en-GB" b="0" i="1" u="none" strike="noStrike" dirty="0">
                <a:solidFill>
                  <a:srgbClr val="3366CC"/>
                </a:solidFill>
                <a:effectLst/>
                <a:latin typeface="Arial" panose="020B0604020202020204" pitchFamily="34" charset="0"/>
                <a:hlinkClick r:id="rId7" tooltip="ISBN (identifier)"/>
              </a:rPr>
              <a:t>ISBN</a:t>
            </a:r>
            <a:r>
              <a:rPr lang="en-GB" b="0" i="1" dirty="0">
                <a:solidFill>
                  <a:srgbClr val="202122"/>
                </a:solidFill>
                <a:effectLst/>
                <a:latin typeface="Arial" panose="020B0604020202020204" pitchFamily="34" charset="0"/>
              </a:rPr>
              <a:t> </a:t>
            </a:r>
            <a:r>
              <a:rPr lang="en-GB" b="0" i="1" u="none" strike="noStrike" dirty="0">
                <a:solidFill>
                  <a:srgbClr val="3366CC"/>
                </a:solidFill>
                <a:effectLst/>
                <a:latin typeface="Arial" panose="020B0604020202020204" pitchFamily="34" charset="0"/>
                <a:hlinkClick r:id="rId8" tooltip="Special:BookSources/978-0-262-22069-9"/>
              </a:rPr>
              <a:t>978-0-262-22069-9</a:t>
            </a:r>
            <a:r>
              <a:rPr lang="en-GB" b="0" i="1" dirty="0">
                <a:solidFill>
                  <a:srgbClr val="202122"/>
                </a:solidFill>
                <a:effectLst/>
                <a:latin typeface="Arial" panose="020B0604020202020204" pitchFamily="34" charset="0"/>
              </a:rPr>
              <a:t>.</a:t>
            </a:r>
            <a:endParaRPr lang="en-GB" b="0" i="0" dirty="0">
              <a:solidFill>
                <a:srgbClr val="202122"/>
              </a:solidFill>
              <a:effectLst/>
              <a:latin typeface="Arial" panose="020B0604020202020204" pitchFamily="34" charset="0"/>
            </a:endParaRPr>
          </a:p>
          <a:p>
            <a:pPr algn="l"/>
            <a:endParaRPr lang="en-GB" dirty="0"/>
          </a:p>
        </p:txBody>
      </p:sp>
      <p:sp>
        <p:nvSpPr>
          <p:cNvPr id="4" name="Slide Number Placeholder 3"/>
          <p:cNvSpPr>
            <a:spLocks noGrp="1"/>
          </p:cNvSpPr>
          <p:nvPr>
            <p:ph type="sldNum" sz="quarter" idx="5"/>
          </p:nvPr>
        </p:nvSpPr>
        <p:spPr/>
        <p:txBody>
          <a:bodyPr/>
          <a:lstStyle/>
          <a:p>
            <a:fld id="{0438C420-5F30-4B4A-8507-9E24CD3F05D0}" type="slidenum">
              <a:rPr lang="en-GB" smtClean="0"/>
              <a:t>24</a:t>
            </a:fld>
            <a:endParaRPr lang="en-GB"/>
          </a:p>
        </p:txBody>
      </p:sp>
    </p:spTree>
    <p:extLst>
      <p:ext uri="{BB962C8B-B14F-4D97-AF65-F5344CB8AC3E}">
        <p14:creationId xmlns:p14="http://schemas.microsoft.com/office/powerpoint/2010/main" val="106529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6B6B6B"/>
                </a:solidFill>
                <a:effectLst/>
                <a:latin typeface="sohne"/>
              </a:rPr>
              <a:t>A figure showing taxonomy of programming paradigms. Cited from Van Roy, “Programming Paradigms for Dummies,” page 13, figure 2, see </a:t>
            </a:r>
            <a:r>
              <a:rPr lang="en-GB" b="0" i="0" u="sng" dirty="0">
                <a:effectLst/>
                <a:latin typeface="sohne"/>
                <a:hlinkClick r:id="rId3"/>
              </a:rPr>
              <a:t>https://www.info.ucl.ac.be/~pvr/VanRoyChapter.pdf</a:t>
            </a:r>
            <a:r>
              <a:rPr lang="en-GB" b="0" i="0" dirty="0">
                <a:solidFill>
                  <a:srgbClr val="6B6B6B"/>
                </a:solidFill>
                <a:effectLst/>
                <a:latin typeface="sohne"/>
              </a:rPr>
              <a:t>.</a:t>
            </a:r>
          </a:p>
          <a:p>
            <a:endParaRPr lang="en-GB" b="0" i="0" dirty="0">
              <a:solidFill>
                <a:srgbClr val="6B6B6B"/>
              </a:solidFill>
              <a:effectLst/>
              <a:latin typeface="sohne"/>
            </a:endParaRPr>
          </a:p>
          <a:p>
            <a:r>
              <a:rPr lang="en-GB" dirty="0"/>
              <a:t>https://www.youtube.com/watch?v=lqmMqtgWpms</a:t>
            </a:r>
            <a:r>
              <a:rPr lang="en-GB" b="0" i="0" dirty="0">
                <a:solidFill>
                  <a:srgbClr val="6B6B6B"/>
                </a:solidFill>
                <a:effectLst/>
                <a:latin typeface="sohne"/>
              </a:rPr>
              <a:t> Vadim </a:t>
            </a:r>
            <a:r>
              <a:rPr lang="en-GB" b="0" i="0" dirty="0" err="1">
                <a:solidFill>
                  <a:srgbClr val="6B6B6B"/>
                </a:solidFill>
                <a:effectLst/>
                <a:latin typeface="sohne"/>
              </a:rPr>
              <a:t>Zaytsev</a:t>
            </a:r>
            <a:r>
              <a:rPr lang="en-GB" b="0" i="0" dirty="0">
                <a:solidFill>
                  <a:srgbClr val="6B6B6B"/>
                </a:solidFill>
                <a:effectLst/>
                <a:latin typeface="sohne"/>
              </a:rPr>
              <a:t>  explains the poster</a:t>
            </a:r>
            <a:endParaRPr lang="en-GB" dirty="0"/>
          </a:p>
        </p:txBody>
      </p:sp>
      <p:sp>
        <p:nvSpPr>
          <p:cNvPr id="4" name="Slide Number Placeholder 3"/>
          <p:cNvSpPr>
            <a:spLocks noGrp="1"/>
          </p:cNvSpPr>
          <p:nvPr>
            <p:ph type="sldNum" sz="quarter" idx="5"/>
          </p:nvPr>
        </p:nvSpPr>
        <p:spPr/>
        <p:txBody>
          <a:bodyPr/>
          <a:lstStyle/>
          <a:p>
            <a:fld id="{0438C420-5F30-4B4A-8507-9E24CD3F05D0}" type="slidenum">
              <a:rPr lang="en-GB" smtClean="0"/>
              <a:t>25</a:t>
            </a:fld>
            <a:endParaRPr lang="en-GB"/>
          </a:p>
        </p:txBody>
      </p:sp>
    </p:spTree>
    <p:extLst>
      <p:ext uri="{BB962C8B-B14F-4D97-AF65-F5344CB8AC3E}">
        <p14:creationId xmlns:p14="http://schemas.microsoft.com/office/powerpoint/2010/main" val="75732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List of paradigms from: https://medium.com/@jingchenjc2019/a-brief-survey-of-programming-paradigms-207543a84e2b</a:t>
            </a:r>
          </a:p>
        </p:txBody>
      </p:sp>
      <p:sp>
        <p:nvSpPr>
          <p:cNvPr id="4" name="Slide Number Placeholder 3"/>
          <p:cNvSpPr>
            <a:spLocks noGrp="1"/>
          </p:cNvSpPr>
          <p:nvPr>
            <p:ph type="sldNum" sz="quarter" idx="5"/>
          </p:nvPr>
        </p:nvSpPr>
        <p:spPr/>
        <p:txBody>
          <a:bodyPr/>
          <a:lstStyle/>
          <a:p>
            <a:fld id="{0438C420-5F30-4B4A-8507-9E24CD3F05D0}" type="slidenum">
              <a:rPr lang="en-GB" smtClean="0"/>
              <a:t>26</a:t>
            </a:fld>
            <a:endParaRPr lang="en-GB"/>
          </a:p>
        </p:txBody>
      </p:sp>
    </p:spTree>
    <p:extLst>
      <p:ext uri="{BB962C8B-B14F-4D97-AF65-F5344CB8AC3E}">
        <p14:creationId xmlns:p14="http://schemas.microsoft.com/office/powerpoint/2010/main" val="38606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good notes:</a:t>
            </a:r>
            <a:br>
              <a:rPr lang="en-GB" dirty="0"/>
            </a:br>
            <a:r>
              <a:rPr lang="en-GB" dirty="0"/>
              <a:t>https://cs.lmu.edu/~ray/notes/paradigms/</a:t>
            </a:r>
            <a:br>
              <a:rPr lang="en-GB" dirty="0"/>
            </a:br>
            <a:endParaRPr lang="en-GB" dirty="0"/>
          </a:p>
        </p:txBody>
      </p:sp>
      <p:sp>
        <p:nvSpPr>
          <p:cNvPr id="4" name="Slide Number Placeholder 3"/>
          <p:cNvSpPr>
            <a:spLocks noGrp="1"/>
          </p:cNvSpPr>
          <p:nvPr>
            <p:ph type="sldNum" sz="quarter" idx="5"/>
          </p:nvPr>
        </p:nvSpPr>
        <p:spPr/>
        <p:txBody>
          <a:bodyPr/>
          <a:lstStyle/>
          <a:p>
            <a:fld id="{0438C420-5F30-4B4A-8507-9E24CD3F05D0}" type="slidenum">
              <a:rPr lang="en-GB" smtClean="0"/>
              <a:t>27</a:t>
            </a:fld>
            <a:endParaRPr lang="en-GB"/>
          </a:p>
        </p:txBody>
      </p:sp>
    </p:spTree>
    <p:extLst>
      <p:ext uri="{BB962C8B-B14F-4D97-AF65-F5344CB8AC3E}">
        <p14:creationId xmlns:p14="http://schemas.microsoft.com/office/powerpoint/2010/main" val="303604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https://tajseer.files.wordpress.com/2014/06/re-nfa-dfa.pdf</a:t>
            </a:r>
            <a:br>
              <a:rPr lang="en-GB" dirty="0"/>
            </a:br>
            <a:br>
              <a:rPr lang="en-GB" dirty="0"/>
            </a:br>
            <a:endParaRPr lang="en-GB" dirty="0"/>
          </a:p>
        </p:txBody>
      </p:sp>
      <p:sp>
        <p:nvSpPr>
          <p:cNvPr id="4" name="Slide Number Placeholder 3"/>
          <p:cNvSpPr>
            <a:spLocks noGrp="1"/>
          </p:cNvSpPr>
          <p:nvPr>
            <p:ph type="sldNum" sz="quarter" idx="5"/>
          </p:nvPr>
        </p:nvSpPr>
        <p:spPr/>
        <p:txBody>
          <a:bodyPr/>
          <a:lstStyle/>
          <a:p>
            <a:fld id="{0438C420-5F30-4B4A-8507-9E24CD3F05D0}" type="slidenum">
              <a:rPr lang="en-GB" smtClean="0"/>
              <a:t>33</a:t>
            </a:fld>
            <a:endParaRPr lang="en-GB"/>
          </a:p>
        </p:txBody>
      </p:sp>
    </p:spTree>
    <p:extLst>
      <p:ext uri="{BB962C8B-B14F-4D97-AF65-F5344CB8AC3E}">
        <p14:creationId xmlns:p14="http://schemas.microsoft.com/office/powerpoint/2010/main" val="3636974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941F-FBB6-E2B6-00C3-FCD25D65A32D}"/>
              </a:ext>
            </a:extLst>
          </p:cNvPr>
          <p:cNvSpPr>
            <a:spLocks noGrp="1"/>
          </p:cNvSpPr>
          <p:nvPr>
            <p:ph type="ctrTitle"/>
          </p:nvPr>
        </p:nvSpPr>
        <p:spPr>
          <a:xfrm>
            <a:off x="1524000" y="2503487"/>
            <a:ext cx="9144000" cy="1006475"/>
          </a:xfrm>
          <a:solidFill>
            <a:schemeClr val="bg1">
              <a:lumMod val="85000"/>
              <a:alpha val="50000"/>
            </a:schemeClr>
          </a:solidFill>
        </p:spPr>
        <p:txBody>
          <a:bodyPr anchor="b"/>
          <a:lstStyle>
            <a:lvl1pPr algn="ctr">
              <a:lnSpc>
                <a:spcPct val="100000"/>
              </a:lnSpc>
              <a:defRPr sz="6000">
                <a:latin typeface="+mj-lt"/>
                <a:cs typeface="Arial" panose="020B0604020202020204" pitchFamily="34"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A9CCCB1F-6A40-7D1E-399D-4E5BFC09B700}"/>
              </a:ext>
            </a:extLst>
          </p:cNvPr>
          <p:cNvSpPr>
            <a:spLocks noGrp="1"/>
          </p:cNvSpPr>
          <p:nvPr>
            <p:ph type="subTitle" idx="1"/>
          </p:nvPr>
        </p:nvSpPr>
        <p:spPr>
          <a:xfrm>
            <a:off x="1524000" y="3602038"/>
            <a:ext cx="9144000" cy="456778"/>
          </a:xfrm>
          <a:solidFill>
            <a:schemeClr val="bg1">
              <a:lumMod val="85000"/>
              <a:alpha val="50000"/>
            </a:schemeClr>
          </a:solidFill>
        </p:spPr>
        <p:txBody>
          <a:bodyPr/>
          <a:lstStyle>
            <a:lvl1pPr marL="0" indent="0" algn="ctr">
              <a:lnSpc>
                <a:spcPct val="100000"/>
              </a:lnSpc>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556E3369-3E47-26E4-F0CF-8F153B7C9C19}"/>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5" name="Footer Placeholder 4">
            <a:extLst>
              <a:ext uri="{FF2B5EF4-FFF2-40B4-BE49-F238E27FC236}">
                <a16:creationId xmlns:a16="http://schemas.microsoft.com/office/drawing/2014/main" id="{9B749E0D-923B-40B5-A7FE-AC22D79F19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860548-3662-4690-077B-E1B464C172F0}"/>
              </a:ext>
            </a:extLst>
          </p:cNvPr>
          <p:cNvSpPr>
            <a:spLocks noGrp="1"/>
          </p:cNvSpPr>
          <p:nvPr>
            <p:ph type="sldNum" sz="quarter" idx="12"/>
          </p:nvPr>
        </p:nvSpPr>
        <p:spPr/>
        <p:txBody>
          <a:bodyPr/>
          <a:lstStyle/>
          <a:p>
            <a:fld id="{F2D56D2F-4044-4B59-BEC2-DF143E02E750}" type="slidenum">
              <a:rPr lang="en-GB" smtClean="0"/>
              <a:t>‹#›</a:t>
            </a:fld>
            <a:endParaRPr lang="en-GB"/>
          </a:p>
        </p:txBody>
      </p:sp>
    </p:spTree>
    <p:extLst>
      <p:ext uri="{BB962C8B-B14F-4D97-AF65-F5344CB8AC3E}">
        <p14:creationId xmlns:p14="http://schemas.microsoft.com/office/powerpoint/2010/main" val="122867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F0D0F-D992-2447-93DD-8064ACF64CB8}"/>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3" name="Footer Placeholder 2">
            <a:extLst>
              <a:ext uri="{FF2B5EF4-FFF2-40B4-BE49-F238E27FC236}">
                <a16:creationId xmlns:a16="http://schemas.microsoft.com/office/drawing/2014/main" id="{CFC5CD00-E7CA-27B6-9FE1-7168C3BA406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F0F22B0-342C-B335-CEE7-D3B6FD354DBF}"/>
              </a:ext>
            </a:extLst>
          </p:cNvPr>
          <p:cNvSpPr>
            <a:spLocks noGrp="1"/>
          </p:cNvSpPr>
          <p:nvPr>
            <p:ph type="sldNum" sz="quarter" idx="12"/>
          </p:nvPr>
        </p:nvSpPr>
        <p:spPr/>
        <p:txBody>
          <a:bodyPr/>
          <a:lstStyle/>
          <a:p>
            <a:fld id="{F2D56D2F-4044-4B59-BEC2-DF143E02E750}" type="slidenum">
              <a:rPr lang="en-GB" smtClean="0"/>
              <a:t>‹#›</a:t>
            </a:fld>
            <a:endParaRPr lang="en-GB"/>
          </a:p>
        </p:txBody>
      </p:sp>
    </p:spTree>
    <p:extLst>
      <p:ext uri="{BB962C8B-B14F-4D97-AF65-F5344CB8AC3E}">
        <p14:creationId xmlns:p14="http://schemas.microsoft.com/office/powerpoint/2010/main" val="258716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B2E5-AF09-7319-CC32-F6C655BEF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AF0C61-0E16-BC89-1C95-352FCDF5CA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2DBC779-AA75-267A-2BAB-9F3BC0B5E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FA863-4EDD-765E-6100-3B5257FF9D4E}"/>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6" name="Footer Placeholder 5">
            <a:extLst>
              <a:ext uri="{FF2B5EF4-FFF2-40B4-BE49-F238E27FC236}">
                <a16:creationId xmlns:a16="http://schemas.microsoft.com/office/drawing/2014/main" id="{08300C98-99CF-EDFE-CCB2-24348E87B7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0FCC41-69CD-A3BB-1369-D536DD118077}"/>
              </a:ext>
            </a:extLst>
          </p:cNvPr>
          <p:cNvSpPr>
            <a:spLocks noGrp="1"/>
          </p:cNvSpPr>
          <p:nvPr>
            <p:ph type="sldNum" sz="quarter" idx="12"/>
          </p:nvPr>
        </p:nvSpPr>
        <p:spPr/>
        <p:txBody>
          <a:bodyPr/>
          <a:lstStyle/>
          <a:p>
            <a:fld id="{F2D56D2F-4044-4B59-BEC2-DF143E02E750}" type="slidenum">
              <a:rPr lang="en-GB" smtClean="0"/>
              <a:t>‹#›</a:t>
            </a:fld>
            <a:endParaRPr lang="en-GB"/>
          </a:p>
        </p:txBody>
      </p:sp>
    </p:spTree>
    <p:extLst>
      <p:ext uri="{BB962C8B-B14F-4D97-AF65-F5344CB8AC3E}">
        <p14:creationId xmlns:p14="http://schemas.microsoft.com/office/powerpoint/2010/main" val="347901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4CE4E-5871-2CBD-9FCB-B73F640CA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E0E219-447A-BA95-9E21-C2CD16ED8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B18A97D-0A10-0895-0487-0C7B5072C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1BA75-F723-63BB-FF6B-FC13CE13F356}"/>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6" name="Footer Placeholder 5">
            <a:extLst>
              <a:ext uri="{FF2B5EF4-FFF2-40B4-BE49-F238E27FC236}">
                <a16:creationId xmlns:a16="http://schemas.microsoft.com/office/drawing/2014/main" id="{6B831DDB-DAD0-48D8-57C4-1889B66F3D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83A3A6-B4F0-94C9-FF8E-BC3A8838430E}"/>
              </a:ext>
            </a:extLst>
          </p:cNvPr>
          <p:cNvSpPr>
            <a:spLocks noGrp="1"/>
          </p:cNvSpPr>
          <p:nvPr>
            <p:ph type="sldNum" sz="quarter" idx="12"/>
          </p:nvPr>
        </p:nvSpPr>
        <p:spPr/>
        <p:txBody>
          <a:bodyPr/>
          <a:lstStyle/>
          <a:p>
            <a:fld id="{F2D56D2F-4044-4B59-BEC2-DF143E02E750}" type="slidenum">
              <a:rPr lang="en-GB" smtClean="0"/>
              <a:t>‹#›</a:t>
            </a:fld>
            <a:endParaRPr lang="en-GB"/>
          </a:p>
        </p:txBody>
      </p:sp>
    </p:spTree>
    <p:extLst>
      <p:ext uri="{BB962C8B-B14F-4D97-AF65-F5344CB8AC3E}">
        <p14:creationId xmlns:p14="http://schemas.microsoft.com/office/powerpoint/2010/main" val="2403923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E34A-A15C-B20B-F8D1-831EAA281F3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0D7F19-5AB9-F43B-EB30-4CF2FE511E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078D4E-C596-D366-D89F-1E2F4817E06A}"/>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5" name="Footer Placeholder 4">
            <a:extLst>
              <a:ext uri="{FF2B5EF4-FFF2-40B4-BE49-F238E27FC236}">
                <a16:creationId xmlns:a16="http://schemas.microsoft.com/office/drawing/2014/main" id="{CF566CB8-4432-067B-6EB9-00632C4E70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BD3FF9-8273-CCF6-6B07-AA79ECFB4AB2}"/>
              </a:ext>
            </a:extLst>
          </p:cNvPr>
          <p:cNvSpPr>
            <a:spLocks noGrp="1"/>
          </p:cNvSpPr>
          <p:nvPr>
            <p:ph type="sldNum" sz="quarter" idx="12"/>
          </p:nvPr>
        </p:nvSpPr>
        <p:spPr/>
        <p:txBody>
          <a:bodyPr/>
          <a:lstStyle/>
          <a:p>
            <a:fld id="{F2D56D2F-4044-4B59-BEC2-DF143E02E750}" type="slidenum">
              <a:rPr lang="en-GB" smtClean="0"/>
              <a:t>‹#›</a:t>
            </a:fld>
            <a:endParaRPr lang="en-GB"/>
          </a:p>
        </p:txBody>
      </p:sp>
    </p:spTree>
    <p:extLst>
      <p:ext uri="{BB962C8B-B14F-4D97-AF65-F5344CB8AC3E}">
        <p14:creationId xmlns:p14="http://schemas.microsoft.com/office/powerpoint/2010/main" val="3414089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F565D5-A0D0-82AF-6FC4-CDDADBDDEF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ABA07A2-082F-76E2-758C-11CCC792E7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4D04F8-1B90-3032-5003-ED11676536F7}"/>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5" name="Footer Placeholder 4">
            <a:extLst>
              <a:ext uri="{FF2B5EF4-FFF2-40B4-BE49-F238E27FC236}">
                <a16:creationId xmlns:a16="http://schemas.microsoft.com/office/drawing/2014/main" id="{BEB5F321-E591-D240-48E5-E47A23D2DE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8B57BB-86F2-42ED-D08E-E59DBD110D95}"/>
              </a:ext>
            </a:extLst>
          </p:cNvPr>
          <p:cNvSpPr>
            <a:spLocks noGrp="1"/>
          </p:cNvSpPr>
          <p:nvPr>
            <p:ph type="sldNum" sz="quarter" idx="12"/>
          </p:nvPr>
        </p:nvSpPr>
        <p:spPr/>
        <p:txBody>
          <a:bodyPr/>
          <a:lstStyle/>
          <a:p>
            <a:fld id="{F2D56D2F-4044-4B59-BEC2-DF143E02E750}" type="slidenum">
              <a:rPr lang="en-GB" smtClean="0"/>
              <a:t>‹#›</a:t>
            </a:fld>
            <a:endParaRPr lang="en-GB"/>
          </a:p>
        </p:txBody>
      </p:sp>
    </p:spTree>
    <p:extLst>
      <p:ext uri="{BB962C8B-B14F-4D97-AF65-F5344CB8AC3E}">
        <p14:creationId xmlns:p14="http://schemas.microsoft.com/office/powerpoint/2010/main" val="1008972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University of Derby Logo">
            <a:extLst>
              <a:ext uri="{FF2B5EF4-FFF2-40B4-BE49-F238E27FC236}">
                <a16:creationId xmlns:a16="http://schemas.microsoft.com/office/drawing/2014/main" id="{56D74247-88E8-486E-9FA8-3C25A135B18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041" y="373818"/>
            <a:ext cx="976408" cy="989171"/>
          </a:xfrm>
          <a:prstGeom prst="rect">
            <a:avLst/>
          </a:prstGeom>
        </p:spPr>
      </p:pic>
    </p:spTree>
    <p:extLst>
      <p:ext uri="{BB962C8B-B14F-4D97-AF65-F5344CB8AC3E}">
        <p14:creationId xmlns:p14="http://schemas.microsoft.com/office/powerpoint/2010/main" val="439852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FC1E-358B-943D-A933-8E445734AF9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627AB5EA-BCF8-F61F-A38F-C4D2A31231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16E71A-E144-ABF3-0012-932B4DB5F0E8}"/>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5" name="Footer Placeholder 4">
            <a:extLst>
              <a:ext uri="{FF2B5EF4-FFF2-40B4-BE49-F238E27FC236}">
                <a16:creationId xmlns:a16="http://schemas.microsoft.com/office/drawing/2014/main" id="{8E143F55-FF6C-9FF5-0018-C081D3825A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D3B186-D3FA-090B-8EA6-49F4B2C43054}"/>
              </a:ext>
            </a:extLst>
          </p:cNvPr>
          <p:cNvSpPr>
            <a:spLocks noGrp="1"/>
          </p:cNvSpPr>
          <p:nvPr>
            <p:ph type="sldNum" sz="quarter" idx="12"/>
          </p:nvPr>
        </p:nvSpPr>
        <p:spPr/>
        <p:txBody>
          <a:bodyPr/>
          <a:lstStyle/>
          <a:p>
            <a:fld id="{F2D56D2F-4044-4B59-BEC2-DF143E02E750}" type="slidenum">
              <a:rPr lang="en-GB" smtClean="0"/>
              <a:t>‹#›</a:t>
            </a:fld>
            <a:endParaRPr lang="en-GB"/>
          </a:p>
        </p:txBody>
      </p:sp>
    </p:spTree>
    <p:extLst>
      <p:ext uri="{BB962C8B-B14F-4D97-AF65-F5344CB8AC3E}">
        <p14:creationId xmlns:p14="http://schemas.microsoft.com/office/powerpoint/2010/main" val="307711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CD19-B12E-9DA8-C256-47FF6746FC19}"/>
              </a:ext>
            </a:extLst>
          </p:cNvPr>
          <p:cNvSpPr>
            <a:spLocks noGrp="1"/>
          </p:cNvSpPr>
          <p:nvPr>
            <p:ph type="title"/>
          </p:nvPr>
        </p:nvSpPr>
        <p:spPr>
          <a:xfrm>
            <a:off x="831850" y="3429000"/>
            <a:ext cx="10515600" cy="1133475"/>
          </a:xfrm>
          <a:solidFill>
            <a:schemeClr val="bg1">
              <a:lumMod val="85000"/>
              <a:alpha val="50000"/>
            </a:schemeClr>
          </a:solidFill>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1515F25-AAE7-4297-9D3B-DAB5C99C59B3}"/>
              </a:ext>
            </a:extLst>
          </p:cNvPr>
          <p:cNvSpPr>
            <a:spLocks noGrp="1"/>
          </p:cNvSpPr>
          <p:nvPr>
            <p:ph type="body" idx="1"/>
          </p:nvPr>
        </p:nvSpPr>
        <p:spPr>
          <a:xfrm>
            <a:off x="831850" y="4589463"/>
            <a:ext cx="10515600" cy="477059"/>
          </a:xfrm>
          <a:solidFill>
            <a:schemeClr val="bg1">
              <a:lumMod val="85000"/>
              <a:alpha val="50000"/>
            </a:schemeClr>
          </a:solidFill>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56378A4-141C-AF0F-051F-A767B67C6C1F}"/>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5" name="Footer Placeholder 4">
            <a:extLst>
              <a:ext uri="{FF2B5EF4-FFF2-40B4-BE49-F238E27FC236}">
                <a16:creationId xmlns:a16="http://schemas.microsoft.com/office/drawing/2014/main" id="{45CA356A-6852-E68E-3B73-0CF9D8FBAF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64A994-AD0E-6597-AF70-C747F13C60E6}"/>
              </a:ext>
            </a:extLst>
          </p:cNvPr>
          <p:cNvSpPr>
            <a:spLocks noGrp="1"/>
          </p:cNvSpPr>
          <p:nvPr>
            <p:ph type="sldNum" sz="quarter" idx="12"/>
          </p:nvPr>
        </p:nvSpPr>
        <p:spPr/>
        <p:txBody>
          <a:bodyPr/>
          <a:lstStyle/>
          <a:p>
            <a:fld id="{F2D56D2F-4044-4B59-BEC2-DF143E02E750}" type="slidenum">
              <a:rPr lang="en-GB" smtClean="0"/>
              <a:t>‹#›</a:t>
            </a:fld>
            <a:endParaRPr lang="en-GB"/>
          </a:p>
        </p:txBody>
      </p:sp>
    </p:spTree>
    <p:extLst>
      <p:ext uri="{BB962C8B-B14F-4D97-AF65-F5344CB8AC3E}">
        <p14:creationId xmlns:p14="http://schemas.microsoft.com/office/powerpoint/2010/main" val="885907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dditional R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CD19-B12E-9DA8-C256-47FF6746FC19}"/>
              </a:ext>
            </a:extLst>
          </p:cNvPr>
          <p:cNvSpPr>
            <a:spLocks noGrp="1"/>
          </p:cNvSpPr>
          <p:nvPr>
            <p:ph type="title"/>
          </p:nvPr>
        </p:nvSpPr>
        <p:spPr>
          <a:xfrm>
            <a:off x="831850" y="3429000"/>
            <a:ext cx="10515600" cy="1133475"/>
          </a:xfrm>
          <a:solidFill>
            <a:schemeClr val="bg1">
              <a:lumMod val="85000"/>
              <a:alpha val="50000"/>
            </a:schemeClr>
          </a:solidFill>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1515F25-AAE7-4297-9D3B-DAB5C99C59B3}"/>
              </a:ext>
            </a:extLst>
          </p:cNvPr>
          <p:cNvSpPr>
            <a:spLocks noGrp="1"/>
          </p:cNvSpPr>
          <p:nvPr>
            <p:ph type="body" idx="1"/>
          </p:nvPr>
        </p:nvSpPr>
        <p:spPr>
          <a:xfrm>
            <a:off x="831850" y="4589463"/>
            <a:ext cx="10515600" cy="477059"/>
          </a:xfrm>
          <a:solidFill>
            <a:schemeClr val="bg1">
              <a:lumMod val="85000"/>
              <a:alpha val="50000"/>
            </a:schemeClr>
          </a:solidFill>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56378A4-141C-AF0F-051F-A767B67C6C1F}"/>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5" name="Footer Placeholder 4">
            <a:extLst>
              <a:ext uri="{FF2B5EF4-FFF2-40B4-BE49-F238E27FC236}">
                <a16:creationId xmlns:a16="http://schemas.microsoft.com/office/drawing/2014/main" id="{45CA356A-6852-E68E-3B73-0CF9D8FBAF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64A994-AD0E-6597-AF70-C747F13C60E6}"/>
              </a:ext>
            </a:extLst>
          </p:cNvPr>
          <p:cNvSpPr>
            <a:spLocks noGrp="1"/>
          </p:cNvSpPr>
          <p:nvPr>
            <p:ph type="sldNum" sz="quarter" idx="12"/>
          </p:nvPr>
        </p:nvSpPr>
        <p:spPr/>
        <p:txBody>
          <a:bodyPr/>
          <a:lstStyle/>
          <a:p>
            <a:fld id="{F2D56D2F-4044-4B59-BEC2-DF143E02E750}" type="slidenum">
              <a:rPr lang="en-GB" smtClean="0"/>
              <a:t>‹#›</a:t>
            </a:fld>
            <a:endParaRPr lang="en-GB"/>
          </a:p>
        </p:txBody>
      </p:sp>
      <p:grpSp>
        <p:nvGrpSpPr>
          <p:cNvPr id="7" name="Group 6" descr="A ribbon award icon in blue indicating additional reading material for students. The section is positioned in the lecture notes at the correct point, however, is not directly covered in the lecture.">
            <a:extLst>
              <a:ext uri="{FF2B5EF4-FFF2-40B4-BE49-F238E27FC236}">
                <a16:creationId xmlns:a16="http://schemas.microsoft.com/office/drawing/2014/main" id="{AC5D785C-A3F7-BCBF-1B60-2FFC6275A49A}"/>
              </a:ext>
            </a:extLst>
          </p:cNvPr>
          <p:cNvGrpSpPr/>
          <p:nvPr userDrawn="1"/>
        </p:nvGrpSpPr>
        <p:grpSpPr>
          <a:xfrm>
            <a:off x="-629092" y="-138331"/>
            <a:ext cx="3100551" cy="3706284"/>
            <a:chOff x="4539374" y="816405"/>
            <a:chExt cx="3100551" cy="4134068"/>
          </a:xfrm>
        </p:grpSpPr>
        <p:pic>
          <p:nvPicPr>
            <p:cNvPr id="8" name="Picture 7" descr="Blue prize ribbon">
              <a:extLst>
                <a:ext uri="{FF2B5EF4-FFF2-40B4-BE49-F238E27FC236}">
                  <a16:creationId xmlns:a16="http://schemas.microsoft.com/office/drawing/2014/main" id="{CBD250C2-248B-15C6-840F-4364BE5D11C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539374" y="816405"/>
              <a:ext cx="3100551" cy="4134068"/>
            </a:xfrm>
            <a:prstGeom prst="rect">
              <a:avLst/>
            </a:prstGeom>
          </p:spPr>
        </p:pic>
        <p:sp>
          <p:nvSpPr>
            <p:cNvPr id="9" name="TextBox 8">
              <a:extLst>
                <a:ext uri="{FF2B5EF4-FFF2-40B4-BE49-F238E27FC236}">
                  <a16:creationId xmlns:a16="http://schemas.microsoft.com/office/drawing/2014/main" id="{30491074-981A-62FE-B0F0-73CB5A8BE7FB}"/>
                </a:ext>
              </a:extLst>
            </p:cNvPr>
            <p:cNvSpPr txBox="1"/>
            <p:nvPr/>
          </p:nvSpPr>
          <p:spPr>
            <a:xfrm>
              <a:off x="5498072" y="1593388"/>
              <a:ext cx="1204176" cy="646331"/>
            </a:xfrm>
            <a:prstGeom prst="rect">
              <a:avLst/>
            </a:prstGeom>
            <a:noFill/>
          </p:spPr>
          <p:txBody>
            <a:bodyPr wrap="none" rtlCol="0">
              <a:spAutoFit/>
            </a:bodyPr>
            <a:lstStyle/>
            <a:p>
              <a:pPr algn="ctr"/>
              <a:r>
                <a:rPr lang="en-GB" dirty="0">
                  <a:solidFill>
                    <a:schemeClr val="bg1"/>
                  </a:solidFill>
                </a:rPr>
                <a:t>Additional </a:t>
              </a:r>
            </a:p>
            <a:p>
              <a:pPr algn="ctr"/>
              <a:r>
                <a:rPr lang="en-GB" dirty="0">
                  <a:solidFill>
                    <a:schemeClr val="bg1"/>
                  </a:solidFill>
                </a:rPr>
                <a:t>reading</a:t>
              </a:r>
            </a:p>
          </p:txBody>
        </p:sp>
      </p:grpSp>
    </p:spTree>
    <p:extLst>
      <p:ext uri="{BB962C8B-B14F-4D97-AF65-F5344CB8AC3E}">
        <p14:creationId xmlns:p14="http://schemas.microsoft.com/office/powerpoint/2010/main" val="286294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Research activit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CD19-B12E-9DA8-C256-47FF6746FC19}"/>
              </a:ext>
            </a:extLst>
          </p:cNvPr>
          <p:cNvSpPr>
            <a:spLocks noGrp="1"/>
          </p:cNvSpPr>
          <p:nvPr>
            <p:ph type="title"/>
          </p:nvPr>
        </p:nvSpPr>
        <p:spPr>
          <a:xfrm>
            <a:off x="831850" y="3429000"/>
            <a:ext cx="10515600" cy="1133475"/>
          </a:xfrm>
          <a:solidFill>
            <a:schemeClr val="bg1">
              <a:lumMod val="85000"/>
              <a:alpha val="50000"/>
            </a:schemeClr>
          </a:solidFill>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1515F25-AAE7-4297-9D3B-DAB5C99C59B3}"/>
              </a:ext>
            </a:extLst>
          </p:cNvPr>
          <p:cNvSpPr>
            <a:spLocks noGrp="1"/>
          </p:cNvSpPr>
          <p:nvPr>
            <p:ph type="body" idx="1"/>
          </p:nvPr>
        </p:nvSpPr>
        <p:spPr>
          <a:xfrm>
            <a:off x="831850" y="4589463"/>
            <a:ext cx="10515600" cy="477059"/>
          </a:xfrm>
          <a:solidFill>
            <a:schemeClr val="bg1">
              <a:lumMod val="85000"/>
              <a:alpha val="50000"/>
            </a:schemeClr>
          </a:solidFill>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56378A4-141C-AF0F-051F-A767B67C6C1F}"/>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5" name="Footer Placeholder 4">
            <a:extLst>
              <a:ext uri="{FF2B5EF4-FFF2-40B4-BE49-F238E27FC236}">
                <a16:creationId xmlns:a16="http://schemas.microsoft.com/office/drawing/2014/main" id="{45CA356A-6852-E68E-3B73-0CF9D8FBAF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64A994-AD0E-6597-AF70-C747F13C60E6}"/>
              </a:ext>
            </a:extLst>
          </p:cNvPr>
          <p:cNvSpPr>
            <a:spLocks noGrp="1"/>
          </p:cNvSpPr>
          <p:nvPr>
            <p:ph type="sldNum" sz="quarter" idx="12"/>
          </p:nvPr>
        </p:nvSpPr>
        <p:spPr/>
        <p:txBody>
          <a:bodyPr/>
          <a:lstStyle/>
          <a:p>
            <a:fld id="{F2D56D2F-4044-4B59-BEC2-DF143E02E750}" type="slidenum">
              <a:rPr lang="en-GB" smtClean="0"/>
              <a:t>‹#›</a:t>
            </a:fld>
            <a:endParaRPr lang="en-GB"/>
          </a:p>
        </p:txBody>
      </p:sp>
      <p:grpSp>
        <p:nvGrpSpPr>
          <p:cNvPr id="13" name="Group 12">
            <a:extLst>
              <a:ext uri="{FF2B5EF4-FFF2-40B4-BE49-F238E27FC236}">
                <a16:creationId xmlns:a16="http://schemas.microsoft.com/office/drawing/2014/main" id="{7F6FCD1C-839D-0B11-8CD3-7C5FB3E88E5F}"/>
              </a:ext>
            </a:extLst>
          </p:cNvPr>
          <p:cNvGrpSpPr/>
          <p:nvPr userDrawn="1"/>
        </p:nvGrpSpPr>
        <p:grpSpPr>
          <a:xfrm>
            <a:off x="-288797" y="-189562"/>
            <a:ext cx="3489197" cy="3489197"/>
            <a:chOff x="7716685" y="-262130"/>
            <a:chExt cx="3489197" cy="3489197"/>
          </a:xfrm>
        </p:grpSpPr>
        <p:sp>
          <p:nvSpPr>
            <p:cNvPr id="12" name="Oval 11">
              <a:extLst>
                <a:ext uri="{FF2B5EF4-FFF2-40B4-BE49-F238E27FC236}">
                  <a16:creationId xmlns:a16="http://schemas.microsoft.com/office/drawing/2014/main" id="{0367571D-2D72-287B-77E2-C1703C877BA4}"/>
                </a:ext>
              </a:extLst>
            </p:cNvPr>
            <p:cNvSpPr/>
            <p:nvPr userDrawn="1"/>
          </p:nvSpPr>
          <p:spPr>
            <a:xfrm>
              <a:off x="8014447" y="62753"/>
              <a:ext cx="1848717" cy="174811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Magnifying glass">
              <a:extLst>
                <a:ext uri="{FF2B5EF4-FFF2-40B4-BE49-F238E27FC236}">
                  <a16:creationId xmlns:a16="http://schemas.microsoft.com/office/drawing/2014/main" id="{1D2C4A59-7350-1058-6187-03028BCA9011}"/>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16685" y="-262130"/>
              <a:ext cx="3489197" cy="3489197"/>
            </a:xfrm>
            <a:prstGeom prst="rect">
              <a:avLst/>
            </a:prstGeom>
          </p:spPr>
        </p:pic>
        <p:sp>
          <p:nvSpPr>
            <p:cNvPr id="9" name="TextBox 8">
              <a:extLst>
                <a:ext uri="{FF2B5EF4-FFF2-40B4-BE49-F238E27FC236}">
                  <a16:creationId xmlns:a16="http://schemas.microsoft.com/office/drawing/2014/main" id="{30491074-981A-62FE-B0F0-73CB5A8BE7FB}"/>
                </a:ext>
              </a:extLst>
            </p:cNvPr>
            <p:cNvSpPr txBox="1"/>
            <p:nvPr/>
          </p:nvSpPr>
          <p:spPr>
            <a:xfrm>
              <a:off x="8078125" y="766774"/>
              <a:ext cx="1785039" cy="369332"/>
            </a:xfrm>
            <a:prstGeom prst="rect">
              <a:avLst/>
            </a:prstGeom>
            <a:noFill/>
          </p:spPr>
          <p:txBody>
            <a:bodyPr wrap="none" rtlCol="0">
              <a:spAutoFit/>
            </a:bodyPr>
            <a:lstStyle/>
            <a:p>
              <a:pPr algn="ctr"/>
              <a:r>
                <a:rPr lang="en-GB" dirty="0">
                  <a:solidFill>
                    <a:schemeClr val="tx1"/>
                  </a:solidFill>
                </a:rPr>
                <a:t>Research Activity</a:t>
              </a:r>
            </a:p>
          </p:txBody>
        </p:sp>
      </p:grpSp>
    </p:spTree>
    <p:extLst>
      <p:ext uri="{BB962C8B-B14F-4D97-AF65-F5344CB8AC3E}">
        <p14:creationId xmlns:p14="http://schemas.microsoft.com/office/powerpoint/2010/main" val="3499198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est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CD19-B12E-9DA8-C256-47FF6746FC19}"/>
              </a:ext>
            </a:extLst>
          </p:cNvPr>
          <p:cNvSpPr>
            <a:spLocks noGrp="1"/>
          </p:cNvSpPr>
          <p:nvPr>
            <p:ph type="title" hasCustomPrompt="1"/>
          </p:nvPr>
        </p:nvSpPr>
        <p:spPr>
          <a:xfrm>
            <a:off x="831850" y="3429000"/>
            <a:ext cx="10515600" cy="937727"/>
          </a:xfrm>
          <a:solidFill>
            <a:schemeClr val="bg1">
              <a:lumMod val="85000"/>
              <a:alpha val="50000"/>
            </a:schemeClr>
          </a:solidFill>
        </p:spPr>
        <p:txBody>
          <a:bodyPr anchor="b"/>
          <a:lstStyle>
            <a:lvl1pPr algn="ctr">
              <a:lnSpc>
                <a:spcPct val="100000"/>
              </a:lnSpc>
              <a:defRPr sz="6000"/>
            </a:lvl1pPr>
          </a:lstStyle>
          <a:p>
            <a:r>
              <a:rPr lang="en-US" dirty="0"/>
              <a:t>Questions?</a:t>
            </a:r>
            <a:endParaRPr lang="en-GB" dirty="0"/>
          </a:p>
        </p:txBody>
      </p:sp>
      <p:sp>
        <p:nvSpPr>
          <p:cNvPr id="4" name="Date Placeholder 3">
            <a:extLst>
              <a:ext uri="{FF2B5EF4-FFF2-40B4-BE49-F238E27FC236}">
                <a16:creationId xmlns:a16="http://schemas.microsoft.com/office/drawing/2014/main" id="{E56378A4-141C-AF0F-051F-A767B67C6C1F}"/>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5" name="Footer Placeholder 4">
            <a:extLst>
              <a:ext uri="{FF2B5EF4-FFF2-40B4-BE49-F238E27FC236}">
                <a16:creationId xmlns:a16="http://schemas.microsoft.com/office/drawing/2014/main" id="{45CA356A-6852-E68E-3B73-0CF9D8FBAF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64A994-AD0E-6597-AF70-C747F13C60E6}"/>
              </a:ext>
            </a:extLst>
          </p:cNvPr>
          <p:cNvSpPr>
            <a:spLocks noGrp="1"/>
          </p:cNvSpPr>
          <p:nvPr>
            <p:ph type="sldNum" sz="quarter" idx="12"/>
          </p:nvPr>
        </p:nvSpPr>
        <p:spPr/>
        <p:txBody>
          <a:bodyPr/>
          <a:lstStyle/>
          <a:p>
            <a:fld id="{F2D56D2F-4044-4B59-BEC2-DF143E02E750}" type="slidenum">
              <a:rPr lang="en-GB" smtClean="0"/>
              <a:t>‹#›</a:t>
            </a:fld>
            <a:endParaRPr lang="en-GB"/>
          </a:p>
        </p:txBody>
      </p:sp>
    </p:spTree>
    <p:extLst>
      <p:ext uri="{BB962C8B-B14F-4D97-AF65-F5344CB8AC3E}">
        <p14:creationId xmlns:p14="http://schemas.microsoft.com/office/powerpoint/2010/main" val="370098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47E2-FAC7-26D7-4CFD-64FAF3E6F8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5CA3CB-BEF7-6254-3BAD-145769946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09496F0-0095-B59B-F959-511815AEA3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48EF047-19AB-AF8F-528B-90442B38101F}"/>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6" name="Footer Placeholder 5">
            <a:extLst>
              <a:ext uri="{FF2B5EF4-FFF2-40B4-BE49-F238E27FC236}">
                <a16:creationId xmlns:a16="http://schemas.microsoft.com/office/drawing/2014/main" id="{451A3B4F-83A9-FEEE-EE8A-628998C746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B3551C-8C45-65AA-4ABD-B3C9060B8567}"/>
              </a:ext>
            </a:extLst>
          </p:cNvPr>
          <p:cNvSpPr>
            <a:spLocks noGrp="1"/>
          </p:cNvSpPr>
          <p:nvPr>
            <p:ph type="sldNum" sz="quarter" idx="12"/>
          </p:nvPr>
        </p:nvSpPr>
        <p:spPr/>
        <p:txBody>
          <a:bodyPr/>
          <a:lstStyle/>
          <a:p>
            <a:fld id="{F2D56D2F-4044-4B59-BEC2-DF143E02E750}" type="slidenum">
              <a:rPr lang="en-GB" smtClean="0"/>
              <a:t>‹#›</a:t>
            </a:fld>
            <a:endParaRPr lang="en-GB"/>
          </a:p>
        </p:txBody>
      </p:sp>
    </p:spTree>
    <p:extLst>
      <p:ext uri="{BB962C8B-B14F-4D97-AF65-F5344CB8AC3E}">
        <p14:creationId xmlns:p14="http://schemas.microsoft.com/office/powerpoint/2010/main" val="4038869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04AA-C2FE-D17F-F454-72A1CA20C3E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A05C3B-0ACA-BC41-CBBD-CFAB7A4C64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0D3FFA-19AD-86F8-B356-8F55E3301A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3487B8-750D-DA41-BB37-551F0DC19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F544EE-FC77-1AE6-7458-6F20EAD96B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8A7D79F-5FAA-29E6-B99C-85C946591187}"/>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8" name="Footer Placeholder 7">
            <a:extLst>
              <a:ext uri="{FF2B5EF4-FFF2-40B4-BE49-F238E27FC236}">
                <a16:creationId xmlns:a16="http://schemas.microsoft.com/office/drawing/2014/main" id="{2CC9A48F-0070-F7C9-B5B8-B8A10730182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A1E236A-DC00-602D-B836-342CE6E19090}"/>
              </a:ext>
            </a:extLst>
          </p:cNvPr>
          <p:cNvSpPr>
            <a:spLocks noGrp="1"/>
          </p:cNvSpPr>
          <p:nvPr>
            <p:ph type="sldNum" sz="quarter" idx="12"/>
          </p:nvPr>
        </p:nvSpPr>
        <p:spPr/>
        <p:txBody>
          <a:bodyPr/>
          <a:lstStyle/>
          <a:p>
            <a:fld id="{F2D56D2F-4044-4B59-BEC2-DF143E02E750}" type="slidenum">
              <a:rPr lang="en-GB" smtClean="0"/>
              <a:t>‹#›</a:t>
            </a:fld>
            <a:endParaRPr lang="en-GB"/>
          </a:p>
        </p:txBody>
      </p:sp>
    </p:spTree>
    <p:extLst>
      <p:ext uri="{BB962C8B-B14F-4D97-AF65-F5344CB8AC3E}">
        <p14:creationId xmlns:p14="http://schemas.microsoft.com/office/powerpoint/2010/main" val="188078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34-63EF-9B22-DF83-6E0E449CD27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DE613DB-B177-80DA-16E7-B30F425AFDEE}"/>
              </a:ext>
            </a:extLst>
          </p:cNvPr>
          <p:cNvSpPr>
            <a:spLocks noGrp="1"/>
          </p:cNvSpPr>
          <p:nvPr>
            <p:ph type="dt" sz="half" idx="10"/>
          </p:nvPr>
        </p:nvSpPr>
        <p:spPr/>
        <p:txBody>
          <a:bodyPr/>
          <a:lstStyle/>
          <a:p>
            <a:fld id="{96F7EB18-836B-4CDC-8D15-D7A12974F149}" type="datetimeFigureOut">
              <a:rPr lang="en-GB" smtClean="0"/>
              <a:t>08/02/2024</a:t>
            </a:fld>
            <a:endParaRPr lang="en-GB"/>
          </a:p>
        </p:txBody>
      </p:sp>
      <p:sp>
        <p:nvSpPr>
          <p:cNvPr id="4" name="Footer Placeholder 3">
            <a:extLst>
              <a:ext uri="{FF2B5EF4-FFF2-40B4-BE49-F238E27FC236}">
                <a16:creationId xmlns:a16="http://schemas.microsoft.com/office/drawing/2014/main" id="{310231F7-4442-58A9-90E2-F5854AA3AE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040B9DF-1BD8-125F-718C-00C47503F142}"/>
              </a:ext>
            </a:extLst>
          </p:cNvPr>
          <p:cNvSpPr>
            <a:spLocks noGrp="1"/>
          </p:cNvSpPr>
          <p:nvPr>
            <p:ph type="sldNum" sz="quarter" idx="12"/>
          </p:nvPr>
        </p:nvSpPr>
        <p:spPr/>
        <p:txBody>
          <a:bodyPr/>
          <a:lstStyle/>
          <a:p>
            <a:fld id="{F2D56D2F-4044-4B59-BEC2-DF143E02E750}" type="slidenum">
              <a:rPr lang="en-GB" smtClean="0"/>
              <a:t>‹#›</a:t>
            </a:fld>
            <a:endParaRPr lang="en-GB"/>
          </a:p>
        </p:txBody>
      </p:sp>
    </p:spTree>
    <p:extLst>
      <p:ext uri="{BB962C8B-B14F-4D97-AF65-F5344CB8AC3E}">
        <p14:creationId xmlns:p14="http://schemas.microsoft.com/office/powerpoint/2010/main" val="1417826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F47A39-8482-DEE2-820D-1783BF9E6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13E522BC-C085-EB0F-900F-BCE64A8804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7B38BF-934A-1045-9BEB-B8D544183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7EB18-836B-4CDC-8D15-D7A12974F149}" type="datetimeFigureOut">
              <a:rPr lang="en-GB" smtClean="0"/>
              <a:t>08/02/2024</a:t>
            </a:fld>
            <a:endParaRPr lang="en-GB"/>
          </a:p>
        </p:txBody>
      </p:sp>
      <p:sp>
        <p:nvSpPr>
          <p:cNvPr id="5" name="Footer Placeholder 4">
            <a:extLst>
              <a:ext uri="{FF2B5EF4-FFF2-40B4-BE49-F238E27FC236}">
                <a16:creationId xmlns:a16="http://schemas.microsoft.com/office/drawing/2014/main" id="{CDE4C133-213A-0211-729B-B628CC725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60BB71-FA23-3772-F39F-7FB02A3812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56D2F-4044-4B59-BEC2-DF143E02E750}" type="slidenum">
              <a:rPr lang="en-GB" smtClean="0"/>
              <a:t>‹#›</a:t>
            </a:fld>
            <a:endParaRPr lang="en-GB" dirty="0"/>
          </a:p>
        </p:txBody>
      </p:sp>
      <p:pic>
        <p:nvPicPr>
          <p:cNvPr id="7" name="Picture 6" descr="University of Derby Logo">
            <a:extLst>
              <a:ext uri="{FF2B5EF4-FFF2-40B4-BE49-F238E27FC236}">
                <a16:creationId xmlns:a16="http://schemas.microsoft.com/office/drawing/2014/main" id="{C70992F3-DAF0-8023-6F8D-A8CFA16F742A}"/>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1378307" y="49269"/>
            <a:ext cx="755502" cy="765378"/>
          </a:xfrm>
          <a:prstGeom prst="rect">
            <a:avLst/>
          </a:prstGeom>
        </p:spPr>
      </p:pic>
    </p:spTree>
    <p:extLst>
      <p:ext uri="{BB962C8B-B14F-4D97-AF65-F5344CB8AC3E}">
        <p14:creationId xmlns:p14="http://schemas.microsoft.com/office/powerpoint/2010/main" val="1465945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3" r:id="rId5"/>
    <p:sldLayoutId id="214748366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6" Type="http://schemas.openxmlformats.org/officeDocument/2006/relationships/hyperlink" Target="https://en.wikipedia.org/wiki/Procedural_programming" TargetMode="External"/><Relationship Id="rId21" Type="http://schemas.openxmlformats.org/officeDocument/2006/relationships/hyperlink" Target="https://en.wikipedia.org/wiki/Structured_programming" TargetMode="External"/><Relationship Id="rId42" Type="http://schemas.openxmlformats.org/officeDocument/2006/relationships/hyperlink" Target="https://en.wikipedia.org/wiki/Comparison_of_programming_paradigms#cite_note-2" TargetMode="External"/><Relationship Id="rId47" Type="http://schemas.openxmlformats.org/officeDocument/2006/relationships/hyperlink" Target="https://en.wikipedia.org/wiki/CoffeeScript" TargetMode="External"/><Relationship Id="rId63" Type="http://schemas.openxmlformats.org/officeDocument/2006/relationships/hyperlink" Target="https://en.wikipedia.org/wiki/Event_(computing)" TargetMode="External"/><Relationship Id="rId68" Type="http://schemas.openxmlformats.org/officeDocument/2006/relationships/hyperlink" Target="https://en.wikipedia.org/wiki/ActionScript" TargetMode="External"/><Relationship Id="rId84" Type="http://schemas.openxmlformats.org/officeDocument/2006/relationships/hyperlink" Target="https://en.wikipedia.org/wiki/Common_Lisp" TargetMode="External"/><Relationship Id="rId89" Type="http://schemas.openxmlformats.org/officeDocument/2006/relationships/hyperlink" Target="https://en.wikipedia.org/wiki/Fourth-generation_programming_language" TargetMode="External"/><Relationship Id="rId7" Type="http://schemas.openxmlformats.org/officeDocument/2006/relationships/hyperlink" Target="https://en.wikipedia.org/wiki/State_(computer_science)" TargetMode="External"/><Relationship Id="rId71" Type="http://schemas.openxmlformats.org/officeDocument/2006/relationships/hyperlink" Target="https://en.wikipedia.org/wiki/Method_(computer_science)" TargetMode="External"/><Relationship Id="rId92" Type="http://schemas.openxmlformats.org/officeDocument/2006/relationships/hyperlink" Target="https://en.wikipedia.org/wiki/SQL" TargetMode="External"/><Relationship Id="rId2" Type="http://schemas.openxmlformats.org/officeDocument/2006/relationships/notesSlide" Target="../notesSlides/notesSlide8.xml"/><Relationship Id="rId16" Type="http://schemas.openxmlformats.org/officeDocument/2006/relationships/hyperlink" Target="https://en.wikipedia.org/wiki/Java_(programming_language)" TargetMode="External"/><Relationship Id="rId29" Type="http://schemas.openxmlformats.org/officeDocument/2006/relationships/hyperlink" Target="https://en.wikipedia.org/wiki/Iteration" TargetMode="External"/><Relationship Id="rId11" Type="http://schemas.openxmlformats.org/officeDocument/2006/relationships/hyperlink" Target="https://en.wikipedia.org/wiki/Global_variable" TargetMode="External"/><Relationship Id="rId24" Type="http://schemas.openxmlformats.org/officeDocument/2006/relationships/hyperlink" Target="https://en.wikipedia.org/wiki/Goto" TargetMode="External"/><Relationship Id="rId32" Type="http://schemas.openxmlformats.org/officeDocument/2006/relationships/hyperlink" Target="https://en.wikipedia.org/wiki/Computation" TargetMode="External"/><Relationship Id="rId37" Type="http://schemas.openxmlformats.org/officeDocument/2006/relationships/hyperlink" Target="https://en.wikipedia.org/wiki/Denotational_semantics#Compositionality" TargetMode="External"/><Relationship Id="rId40" Type="http://schemas.openxmlformats.org/officeDocument/2006/relationships/hyperlink" Target="https://en.wikipedia.org/wiki/Referential_transparency" TargetMode="External"/><Relationship Id="rId45" Type="http://schemas.openxmlformats.org/officeDocument/2006/relationships/hyperlink" Target="https://en.wikipedia.org/wiki/Wikipedia:Verifiability#Wikipedia_and_sources_that_mirror_or_use_it" TargetMode="External"/><Relationship Id="rId53" Type="http://schemas.openxmlformats.org/officeDocument/2006/relationships/hyperlink" Target="https://en.wikipedia.org/wiki/R_(programming_language)" TargetMode="External"/><Relationship Id="rId58" Type="http://schemas.openxmlformats.org/officeDocument/2006/relationships/hyperlink" Target="https://en.wikipedia.org/wiki/JavaScript" TargetMode="External"/><Relationship Id="rId66" Type="http://schemas.openxmlformats.org/officeDocument/2006/relationships/hyperlink" Target="https://en.wikipedia.org/wiki/Asynchronous_programming" TargetMode="External"/><Relationship Id="rId74" Type="http://schemas.openxmlformats.org/officeDocument/2006/relationships/hyperlink" Target="https://en.wikipedia.org/wiki/Information_hiding" TargetMode="External"/><Relationship Id="rId79" Type="http://schemas.openxmlformats.org/officeDocument/2006/relationships/hyperlink" Target="https://en.wikipedia.org/wiki/Serialization" TargetMode="External"/><Relationship Id="rId87" Type="http://schemas.openxmlformats.org/officeDocument/2006/relationships/hyperlink" Target="https://en.wikipedia.org/wiki/Comparison_of_programming_paradigms#cite_note-10" TargetMode="External"/><Relationship Id="rId102" Type="http://schemas.openxmlformats.org/officeDocument/2006/relationships/hyperlink" Target="https://en.wikipedia.org/wiki/Control_variable_(programming)" TargetMode="External"/><Relationship Id="rId5" Type="http://schemas.openxmlformats.org/officeDocument/2006/relationships/hyperlink" Target="https://en.wikipedia.org/wiki/Imperative_programming" TargetMode="External"/><Relationship Id="rId61" Type="http://schemas.openxmlformats.org/officeDocument/2006/relationships/hyperlink" Target="https://en.wikipedia.org/wiki/Time-driven_programming" TargetMode="External"/><Relationship Id="rId82" Type="http://schemas.openxmlformats.org/officeDocument/2006/relationships/hyperlink" Target="https://en.wikipedia.org/wiki/Comparison_of_programming_paradigms#cite_note-executioniKoN-7" TargetMode="External"/><Relationship Id="rId90" Type="http://schemas.openxmlformats.org/officeDocument/2006/relationships/hyperlink" Target="https://en.wikipedia.org/wiki/Spreadsheet" TargetMode="External"/><Relationship Id="rId95" Type="http://schemas.openxmlformats.org/officeDocument/2006/relationships/hyperlink" Target="https://en.wikipedia.org/wiki/Web_Ontology_Language" TargetMode="External"/><Relationship Id="rId19" Type="http://schemas.openxmlformats.org/officeDocument/2006/relationships/hyperlink" Target="https://en.wikipedia.org/wiki/Python_(programming_language)" TargetMode="External"/><Relationship Id="rId14" Type="http://schemas.openxmlformats.org/officeDocument/2006/relationships/hyperlink" Target="https://en.wikipedia.org/wiki/C_(programming_language)" TargetMode="External"/><Relationship Id="rId22" Type="http://schemas.openxmlformats.org/officeDocument/2006/relationships/hyperlink" Target="https://en.wikipedia.org/wiki/Structogram" TargetMode="External"/><Relationship Id="rId27" Type="http://schemas.openxmlformats.org/officeDocument/2006/relationships/hyperlink" Target="https://en.wikipedia.org/wiki/Modular_programming" TargetMode="External"/><Relationship Id="rId30" Type="http://schemas.openxmlformats.org/officeDocument/2006/relationships/hyperlink" Target="https://en.wikipedia.org/wiki/Lisp_(programming_language)" TargetMode="External"/><Relationship Id="rId35" Type="http://schemas.openxmlformats.org/officeDocument/2006/relationships/hyperlink" Target="https://en.wikipedia.org/wiki/Immutable_object" TargetMode="External"/><Relationship Id="rId43" Type="http://schemas.openxmlformats.org/officeDocument/2006/relationships/hyperlink" Target="https://en.wikipedia.org/wiki/C_sharp_(programming_language)" TargetMode="External"/><Relationship Id="rId48" Type="http://schemas.openxmlformats.org/officeDocument/2006/relationships/hyperlink" Target="https://en.wikipedia.org/wiki/Comparison_of_programming_paradigms#cite_note-4" TargetMode="External"/><Relationship Id="rId56" Type="http://schemas.openxmlformats.org/officeDocument/2006/relationships/hyperlink" Target="https://en.wikipedia.org/wiki/SequenceL" TargetMode="External"/><Relationship Id="rId64" Type="http://schemas.openxmlformats.org/officeDocument/2006/relationships/hyperlink" Target="https://en.wikipedia.org/wiki/Mouse_click" TargetMode="External"/><Relationship Id="rId69" Type="http://schemas.openxmlformats.org/officeDocument/2006/relationships/hyperlink" Target="https://en.wikipedia.org/wiki/Visual_Basic" TargetMode="External"/><Relationship Id="rId77" Type="http://schemas.openxmlformats.org/officeDocument/2006/relationships/hyperlink" Target="https://en.wikipedia.org/wiki/Polymorphism_(computer_science)" TargetMode="External"/><Relationship Id="rId100" Type="http://schemas.openxmlformats.org/officeDocument/2006/relationships/hyperlink" Target="https://en.wikipedia.org/wiki/Finite_state_machine" TargetMode="External"/><Relationship Id="rId105" Type="http://schemas.openxmlformats.org/officeDocument/2006/relationships/hyperlink" Target="https://en.wikipedia.org/wiki/Abstract_State_Machine_Language" TargetMode="External"/><Relationship Id="rId8" Type="http://schemas.openxmlformats.org/officeDocument/2006/relationships/hyperlink" Target="https://en.wikipedia.org/wiki/Field_(computer_science)" TargetMode="External"/><Relationship Id="rId51" Type="http://schemas.openxmlformats.org/officeDocument/2006/relationships/hyperlink" Target="https://en.wikipedia.org/wiki/F_Sharp_(programming_language)" TargetMode="External"/><Relationship Id="rId72" Type="http://schemas.openxmlformats.org/officeDocument/2006/relationships/hyperlink" Target="https://en.wikipedia.org/wiki/Object_(computer_science)" TargetMode="External"/><Relationship Id="rId80" Type="http://schemas.openxmlformats.org/officeDocument/2006/relationships/hyperlink" Target="https://en.wikipedia.org/wiki/Object-oriented_programming#Criticism" TargetMode="External"/><Relationship Id="rId85" Type="http://schemas.openxmlformats.org/officeDocument/2006/relationships/hyperlink" Target="https://en.wikipedia.org/wiki/Eiffel_(programming_language)" TargetMode="External"/><Relationship Id="rId93" Type="http://schemas.openxmlformats.org/officeDocument/2006/relationships/hyperlink" Target="https://en.wikipedia.org/wiki/Regular_expression" TargetMode="External"/><Relationship Id="rId98" Type="http://schemas.openxmlformats.org/officeDocument/2006/relationships/hyperlink" Target="https://en.wikipedia.org/wiki/XSLT" TargetMode="External"/><Relationship Id="rId3" Type="http://schemas.openxmlformats.org/officeDocument/2006/relationships/hyperlink" Target="https://en.wikipedia.org/wiki/Programming_paradigm" TargetMode="External"/><Relationship Id="rId12" Type="http://schemas.openxmlformats.org/officeDocument/2006/relationships/hyperlink" Target="https://en.wikipedia.org/wiki/Edsger_W._Dijkstra" TargetMode="External"/><Relationship Id="rId17" Type="http://schemas.openxmlformats.org/officeDocument/2006/relationships/hyperlink" Target="https://en.wikipedia.org/wiki/Kotlin_(programming_language)" TargetMode="External"/><Relationship Id="rId25" Type="http://schemas.openxmlformats.org/officeDocument/2006/relationships/hyperlink" Target="https://en.wikipedia.org/wiki/Pascal_(programming_language)" TargetMode="External"/><Relationship Id="rId33" Type="http://schemas.openxmlformats.org/officeDocument/2006/relationships/hyperlink" Target="https://en.wikipedia.org/wiki/Function_(mathematics)" TargetMode="External"/><Relationship Id="rId38" Type="http://schemas.openxmlformats.org/officeDocument/2006/relationships/hyperlink" Target="https://en.wikipedia.org/wiki/Formula" TargetMode="External"/><Relationship Id="rId46" Type="http://schemas.openxmlformats.org/officeDocument/2006/relationships/hyperlink" Target="https://en.wikipedia.org/wiki/Clojure" TargetMode="External"/><Relationship Id="rId59" Type="http://schemas.openxmlformats.org/officeDocument/2006/relationships/hyperlink" Target="https://en.wikipedia.org/wiki/Elm_(programming_language)" TargetMode="External"/><Relationship Id="rId67" Type="http://schemas.openxmlformats.org/officeDocument/2006/relationships/hyperlink" Target="https://en.wikipedia.org/wiki/Dataflow" TargetMode="External"/><Relationship Id="rId103" Type="http://schemas.openxmlformats.org/officeDocument/2006/relationships/hyperlink" Target="https://en.wikipedia.org/wiki/Isomorphism" TargetMode="External"/><Relationship Id="rId20" Type="http://schemas.openxmlformats.org/officeDocument/2006/relationships/hyperlink" Target="https://en.wikipedia.org/wiki/Ruby_(programming_language)" TargetMode="External"/><Relationship Id="rId41" Type="http://schemas.openxmlformats.org/officeDocument/2006/relationships/hyperlink" Target="https://en.wikipedia.org/wiki/Side_effect_(computer_science)" TargetMode="External"/><Relationship Id="rId54" Type="http://schemas.openxmlformats.org/officeDocument/2006/relationships/hyperlink" Target="https://en.wikipedia.org/wiki/Comparison_of_programming_paradigms#cite_note-5" TargetMode="External"/><Relationship Id="rId62" Type="http://schemas.openxmlformats.org/officeDocument/2006/relationships/hyperlink" Target="https://en.wikipedia.org/wiki/Control_flow" TargetMode="External"/><Relationship Id="rId70" Type="http://schemas.openxmlformats.org/officeDocument/2006/relationships/hyperlink" Target="https://en.wikipedia.org/wiki/Object-oriented_programming" TargetMode="External"/><Relationship Id="rId75" Type="http://schemas.openxmlformats.org/officeDocument/2006/relationships/hyperlink" Target="https://en.wikipedia.org/wiki/Data_abstraction" TargetMode="External"/><Relationship Id="rId83" Type="http://schemas.openxmlformats.org/officeDocument/2006/relationships/hyperlink" Target="https://en.wikipedia.org/wiki/Comparison_of_programming_paradigms#cite_note-8" TargetMode="External"/><Relationship Id="rId88" Type="http://schemas.openxmlformats.org/officeDocument/2006/relationships/hyperlink" Target="https://en.wikipedia.org/wiki/Declarative_programming" TargetMode="External"/><Relationship Id="rId91" Type="http://schemas.openxmlformats.org/officeDocument/2006/relationships/hyperlink" Target="https://en.wikipedia.org/wiki/Report_program_generator" TargetMode="External"/><Relationship Id="rId96" Type="http://schemas.openxmlformats.org/officeDocument/2006/relationships/hyperlink" Target="https://en.wikipedia.org/wiki/SPARQL" TargetMode="External"/><Relationship Id="rId1" Type="http://schemas.openxmlformats.org/officeDocument/2006/relationships/slideLayout" Target="../slideLayouts/slideLayout2.xml"/><Relationship Id="rId6" Type="http://schemas.openxmlformats.org/officeDocument/2006/relationships/hyperlink" Target="https://en.wikipedia.org/wiki/Statement_(programming)" TargetMode="External"/><Relationship Id="rId15" Type="http://schemas.openxmlformats.org/officeDocument/2006/relationships/hyperlink" Target="https://en.wikipedia.org/wiki/C%2B%2B" TargetMode="External"/><Relationship Id="rId23" Type="http://schemas.openxmlformats.org/officeDocument/2006/relationships/hyperlink" Target="https://en.wikipedia.org/wiki/Indent_style" TargetMode="External"/><Relationship Id="rId28" Type="http://schemas.openxmlformats.org/officeDocument/2006/relationships/hyperlink" Target="https://en.wikipedia.org/wiki/Local_variable" TargetMode="External"/><Relationship Id="rId36" Type="http://schemas.openxmlformats.org/officeDocument/2006/relationships/hyperlink" Target="https://en.wikipedia.org/wiki/Lambda_calculus" TargetMode="External"/><Relationship Id="rId49" Type="http://schemas.openxmlformats.org/officeDocument/2006/relationships/hyperlink" Target="https://en.wikipedia.org/wiki/Elixir_(programming_language)" TargetMode="External"/><Relationship Id="rId57" Type="http://schemas.openxmlformats.org/officeDocument/2006/relationships/hyperlink" Target="https://en.wikipedia.org/wiki/Standard_ML" TargetMode="External"/><Relationship Id="rId10" Type="http://schemas.openxmlformats.org/officeDocument/2006/relationships/hyperlink" Target="https://en.wikipedia.org/wiki/Data_structure" TargetMode="External"/><Relationship Id="rId31" Type="http://schemas.openxmlformats.org/officeDocument/2006/relationships/hyperlink" Target="https://en.wikipedia.org/wiki/Functional_programming" TargetMode="External"/><Relationship Id="rId44" Type="http://schemas.openxmlformats.org/officeDocument/2006/relationships/hyperlink" Target="https://en.wikipedia.org/wiki/Comparison_of_programming_paradigms#cite_note-3" TargetMode="External"/><Relationship Id="rId52" Type="http://schemas.openxmlformats.org/officeDocument/2006/relationships/hyperlink" Target="https://en.wikipedia.org/wiki/Haskell" TargetMode="External"/><Relationship Id="rId60" Type="http://schemas.openxmlformats.org/officeDocument/2006/relationships/hyperlink" Target="https://en.wikipedia.org/wiki/Event-driven_programming" TargetMode="External"/><Relationship Id="rId65" Type="http://schemas.openxmlformats.org/officeDocument/2006/relationships/hyperlink" Target="https://en.wikipedia.org/wiki/Main_loop" TargetMode="External"/><Relationship Id="rId73" Type="http://schemas.openxmlformats.org/officeDocument/2006/relationships/hyperlink" Target="https://en.wikipedia.org/wiki/Message_passing" TargetMode="External"/><Relationship Id="rId78" Type="http://schemas.openxmlformats.org/officeDocument/2006/relationships/hyperlink" Target="https://en.wikipedia.org/wiki/Inheritance_(computer_science)" TargetMode="External"/><Relationship Id="rId81" Type="http://schemas.openxmlformats.org/officeDocument/2006/relationships/hyperlink" Target="https://en.wikipedia.org/wiki/Comparison_of_programming_paradigms#cite_note-flaws-6" TargetMode="External"/><Relationship Id="rId86" Type="http://schemas.openxmlformats.org/officeDocument/2006/relationships/hyperlink" Target="https://en.wikipedia.org/wiki/Comparison_of_programming_paradigms#cite_note-9" TargetMode="External"/><Relationship Id="rId94" Type="http://schemas.openxmlformats.org/officeDocument/2006/relationships/hyperlink" Target="https://en.wikipedia.org/wiki/Prolog" TargetMode="External"/><Relationship Id="rId99" Type="http://schemas.openxmlformats.org/officeDocument/2006/relationships/hyperlink" Target="https://en.wikipedia.org/wiki/Automata-based_programming" TargetMode="External"/><Relationship Id="rId101" Type="http://schemas.openxmlformats.org/officeDocument/2006/relationships/hyperlink" Target="https://en.wikipedia.org/wiki/Enumeration" TargetMode="External"/><Relationship Id="rId4" Type="http://schemas.openxmlformats.org/officeDocument/2006/relationships/hyperlink" Target="https://en.wikipedia.org/wiki/Critique" TargetMode="External"/><Relationship Id="rId9" Type="http://schemas.openxmlformats.org/officeDocument/2006/relationships/hyperlink" Target="https://en.wikipedia.org/wiki/Assignment_(computer_science)" TargetMode="External"/><Relationship Id="rId13" Type="http://schemas.openxmlformats.org/officeDocument/2006/relationships/hyperlink" Target="https://en.wikipedia.org/wiki/Michael_A._Jackson_(computer_scientist)" TargetMode="External"/><Relationship Id="rId18" Type="http://schemas.openxmlformats.org/officeDocument/2006/relationships/hyperlink" Target="https://en.wikipedia.org/wiki/PHP" TargetMode="External"/><Relationship Id="rId39" Type="http://schemas.openxmlformats.org/officeDocument/2006/relationships/hyperlink" Target="https://en.wikipedia.org/wiki/Recursion_(computer_science)" TargetMode="External"/><Relationship Id="rId34" Type="http://schemas.openxmlformats.org/officeDocument/2006/relationships/hyperlink" Target="https://en.wikipedia.org/wiki/Program_state" TargetMode="External"/><Relationship Id="rId50" Type="http://schemas.openxmlformats.org/officeDocument/2006/relationships/hyperlink" Target="https://en.wikipedia.org/wiki/Erlang_(programming_language)" TargetMode="External"/><Relationship Id="rId55" Type="http://schemas.openxmlformats.org/officeDocument/2006/relationships/hyperlink" Target="https://en.wikipedia.org/wiki/Scala_(programming_language)" TargetMode="External"/><Relationship Id="rId76" Type="http://schemas.openxmlformats.org/officeDocument/2006/relationships/hyperlink" Target="https://en.wikipedia.org/wiki/Encapsulation_(computer_programming)" TargetMode="External"/><Relationship Id="rId97" Type="http://schemas.openxmlformats.org/officeDocument/2006/relationships/hyperlink" Target="https://en.wikipedia.org/wiki/Datalog" TargetMode="External"/><Relationship Id="rId104" Type="http://schemas.openxmlformats.org/officeDocument/2006/relationships/hyperlink" Target="https://en.wikipedia.org/wiki/State-transition_tabl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hyperlink" Target="https://www.ietf.org/rfc/rfc0822.txt"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gcc.gnu.org/git/gcc.git" TargetMode="External"/><Relationship Id="rId2" Type="http://schemas.openxmlformats.org/officeDocument/2006/relationships/hyperlink" Target="https://en.wikipedia.org/wiki/Java_byteco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n.wikipedia.org/wiki/Optimizing_compile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24A5CA-068A-590F-8E2A-93F25502EFB5}"/>
              </a:ext>
            </a:extLst>
          </p:cNvPr>
          <p:cNvSpPr>
            <a:spLocks noGrp="1"/>
          </p:cNvSpPr>
          <p:nvPr>
            <p:ph type="ctrTitle"/>
          </p:nvPr>
        </p:nvSpPr>
        <p:spPr/>
        <p:txBody>
          <a:bodyPr>
            <a:noAutofit/>
          </a:bodyPr>
          <a:lstStyle/>
          <a:p>
            <a:r>
              <a:rPr lang="en-GB" sz="4400" dirty="0"/>
              <a:t>Language Design and Implementation</a:t>
            </a:r>
          </a:p>
        </p:txBody>
      </p:sp>
      <p:sp>
        <p:nvSpPr>
          <p:cNvPr id="6" name="Subtitle 5">
            <a:extLst>
              <a:ext uri="{FF2B5EF4-FFF2-40B4-BE49-F238E27FC236}">
                <a16:creationId xmlns:a16="http://schemas.microsoft.com/office/drawing/2014/main" id="{3D1121BE-0BEE-0F4C-4CED-D660027E1B3A}"/>
              </a:ext>
            </a:extLst>
          </p:cNvPr>
          <p:cNvSpPr>
            <a:spLocks noGrp="1"/>
          </p:cNvSpPr>
          <p:nvPr>
            <p:ph type="subTitle" idx="1"/>
          </p:nvPr>
        </p:nvSpPr>
        <p:spPr/>
        <p:txBody>
          <a:bodyPr>
            <a:normAutofit lnSpcReduction="10000"/>
          </a:bodyPr>
          <a:lstStyle/>
          <a:p>
            <a:r>
              <a:rPr lang="en-GB" dirty="0"/>
              <a:t>6CC509</a:t>
            </a:r>
          </a:p>
        </p:txBody>
      </p:sp>
    </p:spTree>
    <p:extLst>
      <p:ext uri="{BB962C8B-B14F-4D97-AF65-F5344CB8AC3E}">
        <p14:creationId xmlns:p14="http://schemas.microsoft.com/office/powerpoint/2010/main" val="124322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41D5-764F-21DB-5FA9-BEF9993D1028}"/>
              </a:ext>
            </a:extLst>
          </p:cNvPr>
          <p:cNvSpPr>
            <a:spLocks noGrp="1"/>
          </p:cNvSpPr>
          <p:nvPr>
            <p:ph type="title"/>
          </p:nvPr>
        </p:nvSpPr>
        <p:spPr/>
        <p:txBody>
          <a:bodyPr/>
          <a:lstStyle/>
          <a:p>
            <a:r>
              <a:rPr lang="en-GB" dirty="0"/>
              <a:t>Coursework 1 rubric - Clarity</a:t>
            </a:r>
          </a:p>
        </p:txBody>
      </p:sp>
      <p:graphicFrame>
        <p:nvGraphicFramePr>
          <p:cNvPr id="4" name="Content Placeholder 3">
            <a:extLst>
              <a:ext uri="{FF2B5EF4-FFF2-40B4-BE49-F238E27FC236}">
                <a16:creationId xmlns:a16="http://schemas.microsoft.com/office/drawing/2014/main" id="{FD6DF9AA-9714-42A3-31B7-B5FA59008561}"/>
              </a:ext>
            </a:extLst>
          </p:cNvPr>
          <p:cNvGraphicFramePr>
            <a:graphicFrameLocks noGrp="1"/>
          </p:cNvGraphicFramePr>
          <p:nvPr>
            <p:ph idx="1"/>
            <p:extLst>
              <p:ext uri="{D42A27DB-BD31-4B8C-83A1-F6EECF244321}">
                <p14:modId xmlns:p14="http://schemas.microsoft.com/office/powerpoint/2010/main" val="3217489863"/>
              </p:ext>
            </p:extLst>
          </p:nvPr>
        </p:nvGraphicFramePr>
        <p:xfrm>
          <a:off x="838199" y="1796901"/>
          <a:ext cx="10515600" cy="2486152"/>
        </p:xfrm>
        <a:graphic>
          <a:graphicData uri="http://schemas.openxmlformats.org/drawingml/2006/table">
            <a:tbl>
              <a:tblPr firstRow="1" firstCol="1" bandRow="1">
                <a:tableStyleId>{5C22544A-7EE6-4342-B048-85BDC9FD1C3A}</a:tableStyleId>
              </a:tblPr>
              <a:tblGrid>
                <a:gridCol w="1727328">
                  <a:extLst>
                    <a:ext uri="{9D8B030D-6E8A-4147-A177-3AD203B41FA5}">
                      <a16:colId xmlns:a16="http://schemas.microsoft.com/office/drawing/2014/main" val="3763218368"/>
                    </a:ext>
                  </a:extLst>
                </a:gridCol>
                <a:gridCol w="1899944">
                  <a:extLst>
                    <a:ext uri="{9D8B030D-6E8A-4147-A177-3AD203B41FA5}">
                      <a16:colId xmlns:a16="http://schemas.microsoft.com/office/drawing/2014/main" val="2100282673"/>
                    </a:ext>
                  </a:extLst>
                </a:gridCol>
                <a:gridCol w="1638688">
                  <a:extLst>
                    <a:ext uri="{9D8B030D-6E8A-4147-A177-3AD203B41FA5}">
                      <a16:colId xmlns:a16="http://schemas.microsoft.com/office/drawing/2014/main" val="923928233"/>
                    </a:ext>
                  </a:extLst>
                </a:gridCol>
                <a:gridCol w="1721501">
                  <a:extLst>
                    <a:ext uri="{9D8B030D-6E8A-4147-A177-3AD203B41FA5}">
                      <a16:colId xmlns:a16="http://schemas.microsoft.com/office/drawing/2014/main" val="157656991"/>
                    </a:ext>
                  </a:extLst>
                </a:gridCol>
                <a:gridCol w="1721501">
                  <a:extLst>
                    <a:ext uri="{9D8B030D-6E8A-4147-A177-3AD203B41FA5}">
                      <a16:colId xmlns:a16="http://schemas.microsoft.com/office/drawing/2014/main" val="2076691104"/>
                    </a:ext>
                  </a:extLst>
                </a:gridCol>
                <a:gridCol w="1806638">
                  <a:extLst>
                    <a:ext uri="{9D8B030D-6E8A-4147-A177-3AD203B41FA5}">
                      <a16:colId xmlns:a16="http://schemas.microsoft.com/office/drawing/2014/main" val="2127294262"/>
                    </a:ext>
                  </a:extLst>
                </a:gridCol>
              </a:tblGrid>
              <a:tr h="180577">
                <a:tc>
                  <a:txBody>
                    <a:bodyPr/>
                    <a:lstStyle/>
                    <a:p>
                      <a:pPr algn="ctr">
                        <a:lnSpc>
                          <a:spcPct val="115000"/>
                        </a:lnSpc>
                        <a:spcAft>
                          <a:spcPts val="1000"/>
                        </a:spcAft>
                      </a:pPr>
                      <a:r>
                        <a:rPr lang="en-GB" sz="1600" dirty="0">
                          <a:effectLst/>
                        </a:rPr>
                        <a:t>Criteria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Excellent (1</a:t>
                      </a:r>
                      <a:r>
                        <a:rPr lang="en-GB" sz="1600" baseline="30000">
                          <a:effectLst/>
                        </a:rPr>
                        <a:t>st</a:t>
                      </a:r>
                      <a:r>
                        <a:rPr lang="en-GB" sz="1600">
                          <a:effectLst/>
                        </a:rPr>
                        <a:t>)</a:t>
                      </a:r>
                    </a:p>
                    <a:p>
                      <a:pPr algn="ctr">
                        <a:lnSpc>
                          <a:spcPct val="115000"/>
                        </a:lnSpc>
                        <a:spcAft>
                          <a:spcPts val="1000"/>
                        </a:spcAft>
                      </a:pPr>
                      <a:r>
                        <a:rPr lang="en-GB" sz="1600">
                          <a:effectLst/>
                        </a:rPr>
                        <a:t>7-10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Very Good (2:1)</a:t>
                      </a:r>
                    </a:p>
                    <a:p>
                      <a:pPr algn="ctr">
                        <a:lnSpc>
                          <a:spcPct val="115000"/>
                        </a:lnSpc>
                        <a:spcAft>
                          <a:spcPts val="1000"/>
                        </a:spcAft>
                      </a:pPr>
                      <a:r>
                        <a:rPr lang="en-AU" sz="1600">
                          <a:effectLst/>
                        </a:rPr>
                        <a:t>6-7</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Good (2:2)</a:t>
                      </a:r>
                    </a:p>
                    <a:p>
                      <a:pPr algn="ctr">
                        <a:lnSpc>
                          <a:spcPct val="115000"/>
                        </a:lnSpc>
                        <a:spcAft>
                          <a:spcPts val="1000"/>
                        </a:spcAft>
                      </a:pPr>
                      <a:r>
                        <a:rPr lang="en-AU" sz="1600">
                          <a:effectLst/>
                        </a:rPr>
                        <a:t>5-6</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Satisfactory (3</a:t>
                      </a:r>
                      <a:r>
                        <a:rPr lang="en-GB" sz="1600" baseline="30000">
                          <a:effectLst/>
                        </a:rPr>
                        <a:t>rd</a:t>
                      </a:r>
                      <a:r>
                        <a:rPr lang="en-GB" sz="1600">
                          <a:effectLst/>
                        </a:rPr>
                        <a:t>)</a:t>
                      </a:r>
                    </a:p>
                    <a:p>
                      <a:pPr algn="ctr">
                        <a:lnSpc>
                          <a:spcPct val="115000"/>
                        </a:lnSpc>
                        <a:spcAft>
                          <a:spcPts val="1000"/>
                        </a:spcAft>
                      </a:pPr>
                      <a:r>
                        <a:rPr lang="en-AU" sz="1600">
                          <a:effectLst/>
                        </a:rPr>
                        <a:t>4-5</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Near Fail (N:F)</a:t>
                      </a:r>
                    </a:p>
                    <a:p>
                      <a:pPr algn="ctr">
                        <a:lnSpc>
                          <a:spcPct val="115000"/>
                        </a:lnSpc>
                        <a:spcAft>
                          <a:spcPts val="1000"/>
                        </a:spcAft>
                      </a:pPr>
                      <a:r>
                        <a:rPr lang="en-GB" sz="1600">
                          <a:effectLst/>
                        </a:rPr>
                        <a:t>3.5-4</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581452801"/>
                  </a:ext>
                </a:extLst>
              </a:tr>
              <a:tr h="237783">
                <a:tc>
                  <a:txBody>
                    <a:bodyPr/>
                    <a:lstStyle/>
                    <a:p>
                      <a:pPr>
                        <a:lnSpc>
                          <a:spcPct val="107000"/>
                        </a:lnSpc>
                        <a:spcAft>
                          <a:spcPts val="800"/>
                        </a:spcAft>
                      </a:pPr>
                      <a:r>
                        <a:rPr lang="en-GB" sz="1600">
                          <a:effectLst/>
                        </a:rPr>
                        <a:t>Clarity of Writing (10%)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Clear and concise writing. Well-structured sentences. Professional and scholarly tone.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Mostly clear and concise writing. Well-constructed sentences. Generally professional and scholarly tone.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Writing is somewhat clear and concise. Some sentences may be unclear. Tone is adequate.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dirty="0">
                          <a:effectLst/>
                        </a:rPr>
                        <a:t>Writing lacks clarity. Sentences are often unclear. Tone needs improvement.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dirty="0">
                          <a:effectLst/>
                        </a:rPr>
                        <a:t>Poorly written with little clarity. Numerous sentences are unclear. Tone is unprofessional</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3699406118"/>
                  </a:ext>
                </a:extLst>
              </a:tr>
            </a:tbl>
          </a:graphicData>
        </a:graphic>
      </p:graphicFrame>
    </p:spTree>
    <p:extLst>
      <p:ext uri="{BB962C8B-B14F-4D97-AF65-F5344CB8AC3E}">
        <p14:creationId xmlns:p14="http://schemas.microsoft.com/office/powerpoint/2010/main" val="338483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41D5-764F-21DB-5FA9-BEF9993D1028}"/>
              </a:ext>
            </a:extLst>
          </p:cNvPr>
          <p:cNvSpPr>
            <a:spLocks noGrp="1"/>
          </p:cNvSpPr>
          <p:nvPr>
            <p:ph type="title"/>
          </p:nvPr>
        </p:nvSpPr>
        <p:spPr/>
        <p:txBody>
          <a:bodyPr/>
          <a:lstStyle/>
          <a:p>
            <a:r>
              <a:rPr lang="en-GB" dirty="0"/>
              <a:t>Coursework 1 rubric - Conclusions</a:t>
            </a:r>
          </a:p>
        </p:txBody>
      </p:sp>
      <p:graphicFrame>
        <p:nvGraphicFramePr>
          <p:cNvPr id="4" name="Content Placeholder 3">
            <a:extLst>
              <a:ext uri="{FF2B5EF4-FFF2-40B4-BE49-F238E27FC236}">
                <a16:creationId xmlns:a16="http://schemas.microsoft.com/office/drawing/2014/main" id="{FD6DF9AA-9714-42A3-31B7-B5FA59008561}"/>
              </a:ext>
            </a:extLst>
          </p:cNvPr>
          <p:cNvGraphicFramePr>
            <a:graphicFrameLocks noGrp="1"/>
          </p:cNvGraphicFramePr>
          <p:nvPr>
            <p:ph idx="1"/>
            <p:extLst>
              <p:ext uri="{D42A27DB-BD31-4B8C-83A1-F6EECF244321}">
                <p14:modId xmlns:p14="http://schemas.microsoft.com/office/powerpoint/2010/main" val="663945232"/>
              </p:ext>
            </p:extLst>
          </p:nvPr>
        </p:nvGraphicFramePr>
        <p:xfrm>
          <a:off x="838199" y="1796901"/>
          <a:ext cx="10515600" cy="2950274"/>
        </p:xfrm>
        <a:graphic>
          <a:graphicData uri="http://schemas.openxmlformats.org/drawingml/2006/table">
            <a:tbl>
              <a:tblPr firstRow="1" firstCol="1" bandRow="1">
                <a:tableStyleId>{5C22544A-7EE6-4342-B048-85BDC9FD1C3A}</a:tableStyleId>
              </a:tblPr>
              <a:tblGrid>
                <a:gridCol w="1727328">
                  <a:extLst>
                    <a:ext uri="{9D8B030D-6E8A-4147-A177-3AD203B41FA5}">
                      <a16:colId xmlns:a16="http://schemas.microsoft.com/office/drawing/2014/main" val="3763218368"/>
                    </a:ext>
                  </a:extLst>
                </a:gridCol>
                <a:gridCol w="1899944">
                  <a:extLst>
                    <a:ext uri="{9D8B030D-6E8A-4147-A177-3AD203B41FA5}">
                      <a16:colId xmlns:a16="http://schemas.microsoft.com/office/drawing/2014/main" val="2100282673"/>
                    </a:ext>
                  </a:extLst>
                </a:gridCol>
                <a:gridCol w="1638688">
                  <a:extLst>
                    <a:ext uri="{9D8B030D-6E8A-4147-A177-3AD203B41FA5}">
                      <a16:colId xmlns:a16="http://schemas.microsoft.com/office/drawing/2014/main" val="923928233"/>
                    </a:ext>
                  </a:extLst>
                </a:gridCol>
                <a:gridCol w="1721501">
                  <a:extLst>
                    <a:ext uri="{9D8B030D-6E8A-4147-A177-3AD203B41FA5}">
                      <a16:colId xmlns:a16="http://schemas.microsoft.com/office/drawing/2014/main" val="157656991"/>
                    </a:ext>
                  </a:extLst>
                </a:gridCol>
                <a:gridCol w="1721501">
                  <a:extLst>
                    <a:ext uri="{9D8B030D-6E8A-4147-A177-3AD203B41FA5}">
                      <a16:colId xmlns:a16="http://schemas.microsoft.com/office/drawing/2014/main" val="2076691104"/>
                    </a:ext>
                  </a:extLst>
                </a:gridCol>
                <a:gridCol w="1806638">
                  <a:extLst>
                    <a:ext uri="{9D8B030D-6E8A-4147-A177-3AD203B41FA5}">
                      <a16:colId xmlns:a16="http://schemas.microsoft.com/office/drawing/2014/main" val="2127294262"/>
                    </a:ext>
                  </a:extLst>
                </a:gridCol>
              </a:tblGrid>
              <a:tr h="180577">
                <a:tc>
                  <a:txBody>
                    <a:bodyPr/>
                    <a:lstStyle/>
                    <a:p>
                      <a:pPr algn="ctr">
                        <a:lnSpc>
                          <a:spcPct val="115000"/>
                        </a:lnSpc>
                        <a:spcAft>
                          <a:spcPts val="1000"/>
                        </a:spcAft>
                      </a:pPr>
                      <a:r>
                        <a:rPr lang="en-GB" sz="1600" dirty="0">
                          <a:effectLst/>
                        </a:rPr>
                        <a:t>Criteria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Excellent (1</a:t>
                      </a:r>
                      <a:r>
                        <a:rPr lang="en-GB" sz="1600" baseline="30000">
                          <a:effectLst/>
                        </a:rPr>
                        <a:t>st</a:t>
                      </a:r>
                      <a:r>
                        <a:rPr lang="en-GB" sz="1600">
                          <a:effectLst/>
                        </a:rPr>
                        <a:t>)</a:t>
                      </a:r>
                    </a:p>
                    <a:p>
                      <a:pPr algn="ctr">
                        <a:lnSpc>
                          <a:spcPct val="115000"/>
                        </a:lnSpc>
                        <a:spcAft>
                          <a:spcPts val="1000"/>
                        </a:spcAft>
                      </a:pPr>
                      <a:r>
                        <a:rPr lang="en-GB" sz="1600">
                          <a:effectLst/>
                        </a:rPr>
                        <a:t>7-10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Very Good (2:1)</a:t>
                      </a:r>
                    </a:p>
                    <a:p>
                      <a:pPr algn="ctr">
                        <a:lnSpc>
                          <a:spcPct val="115000"/>
                        </a:lnSpc>
                        <a:spcAft>
                          <a:spcPts val="1000"/>
                        </a:spcAft>
                      </a:pPr>
                      <a:r>
                        <a:rPr lang="en-AU" sz="1600">
                          <a:effectLst/>
                        </a:rPr>
                        <a:t>6-7</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Good (2:2)</a:t>
                      </a:r>
                    </a:p>
                    <a:p>
                      <a:pPr algn="ctr">
                        <a:lnSpc>
                          <a:spcPct val="115000"/>
                        </a:lnSpc>
                        <a:spcAft>
                          <a:spcPts val="1000"/>
                        </a:spcAft>
                      </a:pPr>
                      <a:r>
                        <a:rPr lang="en-AU" sz="1600">
                          <a:effectLst/>
                        </a:rPr>
                        <a:t>5-6</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Satisfactory (3</a:t>
                      </a:r>
                      <a:r>
                        <a:rPr lang="en-GB" sz="1600" baseline="30000">
                          <a:effectLst/>
                        </a:rPr>
                        <a:t>rd</a:t>
                      </a:r>
                      <a:r>
                        <a:rPr lang="en-GB" sz="1600">
                          <a:effectLst/>
                        </a:rPr>
                        <a:t>)</a:t>
                      </a:r>
                    </a:p>
                    <a:p>
                      <a:pPr algn="ctr">
                        <a:lnSpc>
                          <a:spcPct val="115000"/>
                        </a:lnSpc>
                        <a:spcAft>
                          <a:spcPts val="1000"/>
                        </a:spcAft>
                      </a:pPr>
                      <a:r>
                        <a:rPr lang="en-AU" sz="1600">
                          <a:effectLst/>
                        </a:rPr>
                        <a:t>4-5</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Near Fail (N:F)</a:t>
                      </a:r>
                    </a:p>
                    <a:p>
                      <a:pPr algn="ctr">
                        <a:lnSpc>
                          <a:spcPct val="115000"/>
                        </a:lnSpc>
                        <a:spcAft>
                          <a:spcPts val="1000"/>
                        </a:spcAft>
                      </a:pPr>
                      <a:r>
                        <a:rPr lang="en-GB" sz="1600">
                          <a:effectLst/>
                        </a:rPr>
                        <a:t>3.5-4</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581452801"/>
                  </a:ext>
                </a:extLst>
              </a:tr>
              <a:tr h="440154">
                <a:tc>
                  <a:txBody>
                    <a:bodyPr/>
                    <a:lstStyle/>
                    <a:p>
                      <a:pPr>
                        <a:lnSpc>
                          <a:spcPct val="107000"/>
                        </a:lnSpc>
                        <a:spcAft>
                          <a:spcPts val="800"/>
                        </a:spcAft>
                      </a:pPr>
                      <a:r>
                        <a:rPr lang="en-GB" sz="1600">
                          <a:effectLst/>
                        </a:rPr>
                        <a:t>Conclusion (10%)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Summarizes key findings and insights from the literature.</a:t>
                      </a:r>
                    </a:p>
                    <a:p>
                      <a:pPr>
                        <a:lnSpc>
                          <a:spcPct val="107000"/>
                        </a:lnSpc>
                        <a:spcAft>
                          <a:spcPts val="800"/>
                        </a:spcAft>
                      </a:pPr>
                      <a:r>
                        <a:rPr lang="en-GB" sz="1600">
                          <a:effectLst/>
                        </a:rPr>
                        <a:t> </a:t>
                      </a:r>
                    </a:p>
                    <a:p>
                      <a:pPr>
                        <a:lnSpc>
                          <a:spcPct val="107000"/>
                        </a:lnSpc>
                        <a:spcAft>
                          <a:spcPts val="800"/>
                        </a:spcAft>
                      </a:pPr>
                      <a:r>
                        <a:rPr lang="en-GB" sz="1600">
                          <a:effectLst/>
                        </a:rPr>
                        <a:t>Formulates clear conclusions backed up within the work.</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Summarizes key findings.</a:t>
                      </a:r>
                    </a:p>
                    <a:p>
                      <a:pPr>
                        <a:lnSpc>
                          <a:spcPct val="107000"/>
                        </a:lnSpc>
                        <a:spcAft>
                          <a:spcPts val="800"/>
                        </a:spcAft>
                      </a:pPr>
                      <a:r>
                        <a:rPr lang="en-GB" sz="1600">
                          <a:effectLst/>
                        </a:rPr>
                        <a:t> </a:t>
                      </a:r>
                    </a:p>
                    <a:p>
                      <a:pPr>
                        <a:lnSpc>
                          <a:spcPct val="107000"/>
                        </a:lnSpc>
                        <a:spcAft>
                          <a:spcPts val="800"/>
                        </a:spcAft>
                      </a:pPr>
                      <a:r>
                        <a:rPr lang="en-GB" sz="1600">
                          <a:effectLst/>
                        </a:rPr>
                        <a:t>Conclusions are generally clear but may lack some support from the work.</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Summarizes findings with some omissions. </a:t>
                      </a:r>
                    </a:p>
                    <a:p>
                      <a:pPr>
                        <a:lnSpc>
                          <a:spcPct val="107000"/>
                        </a:lnSpc>
                        <a:spcAft>
                          <a:spcPts val="800"/>
                        </a:spcAft>
                      </a:pPr>
                      <a:r>
                        <a:rPr lang="en-GB" sz="1600">
                          <a:effectLst/>
                        </a:rPr>
                        <a:t> </a:t>
                      </a:r>
                    </a:p>
                    <a:p>
                      <a:pPr>
                        <a:lnSpc>
                          <a:spcPct val="107000"/>
                        </a:lnSpc>
                        <a:spcAft>
                          <a:spcPts val="800"/>
                        </a:spcAft>
                      </a:pPr>
                      <a:r>
                        <a:rPr lang="en-GB" sz="1600">
                          <a:effectLst/>
                        </a:rPr>
                        <a:t>Conclusions are somewhat unclear and may lack support in the work.</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Limited summary of findings. </a:t>
                      </a:r>
                    </a:p>
                    <a:p>
                      <a:pPr>
                        <a:lnSpc>
                          <a:spcPct val="107000"/>
                        </a:lnSpc>
                        <a:spcAft>
                          <a:spcPts val="800"/>
                        </a:spcAft>
                      </a:pPr>
                      <a:r>
                        <a:rPr lang="en-GB" sz="1600">
                          <a:effectLst/>
                        </a:rPr>
                        <a:t> </a:t>
                      </a:r>
                    </a:p>
                    <a:p>
                      <a:pPr>
                        <a:lnSpc>
                          <a:spcPct val="107000"/>
                        </a:lnSpc>
                        <a:spcAft>
                          <a:spcPts val="800"/>
                        </a:spcAft>
                      </a:pPr>
                      <a:r>
                        <a:rPr lang="en-GB" sz="1600">
                          <a:effectLst/>
                        </a:rPr>
                        <a:t>Conclusions lack clarity and support from the work.</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dirty="0">
                          <a:effectLst/>
                        </a:rPr>
                        <a:t>No meaningful summary or conclusions provided.</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2588756419"/>
                  </a:ext>
                </a:extLst>
              </a:tr>
            </a:tbl>
          </a:graphicData>
        </a:graphic>
      </p:graphicFrame>
    </p:spTree>
    <p:extLst>
      <p:ext uri="{BB962C8B-B14F-4D97-AF65-F5344CB8AC3E}">
        <p14:creationId xmlns:p14="http://schemas.microsoft.com/office/powerpoint/2010/main" val="349013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41D5-764F-21DB-5FA9-BEF9993D1028}"/>
              </a:ext>
            </a:extLst>
          </p:cNvPr>
          <p:cNvSpPr>
            <a:spLocks noGrp="1"/>
          </p:cNvSpPr>
          <p:nvPr>
            <p:ph type="title"/>
          </p:nvPr>
        </p:nvSpPr>
        <p:spPr/>
        <p:txBody>
          <a:bodyPr/>
          <a:lstStyle/>
          <a:p>
            <a:r>
              <a:rPr lang="en-GB" dirty="0"/>
              <a:t>Coursework 1 rubric - Referencing</a:t>
            </a:r>
          </a:p>
        </p:txBody>
      </p:sp>
      <p:graphicFrame>
        <p:nvGraphicFramePr>
          <p:cNvPr id="4" name="Content Placeholder 3">
            <a:extLst>
              <a:ext uri="{FF2B5EF4-FFF2-40B4-BE49-F238E27FC236}">
                <a16:creationId xmlns:a16="http://schemas.microsoft.com/office/drawing/2014/main" id="{FD6DF9AA-9714-42A3-31B7-B5FA59008561}"/>
              </a:ext>
            </a:extLst>
          </p:cNvPr>
          <p:cNvGraphicFramePr>
            <a:graphicFrameLocks noGrp="1"/>
          </p:cNvGraphicFramePr>
          <p:nvPr>
            <p:ph idx="1"/>
            <p:extLst>
              <p:ext uri="{D42A27DB-BD31-4B8C-83A1-F6EECF244321}">
                <p14:modId xmlns:p14="http://schemas.microsoft.com/office/powerpoint/2010/main" val="1126935580"/>
              </p:ext>
            </p:extLst>
          </p:nvPr>
        </p:nvGraphicFramePr>
        <p:xfrm>
          <a:off x="838199" y="1796901"/>
          <a:ext cx="10515600" cy="2689352"/>
        </p:xfrm>
        <a:graphic>
          <a:graphicData uri="http://schemas.openxmlformats.org/drawingml/2006/table">
            <a:tbl>
              <a:tblPr firstRow="1" firstCol="1" bandRow="1">
                <a:tableStyleId>{5C22544A-7EE6-4342-B048-85BDC9FD1C3A}</a:tableStyleId>
              </a:tblPr>
              <a:tblGrid>
                <a:gridCol w="1727328">
                  <a:extLst>
                    <a:ext uri="{9D8B030D-6E8A-4147-A177-3AD203B41FA5}">
                      <a16:colId xmlns:a16="http://schemas.microsoft.com/office/drawing/2014/main" val="3763218368"/>
                    </a:ext>
                  </a:extLst>
                </a:gridCol>
                <a:gridCol w="1899944">
                  <a:extLst>
                    <a:ext uri="{9D8B030D-6E8A-4147-A177-3AD203B41FA5}">
                      <a16:colId xmlns:a16="http://schemas.microsoft.com/office/drawing/2014/main" val="2100282673"/>
                    </a:ext>
                  </a:extLst>
                </a:gridCol>
                <a:gridCol w="1638688">
                  <a:extLst>
                    <a:ext uri="{9D8B030D-6E8A-4147-A177-3AD203B41FA5}">
                      <a16:colId xmlns:a16="http://schemas.microsoft.com/office/drawing/2014/main" val="923928233"/>
                    </a:ext>
                  </a:extLst>
                </a:gridCol>
                <a:gridCol w="1721501">
                  <a:extLst>
                    <a:ext uri="{9D8B030D-6E8A-4147-A177-3AD203B41FA5}">
                      <a16:colId xmlns:a16="http://schemas.microsoft.com/office/drawing/2014/main" val="157656991"/>
                    </a:ext>
                  </a:extLst>
                </a:gridCol>
                <a:gridCol w="1721501">
                  <a:extLst>
                    <a:ext uri="{9D8B030D-6E8A-4147-A177-3AD203B41FA5}">
                      <a16:colId xmlns:a16="http://schemas.microsoft.com/office/drawing/2014/main" val="2076691104"/>
                    </a:ext>
                  </a:extLst>
                </a:gridCol>
                <a:gridCol w="1806638">
                  <a:extLst>
                    <a:ext uri="{9D8B030D-6E8A-4147-A177-3AD203B41FA5}">
                      <a16:colId xmlns:a16="http://schemas.microsoft.com/office/drawing/2014/main" val="2127294262"/>
                    </a:ext>
                  </a:extLst>
                </a:gridCol>
              </a:tblGrid>
              <a:tr h="180577">
                <a:tc>
                  <a:txBody>
                    <a:bodyPr/>
                    <a:lstStyle/>
                    <a:p>
                      <a:pPr algn="ctr">
                        <a:lnSpc>
                          <a:spcPct val="115000"/>
                        </a:lnSpc>
                        <a:spcAft>
                          <a:spcPts val="1000"/>
                        </a:spcAft>
                      </a:pPr>
                      <a:r>
                        <a:rPr lang="en-GB" sz="1600" dirty="0">
                          <a:effectLst/>
                        </a:rPr>
                        <a:t>Criteria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Excellent (1</a:t>
                      </a:r>
                      <a:r>
                        <a:rPr lang="en-GB" sz="1600" baseline="30000">
                          <a:effectLst/>
                        </a:rPr>
                        <a:t>st</a:t>
                      </a:r>
                      <a:r>
                        <a:rPr lang="en-GB" sz="1600">
                          <a:effectLst/>
                        </a:rPr>
                        <a:t>)</a:t>
                      </a:r>
                    </a:p>
                    <a:p>
                      <a:pPr algn="ctr">
                        <a:lnSpc>
                          <a:spcPct val="115000"/>
                        </a:lnSpc>
                        <a:spcAft>
                          <a:spcPts val="1000"/>
                        </a:spcAft>
                      </a:pPr>
                      <a:r>
                        <a:rPr lang="en-GB" sz="1600">
                          <a:effectLst/>
                        </a:rPr>
                        <a:t>7-10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Very Good (2:1)</a:t>
                      </a:r>
                    </a:p>
                    <a:p>
                      <a:pPr algn="ctr">
                        <a:lnSpc>
                          <a:spcPct val="115000"/>
                        </a:lnSpc>
                        <a:spcAft>
                          <a:spcPts val="1000"/>
                        </a:spcAft>
                      </a:pPr>
                      <a:r>
                        <a:rPr lang="en-AU" sz="1600">
                          <a:effectLst/>
                        </a:rPr>
                        <a:t>6-7</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Good (2:2)</a:t>
                      </a:r>
                    </a:p>
                    <a:p>
                      <a:pPr algn="ctr">
                        <a:lnSpc>
                          <a:spcPct val="115000"/>
                        </a:lnSpc>
                        <a:spcAft>
                          <a:spcPts val="1000"/>
                        </a:spcAft>
                      </a:pPr>
                      <a:r>
                        <a:rPr lang="en-AU" sz="1600">
                          <a:effectLst/>
                        </a:rPr>
                        <a:t>5-6</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Satisfactory (3</a:t>
                      </a:r>
                      <a:r>
                        <a:rPr lang="en-GB" sz="1600" baseline="30000">
                          <a:effectLst/>
                        </a:rPr>
                        <a:t>rd</a:t>
                      </a:r>
                      <a:r>
                        <a:rPr lang="en-GB" sz="1600">
                          <a:effectLst/>
                        </a:rPr>
                        <a:t>)</a:t>
                      </a:r>
                    </a:p>
                    <a:p>
                      <a:pPr algn="ctr">
                        <a:lnSpc>
                          <a:spcPct val="115000"/>
                        </a:lnSpc>
                        <a:spcAft>
                          <a:spcPts val="1000"/>
                        </a:spcAft>
                      </a:pPr>
                      <a:r>
                        <a:rPr lang="en-AU" sz="1600">
                          <a:effectLst/>
                        </a:rPr>
                        <a:t>4-5</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Near Fail (N:F)</a:t>
                      </a:r>
                    </a:p>
                    <a:p>
                      <a:pPr algn="ctr">
                        <a:lnSpc>
                          <a:spcPct val="115000"/>
                        </a:lnSpc>
                        <a:spcAft>
                          <a:spcPts val="1000"/>
                        </a:spcAft>
                      </a:pPr>
                      <a:r>
                        <a:rPr lang="en-GB" sz="1600">
                          <a:effectLst/>
                        </a:rPr>
                        <a:t>3.5-4</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581452801"/>
                  </a:ext>
                </a:extLst>
              </a:tr>
              <a:tr h="414535">
                <a:tc>
                  <a:txBody>
                    <a:bodyPr/>
                    <a:lstStyle/>
                    <a:p>
                      <a:pPr>
                        <a:lnSpc>
                          <a:spcPct val="107000"/>
                        </a:lnSpc>
                        <a:spcAft>
                          <a:spcPts val="800"/>
                        </a:spcAft>
                      </a:pPr>
                      <a:r>
                        <a:rPr lang="en-GB" sz="1600">
                          <a:effectLst/>
                        </a:rPr>
                        <a:t>References and Citations (10%)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Accurate and complete citation of sources. </a:t>
                      </a:r>
                    </a:p>
                    <a:p>
                      <a:pPr>
                        <a:lnSpc>
                          <a:spcPct val="107000"/>
                        </a:lnSpc>
                        <a:spcAft>
                          <a:spcPts val="800"/>
                        </a:spcAft>
                      </a:pPr>
                      <a:r>
                        <a:rPr lang="en-GB" sz="1600">
                          <a:effectLst/>
                        </a:rPr>
                        <a:t> </a:t>
                      </a:r>
                    </a:p>
                    <a:p>
                      <a:pPr>
                        <a:lnSpc>
                          <a:spcPct val="107000"/>
                        </a:lnSpc>
                        <a:spcAft>
                          <a:spcPts val="800"/>
                        </a:spcAft>
                      </a:pPr>
                      <a:r>
                        <a:rPr lang="en-GB" sz="1600">
                          <a:effectLst/>
                        </a:rPr>
                        <a:t>Follows a consistent citation style.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Mostly accurate and complete citation of sources. </a:t>
                      </a:r>
                    </a:p>
                    <a:p>
                      <a:pPr>
                        <a:lnSpc>
                          <a:spcPct val="107000"/>
                        </a:lnSpc>
                        <a:spcAft>
                          <a:spcPts val="800"/>
                        </a:spcAft>
                      </a:pPr>
                      <a:r>
                        <a:rPr lang="en-GB" sz="1600">
                          <a:effectLst/>
                        </a:rPr>
                        <a:t> </a:t>
                      </a:r>
                    </a:p>
                    <a:p>
                      <a:pPr>
                        <a:lnSpc>
                          <a:spcPct val="107000"/>
                        </a:lnSpc>
                        <a:spcAft>
                          <a:spcPts val="800"/>
                        </a:spcAft>
                      </a:pPr>
                      <a:r>
                        <a:rPr lang="en-GB" sz="1600">
                          <a:effectLst/>
                        </a:rPr>
                        <a:t>Minor inconsistencies in citation style.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Some inaccuracies in citation. </a:t>
                      </a:r>
                    </a:p>
                    <a:p>
                      <a:pPr>
                        <a:lnSpc>
                          <a:spcPct val="107000"/>
                        </a:lnSpc>
                        <a:spcAft>
                          <a:spcPts val="800"/>
                        </a:spcAft>
                      </a:pPr>
                      <a:r>
                        <a:rPr lang="en-GB" sz="1600">
                          <a:effectLst/>
                        </a:rPr>
                        <a:t> </a:t>
                      </a:r>
                    </a:p>
                    <a:p>
                      <a:pPr>
                        <a:lnSpc>
                          <a:spcPct val="107000"/>
                        </a:lnSpc>
                        <a:spcAft>
                          <a:spcPts val="800"/>
                        </a:spcAft>
                      </a:pPr>
                      <a:r>
                        <a:rPr lang="en-GB" sz="1600">
                          <a:effectLst/>
                        </a:rPr>
                        <a:t>Inconsistent citation style.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Numerous inaccuracies in citation. </a:t>
                      </a:r>
                    </a:p>
                    <a:p>
                      <a:pPr>
                        <a:lnSpc>
                          <a:spcPct val="107000"/>
                        </a:lnSpc>
                        <a:spcAft>
                          <a:spcPts val="800"/>
                        </a:spcAft>
                      </a:pPr>
                      <a:r>
                        <a:rPr lang="en-GB" sz="1600">
                          <a:effectLst/>
                        </a:rPr>
                        <a:t> </a:t>
                      </a:r>
                    </a:p>
                    <a:p>
                      <a:pPr>
                        <a:lnSpc>
                          <a:spcPct val="107000"/>
                        </a:lnSpc>
                        <a:spcAft>
                          <a:spcPts val="800"/>
                        </a:spcAft>
                      </a:pPr>
                      <a:r>
                        <a:rPr lang="en-GB" sz="1600">
                          <a:effectLst/>
                        </a:rPr>
                        <a:t>Inconsistent citation style.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dirty="0">
                          <a:effectLst/>
                        </a:rPr>
                        <a:t>References and citations are missing or severely flawed.</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4283318215"/>
                  </a:ext>
                </a:extLst>
              </a:tr>
            </a:tbl>
          </a:graphicData>
        </a:graphic>
      </p:graphicFrame>
    </p:spTree>
    <p:extLst>
      <p:ext uri="{BB962C8B-B14F-4D97-AF65-F5344CB8AC3E}">
        <p14:creationId xmlns:p14="http://schemas.microsoft.com/office/powerpoint/2010/main" val="2216860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90F2-128F-F330-5825-9A39E46B0615}"/>
              </a:ext>
            </a:extLst>
          </p:cNvPr>
          <p:cNvSpPr>
            <a:spLocks noGrp="1"/>
          </p:cNvSpPr>
          <p:nvPr>
            <p:ph type="title"/>
          </p:nvPr>
        </p:nvSpPr>
        <p:spPr/>
        <p:txBody>
          <a:bodyPr/>
          <a:lstStyle/>
          <a:p>
            <a:r>
              <a:rPr lang="en-GB" dirty="0"/>
              <a:t>Coursework 2</a:t>
            </a:r>
          </a:p>
        </p:txBody>
      </p:sp>
      <p:sp>
        <p:nvSpPr>
          <p:cNvPr id="7" name="Content Placeholder 6">
            <a:extLst>
              <a:ext uri="{FF2B5EF4-FFF2-40B4-BE49-F238E27FC236}">
                <a16:creationId xmlns:a16="http://schemas.microsoft.com/office/drawing/2014/main" id="{52CA6040-A725-3728-68E5-FC5522CEBE61}"/>
              </a:ext>
            </a:extLst>
          </p:cNvPr>
          <p:cNvSpPr>
            <a:spLocks noGrp="1"/>
          </p:cNvSpPr>
          <p:nvPr>
            <p:ph idx="1"/>
          </p:nvPr>
        </p:nvSpPr>
        <p:spPr/>
        <p:txBody>
          <a:bodyPr/>
          <a:lstStyle/>
          <a:p>
            <a:r>
              <a:rPr lang="en-GB" dirty="0"/>
              <a:t>The assessment is separated into distinct stages of necessary functionality. As such, you will need to implement progressively more advanced features for higher marks.</a:t>
            </a:r>
          </a:p>
          <a:p>
            <a:r>
              <a:rPr lang="en-GB" dirty="0"/>
              <a:t>Lab sessions are focused on building the foundations necessary to bootstrap your programming language up to a simple postfix-to-infix expression parser. From there, you will be free to modify functionality within the requirements of each stage.</a:t>
            </a:r>
          </a:p>
          <a:p>
            <a:endParaRPr lang="en-GB" dirty="0"/>
          </a:p>
        </p:txBody>
      </p:sp>
    </p:spTree>
    <p:extLst>
      <p:ext uri="{BB962C8B-B14F-4D97-AF65-F5344CB8AC3E}">
        <p14:creationId xmlns:p14="http://schemas.microsoft.com/office/powerpoint/2010/main" val="686128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23491D-B879-3EA2-EB09-7FCC68336C0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9D69FFE-E554-BD37-54D9-347D83C798CE}"/>
              </a:ext>
            </a:extLst>
          </p:cNvPr>
          <p:cNvSpPr>
            <a:spLocks noGrp="1"/>
          </p:cNvSpPr>
          <p:nvPr>
            <p:ph sz="half" idx="1"/>
          </p:nvPr>
        </p:nvSpPr>
        <p:spPr/>
        <p:txBody>
          <a:bodyPr>
            <a:noAutofit/>
          </a:bodyPr>
          <a:lstStyle/>
          <a:p>
            <a:pPr>
              <a:lnSpc>
                <a:spcPct val="120000"/>
              </a:lnSpc>
              <a:spcBef>
                <a:spcPts val="0"/>
              </a:spcBef>
            </a:pPr>
            <a:r>
              <a:rPr lang="en-GB" sz="1200" dirty="0"/>
              <a:t>Domain-specific or general-purpose?</a:t>
            </a:r>
          </a:p>
          <a:p>
            <a:pPr>
              <a:lnSpc>
                <a:spcPct val="120000"/>
              </a:lnSpc>
              <a:spcBef>
                <a:spcPts val="0"/>
              </a:spcBef>
            </a:pPr>
            <a:r>
              <a:rPr lang="en-GB" sz="1200" dirty="0"/>
              <a:t>Functional or imperative/procedural or logic-deductive or mixed paradigm?</a:t>
            </a:r>
          </a:p>
          <a:p>
            <a:pPr>
              <a:lnSpc>
                <a:spcPct val="120000"/>
              </a:lnSpc>
              <a:spcBef>
                <a:spcPts val="0"/>
              </a:spcBef>
            </a:pPr>
            <a:r>
              <a:rPr lang="en-GB" sz="1200" dirty="0"/>
              <a:t>Turing-complete or not?</a:t>
            </a:r>
          </a:p>
          <a:p>
            <a:pPr>
              <a:lnSpc>
                <a:spcPct val="120000"/>
              </a:lnSpc>
              <a:spcBef>
                <a:spcPts val="0"/>
              </a:spcBef>
            </a:pPr>
            <a:r>
              <a:rPr lang="en-GB" sz="1200" dirty="0"/>
              <a:t>Declarative or imperative?</a:t>
            </a:r>
          </a:p>
          <a:p>
            <a:pPr>
              <a:lnSpc>
                <a:spcPct val="120000"/>
              </a:lnSpc>
              <a:spcBef>
                <a:spcPts val="0"/>
              </a:spcBef>
            </a:pPr>
            <a:r>
              <a:rPr lang="en-GB" sz="1200" dirty="0"/>
              <a:t>Dataflow / stream processing?</a:t>
            </a:r>
          </a:p>
          <a:p>
            <a:pPr>
              <a:lnSpc>
                <a:spcPct val="120000"/>
              </a:lnSpc>
              <a:spcBef>
                <a:spcPts val="0"/>
              </a:spcBef>
            </a:pPr>
            <a:r>
              <a:rPr lang="en-GB" sz="1200" dirty="0"/>
              <a:t>C-derived syntax, or something else?</a:t>
            </a:r>
          </a:p>
          <a:p>
            <a:pPr lvl="1">
              <a:lnSpc>
                <a:spcPct val="120000"/>
              </a:lnSpc>
              <a:spcBef>
                <a:spcPts val="0"/>
              </a:spcBef>
            </a:pPr>
            <a:r>
              <a:rPr lang="en-GB" sz="1200" dirty="0"/>
              <a:t>Infix, prefix, postfix?</a:t>
            </a:r>
          </a:p>
          <a:p>
            <a:pPr lvl="1">
              <a:lnSpc>
                <a:spcPct val="120000"/>
              </a:lnSpc>
              <a:spcBef>
                <a:spcPts val="0"/>
              </a:spcBef>
            </a:pPr>
            <a:r>
              <a:rPr lang="en-GB" sz="1200" dirty="0"/>
              <a:t>Text or graphical?</a:t>
            </a:r>
          </a:p>
          <a:p>
            <a:pPr lvl="1">
              <a:lnSpc>
                <a:spcPct val="120000"/>
              </a:lnSpc>
              <a:spcBef>
                <a:spcPts val="0"/>
              </a:spcBef>
            </a:pPr>
            <a:r>
              <a:rPr lang="en-GB" sz="1200" dirty="0"/>
              <a:t>Simple grammar vs complex grammar.</a:t>
            </a:r>
          </a:p>
          <a:p>
            <a:pPr>
              <a:lnSpc>
                <a:spcPct val="120000"/>
              </a:lnSpc>
              <a:spcBef>
                <a:spcPts val="0"/>
              </a:spcBef>
            </a:pPr>
            <a:r>
              <a:rPr lang="en-GB" sz="1200" dirty="0"/>
              <a:t>Type system model?</a:t>
            </a:r>
          </a:p>
          <a:p>
            <a:pPr lvl="1">
              <a:lnSpc>
                <a:spcPct val="120000"/>
              </a:lnSpc>
              <a:spcBef>
                <a:spcPts val="0"/>
              </a:spcBef>
            </a:pPr>
            <a:r>
              <a:rPr lang="en-GB" sz="1200" dirty="0"/>
              <a:t>Dynamically-typed or statically-typed?</a:t>
            </a:r>
          </a:p>
          <a:p>
            <a:pPr lvl="1">
              <a:lnSpc>
                <a:spcPct val="120000"/>
              </a:lnSpc>
              <a:spcBef>
                <a:spcPts val="0"/>
              </a:spcBef>
            </a:pPr>
            <a:r>
              <a:rPr lang="en-GB" sz="1200" dirty="0"/>
              <a:t>Manifest typing or type inference?</a:t>
            </a:r>
          </a:p>
          <a:p>
            <a:pPr lvl="1">
              <a:lnSpc>
                <a:spcPct val="120000"/>
              </a:lnSpc>
              <a:spcBef>
                <a:spcPts val="0"/>
              </a:spcBef>
            </a:pPr>
            <a:r>
              <a:rPr lang="en-GB" sz="1200" dirty="0"/>
              <a:t>Weakly-typed or strongly-typed?</a:t>
            </a:r>
          </a:p>
          <a:p>
            <a:pPr lvl="1">
              <a:lnSpc>
                <a:spcPct val="120000"/>
              </a:lnSpc>
              <a:spcBef>
                <a:spcPts val="0"/>
              </a:spcBef>
            </a:pPr>
            <a:r>
              <a:rPr lang="en-GB" sz="1200" dirty="0"/>
              <a:t>Algebraic types? E.g., sum of products?</a:t>
            </a:r>
          </a:p>
          <a:p>
            <a:pPr>
              <a:lnSpc>
                <a:spcPct val="120000"/>
              </a:lnSpc>
              <a:spcBef>
                <a:spcPts val="0"/>
              </a:spcBef>
            </a:pPr>
            <a:r>
              <a:rPr lang="en-GB" sz="1200" dirty="0"/>
              <a:t>Modularisation? Namespaces?</a:t>
            </a:r>
          </a:p>
          <a:p>
            <a:pPr>
              <a:lnSpc>
                <a:spcPct val="120000"/>
              </a:lnSpc>
              <a:spcBef>
                <a:spcPts val="0"/>
              </a:spcBef>
            </a:pPr>
            <a:r>
              <a:rPr lang="en-GB" sz="1200" dirty="0"/>
              <a:t>Some sort of object-orientation? Or not?</a:t>
            </a:r>
          </a:p>
          <a:p>
            <a:pPr lvl="1">
              <a:lnSpc>
                <a:spcPct val="120000"/>
              </a:lnSpc>
              <a:spcBef>
                <a:spcPts val="0"/>
              </a:spcBef>
            </a:pPr>
            <a:r>
              <a:rPr lang="en-GB" sz="1200" dirty="0"/>
              <a:t>Inheritance? Encapsulation? Polymorphism? </a:t>
            </a:r>
            <a:r>
              <a:rPr lang="en-GB" sz="1200" dirty="0" err="1"/>
              <a:t>Templates?Interfaces</a:t>
            </a:r>
            <a:r>
              <a:rPr lang="en-GB" sz="1200" dirty="0"/>
              <a:t>? Substitutability?</a:t>
            </a:r>
          </a:p>
          <a:p>
            <a:pPr>
              <a:lnSpc>
                <a:spcPct val="120000"/>
              </a:lnSpc>
              <a:spcBef>
                <a:spcPts val="0"/>
              </a:spcBef>
            </a:pPr>
            <a:r>
              <a:rPr lang="en-GB" sz="1200" dirty="0"/>
              <a:t>Functions/procedures/operators/predicates?</a:t>
            </a:r>
          </a:p>
          <a:p>
            <a:pPr>
              <a:lnSpc>
                <a:spcPct val="120000"/>
              </a:lnSpc>
              <a:spcBef>
                <a:spcPts val="0"/>
              </a:spcBef>
            </a:pPr>
            <a:r>
              <a:rPr lang="en-GB" sz="1200" dirty="0"/>
              <a:t>Constraints?</a:t>
            </a:r>
          </a:p>
        </p:txBody>
      </p:sp>
      <p:sp>
        <p:nvSpPr>
          <p:cNvPr id="5" name="Content Placeholder 4">
            <a:extLst>
              <a:ext uri="{FF2B5EF4-FFF2-40B4-BE49-F238E27FC236}">
                <a16:creationId xmlns:a16="http://schemas.microsoft.com/office/drawing/2014/main" id="{11BAED01-9B8A-054F-35BD-28EB90256B95}"/>
              </a:ext>
            </a:extLst>
          </p:cNvPr>
          <p:cNvSpPr>
            <a:spLocks noGrp="1"/>
          </p:cNvSpPr>
          <p:nvPr>
            <p:ph sz="half" idx="2"/>
          </p:nvPr>
        </p:nvSpPr>
        <p:spPr/>
        <p:txBody>
          <a:bodyPr>
            <a:noAutofit/>
          </a:bodyPr>
          <a:lstStyle/>
          <a:p>
            <a:pPr>
              <a:lnSpc>
                <a:spcPct val="120000"/>
              </a:lnSpc>
              <a:spcBef>
                <a:spcPts val="0"/>
              </a:spcBef>
            </a:pPr>
            <a:r>
              <a:rPr lang="en-GB" sz="1200" dirty="0"/>
              <a:t>Lambdas, closures, continuations?</a:t>
            </a:r>
          </a:p>
          <a:p>
            <a:pPr>
              <a:lnSpc>
                <a:spcPct val="120000"/>
              </a:lnSpc>
              <a:spcBef>
                <a:spcPts val="0"/>
              </a:spcBef>
            </a:pPr>
            <a:r>
              <a:rPr lang="en-GB" sz="1200" dirty="0"/>
              <a:t>First-class… Functions, threads, control structures, variables, whatever?</a:t>
            </a:r>
          </a:p>
          <a:p>
            <a:pPr>
              <a:lnSpc>
                <a:spcPct val="120000"/>
              </a:lnSpc>
              <a:spcBef>
                <a:spcPts val="0"/>
              </a:spcBef>
            </a:pPr>
            <a:r>
              <a:rPr lang="en-GB" sz="1200" dirty="0"/>
              <a:t>Variables: Mutable or immutable?</a:t>
            </a:r>
          </a:p>
          <a:p>
            <a:pPr>
              <a:lnSpc>
                <a:spcPct val="120000"/>
              </a:lnSpc>
              <a:spcBef>
                <a:spcPts val="0"/>
              </a:spcBef>
            </a:pPr>
            <a:r>
              <a:rPr lang="en-GB" sz="1200" dirty="0"/>
              <a:t>Built-in arrays vs built-in containers vs library containers?</a:t>
            </a:r>
          </a:p>
          <a:p>
            <a:pPr>
              <a:lnSpc>
                <a:spcPct val="120000"/>
              </a:lnSpc>
              <a:spcBef>
                <a:spcPts val="0"/>
              </a:spcBef>
            </a:pPr>
            <a:r>
              <a:rPr lang="en-GB" sz="1200" dirty="0"/>
              <a:t>Built-in I/O vs I/O via library operators</a:t>
            </a:r>
          </a:p>
          <a:p>
            <a:pPr>
              <a:lnSpc>
                <a:spcPct val="120000"/>
              </a:lnSpc>
              <a:spcBef>
                <a:spcPts val="0"/>
              </a:spcBef>
            </a:pPr>
            <a:r>
              <a:rPr lang="en-GB" sz="1200" dirty="0"/>
              <a:t>Operator overloading? Operator </a:t>
            </a:r>
            <a:r>
              <a:rPr lang="en-GB" sz="1200" dirty="0" err="1"/>
              <a:t>overridding</a:t>
            </a:r>
            <a:r>
              <a:rPr lang="en-GB" sz="1200" dirty="0"/>
              <a:t>?</a:t>
            </a:r>
          </a:p>
          <a:p>
            <a:pPr>
              <a:lnSpc>
                <a:spcPct val="120000"/>
              </a:lnSpc>
              <a:spcBef>
                <a:spcPts val="0"/>
              </a:spcBef>
            </a:pPr>
            <a:r>
              <a:rPr lang="en-GB" sz="1200" dirty="0"/>
              <a:t>Automatic garbage collection or explicit memory management?</a:t>
            </a:r>
          </a:p>
          <a:p>
            <a:pPr>
              <a:lnSpc>
                <a:spcPct val="120000"/>
              </a:lnSpc>
              <a:spcBef>
                <a:spcPts val="0"/>
              </a:spcBef>
            </a:pPr>
            <a:r>
              <a:rPr lang="en-GB" sz="1200" dirty="0"/>
              <a:t>Lazy evaluation (and </a:t>
            </a:r>
            <a:r>
              <a:rPr lang="en-GB" sz="1200" dirty="0" err="1"/>
              <a:t>memoization</a:t>
            </a:r>
            <a:r>
              <a:rPr lang="en-GB" sz="1200" dirty="0"/>
              <a:t>?) vs eager evaluation?</a:t>
            </a:r>
          </a:p>
          <a:p>
            <a:pPr>
              <a:lnSpc>
                <a:spcPct val="120000"/>
              </a:lnSpc>
              <a:spcBef>
                <a:spcPts val="0"/>
              </a:spcBef>
            </a:pPr>
            <a:r>
              <a:rPr lang="en-GB" sz="1200" dirty="0"/>
              <a:t>Pointers vs References vs Value Semantics</a:t>
            </a:r>
          </a:p>
          <a:p>
            <a:pPr lvl="1">
              <a:lnSpc>
                <a:spcPct val="120000"/>
              </a:lnSpc>
              <a:spcBef>
                <a:spcPts val="0"/>
              </a:spcBef>
            </a:pPr>
            <a:r>
              <a:rPr lang="en-GB" sz="1200" dirty="0"/>
              <a:t>Function pointers?</a:t>
            </a:r>
          </a:p>
          <a:p>
            <a:pPr>
              <a:lnSpc>
                <a:spcPct val="120000"/>
              </a:lnSpc>
              <a:spcBef>
                <a:spcPts val="0"/>
              </a:spcBef>
            </a:pPr>
            <a:r>
              <a:rPr lang="en-GB" sz="1200" dirty="0"/>
              <a:t>Pass by reference/value/name?</a:t>
            </a:r>
          </a:p>
          <a:p>
            <a:pPr>
              <a:lnSpc>
                <a:spcPct val="120000"/>
              </a:lnSpc>
              <a:spcBef>
                <a:spcPts val="0"/>
              </a:spcBef>
            </a:pPr>
            <a:r>
              <a:rPr lang="en-GB" sz="1200" dirty="0"/>
              <a:t>Comments that do special things?</a:t>
            </a:r>
          </a:p>
          <a:p>
            <a:pPr lvl="1">
              <a:lnSpc>
                <a:spcPct val="120000"/>
              </a:lnSpc>
              <a:spcBef>
                <a:spcPts val="0"/>
              </a:spcBef>
            </a:pPr>
            <a:r>
              <a:rPr lang="en-GB" sz="1200" dirty="0"/>
              <a:t>See literate Haskell.</a:t>
            </a:r>
          </a:p>
          <a:p>
            <a:pPr lvl="1">
              <a:lnSpc>
                <a:spcPct val="120000"/>
              </a:lnSpc>
              <a:spcBef>
                <a:spcPts val="0"/>
              </a:spcBef>
            </a:pPr>
            <a:r>
              <a:rPr lang="en-GB" sz="1200" dirty="0"/>
              <a:t>Annotations? See Java.</a:t>
            </a:r>
          </a:p>
          <a:p>
            <a:pPr>
              <a:lnSpc>
                <a:spcPct val="120000"/>
              </a:lnSpc>
              <a:spcBef>
                <a:spcPts val="0"/>
              </a:spcBef>
            </a:pPr>
            <a:r>
              <a:rPr lang="en-GB" sz="1200" dirty="0"/>
              <a:t>Esoteric or conventional?</a:t>
            </a:r>
          </a:p>
          <a:p>
            <a:pPr>
              <a:lnSpc>
                <a:spcPct val="120000"/>
              </a:lnSpc>
              <a:spcBef>
                <a:spcPts val="0"/>
              </a:spcBef>
            </a:pPr>
            <a:r>
              <a:rPr lang="en-GB" sz="1200" dirty="0"/>
              <a:t>Interpreter or compiler or </a:t>
            </a:r>
            <a:r>
              <a:rPr lang="en-GB" sz="1200" dirty="0" err="1"/>
              <a:t>transpiler</a:t>
            </a:r>
            <a:r>
              <a:rPr lang="en-GB" sz="1200" dirty="0"/>
              <a:t>?</a:t>
            </a:r>
          </a:p>
          <a:p>
            <a:pPr>
              <a:lnSpc>
                <a:spcPct val="120000"/>
              </a:lnSpc>
              <a:spcBef>
                <a:spcPts val="0"/>
              </a:spcBef>
            </a:pPr>
            <a:endParaRPr lang="en-GB" sz="1200" dirty="0"/>
          </a:p>
        </p:txBody>
      </p:sp>
    </p:spTree>
    <p:extLst>
      <p:ext uri="{BB962C8B-B14F-4D97-AF65-F5344CB8AC3E}">
        <p14:creationId xmlns:p14="http://schemas.microsoft.com/office/powerpoint/2010/main" val="47116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6330-B966-46D0-A2DE-EF1218F47746}"/>
              </a:ext>
            </a:extLst>
          </p:cNvPr>
          <p:cNvSpPr>
            <a:spLocks noGrp="1"/>
          </p:cNvSpPr>
          <p:nvPr>
            <p:ph type="title"/>
          </p:nvPr>
        </p:nvSpPr>
        <p:spPr/>
        <p:txBody>
          <a:bodyPr/>
          <a:lstStyle/>
          <a:p>
            <a:r>
              <a:rPr lang="en-GB" dirty="0"/>
              <a:t>Coursework 2 – Stage 1</a:t>
            </a:r>
          </a:p>
        </p:txBody>
      </p:sp>
      <p:sp>
        <p:nvSpPr>
          <p:cNvPr id="3" name="Content Placeholder 2">
            <a:extLst>
              <a:ext uri="{FF2B5EF4-FFF2-40B4-BE49-F238E27FC236}">
                <a16:creationId xmlns:a16="http://schemas.microsoft.com/office/drawing/2014/main" id="{C78CB930-36ED-9B79-F7F0-D7EAA46BF4BA}"/>
              </a:ext>
            </a:extLst>
          </p:cNvPr>
          <p:cNvSpPr>
            <a:spLocks noGrp="1"/>
          </p:cNvSpPr>
          <p:nvPr>
            <p:ph sz="half" idx="1"/>
          </p:nvPr>
        </p:nvSpPr>
        <p:spPr/>
        <p:txBody>
          <a:bodyPr>
            <a:normAutofit fontScale="55000" lnSpcReduction="20000"/>
          </a:bodyPr>
          <a:lstStyle/>
          <a:p>
            <a:r>
              <a:rPr lang="en-GB" dirty="0"/>
              <a:t>As computers are nothing more than complicated calculators, it should be no surprise that the first step in language development is the creation of a simple arithmetic expression parser. Start by implementing a program that accepts the path to a source file containing an arithmetic expression on any valid real numbers in infix notation. The program should be capable of parsing the contents of the input file, executing its expressions, and printing the product.</a:t>
            </a:r>
          </a:p>
          <a:p>
            <a:r>
              <a:rPr lang="en-GB" dirty="0"/>
              <a:t>Your parser should – at a minimum – handle:</a:t>
            </a:r>
          </a:p>
          <a:p>
            <a:pPr lvl="1"/>
            <a:r>
              <a:rPr lang="en-GB" dirty="0"/>
              <a:t>Parenthesis.</a:t>
            </a:r>
          </a:p>
          <a:p>
            <a:pPr lvl="1"/>
            <a:r>
              <a:rPr lang="en-GB" dirty="0"/>
              <a:t>unary negation.</a:t>
            </a:r>
          </a:p>
          <a:p>
            <a:pPr lvl="1"/>
            <a:r>
              <a:rPr lang="en-GB" dirty="0"/>
              <a:t>binary addition, subtraction, multiplication, and division. </a:t>
            </a:r>
          </a:p>
          <a:p>
            <a:r>
              <a:rPr lang="en-GB" dirty="0"/>
              <a:t>With any combination of these arithmetic operators, your parser should be capable of producing correct outputs. At this stage each line within the source file can be treated as independent as no variable storage/memory is required.</a:t>
            </a:r>
          </a:p>
          <a:p>
            <a:endParaRPr lang="en-GB" dirty="0"/>
          </a:p>
        </p:txBody>
      </p:sp>
      <p:sp>
        <p:nvSpPr>
          <p:cNvPr id="4" name="Content Placeholder 3">
            <a:extLst>
              <a:ext uri="{FF2B5EF4-FFF2-40B4-BE49-F238E27FC236}">
                <a16:creationId xmlns:a16="http://schemas.microsoft.com/office/drawing/2014/main" id="{C5AE8FEC-6C3B-71DA-A336-252165E90CEE}"/>
              </a:ext>
            </a:extLst>
          </p:cNvPr>
          <p:cNvSpPr>
            <a:spLocks noGrp="1"/>
          </p:cNvSpPr>
          <p:nvPr>
            <p:ph sz="half" idx="2"/>
          </p:nvPr>
        </p:nvSpPr>
        <p:spPr/>
        <p:txBody>
          <a:bodyPr>
            <a:normAutofit fontScale="55000" lnSpcReduction="20000"/>
          </a:bodyPr>
          <a:lstStyle/>
          <a:p>
            <a:r>
              <a:rPr lang="en-GB" dirty="0"/>
              <a:t>Example inputs that you will want to test against include but are not limited to:</a:t>
            </a:r>
          </a:p>
          <a:p>
            <a:pPr lvl="1"/>
            <a:r>
              <a:rPr lang="en-GB" dirty="0">
                <a:latin typeface="Consolas" panose="020B0609020204030204" pitchFamily="49" charset="0"/>
              </a:rPr>
              <a:t>1 – 2</a:t>
            </a:r>
          </a:p>
          <a:p>
            <a:pPr lvl="1"/>
            <a:r>
              <a:rPr lang="en-GB" dirty="0">
                <a:latin typeface="Consolas" panose="020B0609020204030204" pitchFamily="49" charset="0"/>
              </a:rPr>
              <a:t>2.5 + 2.5 - 1.25</a:t>
            </a:r>
          </a:p>
          <a:p>
            <a:pPr lvl="1"/>
            <a:r>
              <a:rPr lang="en-GB" dirty="0">
                <a:latin typeface="Consolas" panose="020B0609020204030204" pitchFamily="49" charset="0"/>
              </a:rPr>
              <a:t>(10 * 2) / 6</a:t>
            </a:r>
          </a:p>
          <a:p>
            <a:pPr lvl="1"/>
            <a:r>
              <a:rPr lang="en-GB" dirty="0">
                <a:latin typeface="Consolas" panose="020B0609020204030204" pitchFamily="49" charset="0"/>
              </a:rPr>
              <a:t>8.5 / (2 * 9) - -3</a:t>
            </a:r>
          </a:p>
          <a:p>
            <a:r>
              <a:rPr lang="en-GB" dirty="0"/>
              <a:t>How you handle the storing of data required for the computation is entirely up to you. A popular approach is to parse the symbols to an imaginary instruction set and then execute them one-by-one (a virtual machine). Another approach is to parse the symbols into a tree of nodes and traverse it, executing the logic defined in each node (an abstract syntax tree).</a:t>
            </a:r>
          </a:p>
          <a:p>
            <a:r>
              <a:rPr lang="en-GB" dirty="0"/>
              <a:t>On Regex: while implementing the parsing logic, you may be tempted to reach for regular expressions (regex). If all you were going to parse is numbers and arithmetic operators, this would be a reasonable approach, however it is not a scalable solution for programming language parsers</a:t>
            </a:r>
          </a:p>
          <a:p>
            <a:endParaRPr lang="en-GB" dirty="0"/>
          </a:p>
        </p:txBody>
      </p:sp>
    </p:spTree>
    <p:extLst>
      <p:ext uri="{BB962C8B-B14F-4D97-AF65-F5344CB8AC3E}">
        <p14:creationId xmlns:p14="http://schemas.microsoft.com/office/powerpoint/2010/main" val="102886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6330-B966-46D0-A2DE-EF1218F47746}"/>
              </a:ext>
            </a:extLst>
          </p:cNvPr>
          <p:cNvSpPr>
            <a:spLocks noGrp="1"/>
          </p:cNvSpPr>
          <p:nvPr>
            <p:ph type="title"/>
          </p:nvPr>
        </p:nvSpPr>
        <p:spPr/>
        <p:txBody>
          <a:bodyPr/>
          <a:lstStyle/>
          <a:p>
            <a:r>
              <a:rPr lang="en-GB" dirty="0"/>
              <a:t>Coursework 2 – Stage 2</a:t>
            </a:r>
          </a:p>
        </p:txBody>
      </p:sp>
      <p:sp>
        <p:nvSpPr>
          <p:cNvPr id="3" name="Content Placeholder 2">
            <a:extLst>
              <a:ext uri="{FF2B5EF4-FFF2-40B4-BE49-F238E27FC236}">
                <a16:creationId xmlns:a16="http://schemas.microsoft.com/office/drawing/2014/main" id="{C78CB930-36ED-9B79-F7F0-D7EAA46BF4BA}"/>
              </a:ext>
            </a:extLst>
          </p:cNvPr>
          <p:cNvSpPr>
            <a:spLocks noGrp="1"/>
          </p:cNvSpPr>
          <p:nvPr>
            <p:ph sz="half" idx="1"/>
          </p:nvPr>
        </p:nvSpPr>
        <p:spPr/>
        <p:txBody>
          <a:bodyPr>
            <a:normAutofit fontScale="62500" lnSpcReduction="20000"/>
          </a:bodyPr>
          <a:lstStyle/>
          <a:p>
            <a:r>
              <a:rPr lang="en-GB" dirty="0"/>
              <a:t>Booleans are foundational to all conditional logic in programming languages and will be necessary for control flow functionality introduced in later stages. After implementing support for numbers, further extend it to support Booleans and Boolean-producing expressions.</a:t>
            </a:r>
          </a:p>
          <a:p>
            <a:r>
              <a:rPr lang="en-GB" dirty="0"/>
              <a:t>Your parser should – at a minimum – handle:</a:t>
            </a:r>
          </a:p>
          <a:p>
            <a:pPr lvl="1"/>
            <a:r>
              <a:rPr lang="en-GB" dirty="0"/>
              <a:t>Binary comparison, equality, and inequality between numbers.</a:t>
            </a:r>
          </a:p>
          <a:p>
            <a:pPr lvl="1"/>
            <a:r>
              <a:rPr lang="en-GB" dirty="0"/>
              <a:t>Binary equality and inequality between Booleans.</a:t>
            </a:r>
          </a:p>
          <a:p>
            <a:pPr lvl="1"/>
            <a:r>
              <a:rPr lang="en-GB" dirty="0"/>
              <a:t>Logical “AND” and “OR” between Booleans.</a:t>
            </a:r>
          </a:p>
          <a:p>
            <a:pPr lvl="1"/>
            <a:r>
              <a:rPr lang="en-GB" dirty="0"/>
              <a:t>Unary negation of Booleans.</a:t>
            </a:r>
          </a:p>
          <a:p>
            <a:r>
              <a:rPr lang="en-GB" dirty="0"/>
              <a:t>With any combination of the above arithmetic expressions, your parser should be capable of producing correct outputs. At this stage each line within the source file can be treated as independent as no variable storage/memory is required.</a:t>
            </a:r>
          </a:p>
          <a:p>
            <a:endParaRPr lang="en-GB" dirty="0"/>
          </a:p>
        </p:txBody>
      </p:sp>
      <p:sp>
        <p:nvSpPr>
          <p:cNvPr id="4" name="Content Placeholder 3">
            <a:extLst>
              <a:ext uri="{FF2B5EF4-FFF2-40B4-BE49-F238E27FC236}">
                <a16:creationId xmlns:a16="http://schemas.microsoft.com/office/drawing/2014/main" id="{8C4C2FD4-CD59-9027-540E-795E481C4403}"/>
              </a:ext>
            </a:extLst>
          </p:cNvPr>
          <p:cNvSpPr>
            <a:spLocks noGrp="1"/>
          </p:cNvSpPr>
          <p:nvPr>
            <p:ph sz="half" idx="2"/>
          </p:nvPr>
        </p:nvSpPr>
        <p:spPr/>
        <p:txBody>
          <a:bodyPr>
            <a:normAutofit fontScale="62500" lnSpcReduction="20000"/>
          </a:bodyPr>
          <a:lstStyle/>
          <a:p>
            <a:r>
              <a:rPr lang="en-GB" dirty="0"/>
              <a:t>Example inputs that you will want to test against include but are not limited to:</a:t>
            </a:r>
          </a:p>
          <a:p>
            <a:pPr lvl="1"/>
            <a:r>
              <a:rPr lang="en-GB" dirty="0">
                <a:latin typeface="Consolas" panose="020B0609020204030204" pitchFamily="49" charset="0"/>
              </a:rPr>
              <a:t>true == false</a:t>
            </a:r>
          </a:p>
          <a:p>
            <a:pPr lvl="1"/>
            <a:r>
              <a:rPr lang="en-GB" dirty="0">
                <a:latin typeface="Consolas" panose="020B0609020204030204" pitchFamily="49" charset="0"/>
              </a:rPr>
              <a:t>true != false</a:t>
            </a:r>
          </a:p>
          <a:p>
            <a:pPr lvl="1"/>
            <a:r>
              <a:rPr lang="en-GB" dirty="0">
                <a:latin typeface="Consolas" panose="020B0609020204030204" pitchFamily="49" charset="0"/>
              </a:rPr>
              <a:t>(5 &lt; 10)</a:t>
            </a:r>
          </a:p>
          <a:p>
            <a:pPr lvl="1"/>
            <a:r>
              <a:rPr lang="en-GB" dirty="0">
                <a:latin typeface="Consolas" panose="020B0609020204030204" pitchFamily="49" charset="0"/>
              </a:rPr>
              <a:t>!(5 – 4 &gt; 3 * 2 == !false)</a:t>
            </a:r>
          </a:p>
          <a:p>
            <a:pPr lvl="1"/>
            <a:r>
              <a:rPr lang="en-GB" dirty="0">
                <a:latin typeface="Consolas" panose="020B0609020204030204" pitchFamily="49" charset="0"/>
              </a:rPr>
              <a:t>true and true</a:t>
            </a:r>
          </a:p>
          <a:p>
            <a:pPr lvl="1"/>
            <a:r>
              <a:rPr lang="en-GB" dirty="0">
                <a:latin typeface="Consolas" panose="020B0609020204030204" pitchFamily="49" charset="0"/>
              </a:rPr>
              <a:t>false and true</a:t>
            </a:r>
          </a:p>
          <a:p>
            <a:pPr lvl="1"/>
            <a:r>
              <a:rPr lang="en-GB" dirty="0">
                <a:latin typeface="Consolas" panose="020B0609020204030204" pitchFamily="49" charset="0"/>
              </a:rPr>
              <a:t>(0 &lt; 1) or false</a:t>
            </a:r>
          </a:p>
          <a:p>
            <a:pPr lvl="1"/>
            <a:r>
              <a:rPr lang="en-GB" dirty="0">
                <a:latin typeface="Consolas" panose="020B0609020204030204" pitchFamily="49" charset="0"/>
              </a:rPr>
              <a:t>false or false</a:t>
            </a:r>
          </a:p>
          <a:p>
            <a:r>
              <a:rPr lang="en-GB" dirty="0"/>
              <a:t>How you want to handle comparison, equality, and inequality across types is left to you. For example, JavaScript considers 1 == true. In stricter type systems, this would be considered an illegal comparison. Whichever approach you choose, will be expected to defend your decision in your Viva. You should also consider operator precedence in this section as several languages you have already studied will not evaluate these examples to the same value.</a:t>
            </a:r>
          </a:p>
          <a:p>
            <a:endParaRPr lang="en-GB" dirty="0"/>
          </a:p>
        </p:txBody>
      </p:sp>
    </p:spTree>
    <p:extLst>
      <p:ext uri="{BB962C8B-B14F-4D97-AF65-F5344CB8AC3E}">
        <p14:creationId xmlns:p14="http://schemas.microsoft.com/office/powerpoint/2010/main" val="182549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6330-B966-46D0-A2DE-EF1218F47746}"/>
              </a:ext>
            </a:extLst>
          </p:cNvPr>
          <p:cNvSpPr>
            <a:spLocks noGrp="1"/>
          </p:cNvSpPr>
          <p:nvPr>
            <p:ph type="title"/>
          </p:nvPr>
        </p:nvSpPr>
        <p:spPr/>
        <p:txBody>
          <a:bodyPr/>
          <a:lstStyle/>
          <a:p>
            <a:r>
              <a:rPr lang="en-GB" dirty="0"/>
              <a:t>Coursework 2 – Stage 3</a:t>
            </a:r>
          </a:p>
        </p:txBody>
      </p:sp>
      <p:sp>
        <p:nvSpPr>
          <p:cNvPr id="4" name="Content Placeholder 3">
            <a:extLst>
              <a:ext uri="{FF2B5EF4-FFF2-40B4-BE49-F238E27FC236}">
                <a16:creationId xmlns:a16="http://schemas.microsoft.com/office/drawing/2014/main" id="{36013704-EF88-C34F-4B60-1FA92788E2BA}"/>
              </a:ext>
            </a:extLst>
          </p:cNvPr>
          <p:cNvSpPr>
            <a:spLocks noGrp="1"/>
          </p:cNvSpPr>
          <p:nvPr>
            <p:ph sz="half" idx="1"/>
          </p:nvPr>
        </p:nvSpPr>
        <p:spPr/>
        <p:txBody>
          <a:bodyPr>
            <a:normAutofit fontScale="62500" lnSpcReduction="20000"/>
          </a:bodyPr>
          <a:lstStyle/>
          <a:p>
            <a:r>
              <a:rPr lang="en-GB" dirty="0"/>
              <a:t>Text is a necessary component of any programming language that wishes to communicate with the end-user. In C, we have fixed-size character buffers, whereas in JavaScript we have dynamic string types.</a:t>
            </a:r>
          </a:p>
          <a:p>
            <a:r>
              <a:rPr lang="en-GB" dirty="0"/>
              <a:t>Once you have real number and Boolean expressions working, further expand your language to support text values. Text values should be declarable by writing a string literal, such as "hello world".</a:t>
            </a:r>
          </a:p>
          <a:p>
            <a:r>
              <a:rPr lang="en-GB" dirty="0"/>
              <a:t>Your parser should – at a minimum – handle:</a:t>
            </a:r>
          </a:p>
          <a:p>
            <a:pPr lvl="1"/>
            <a:r>
              <a:rPr lang="en-GB" dirty="0"/>
              <a:t>binary concatenation of text values.</a:t>
            </a:r>
          </a:p>
          <a:p>
            <a:pPr lvl="1"/>
            <a:r>
              <a:rPr lang="en-GB" dirty="0"/>
              <a:t>binary equality and inequality between text values. </a:t>
            </a:r>
          </a:p>
          <a:p>
            <a:r>
              <a:rPr lang="en-GB" dirty="0"/>
              <a:t>For top marks in this stage, you will want to consider how other languages handle embedding non-printable character codes into text and handle them accordingly in your parser.</a:t>
            </a:r>
          </a:p>
          <a:p>
            <a:endParaRPr lang="en-GB" dirty="0"/>
          </a:p>
        </p:txBody>
      </p:sp>
      <p:sp>
        <p:nvSpPr>
          <p:cNvPr id="5" name="Content Placeholder 4">
            <a:extLst>
              <a:ext uri="{FF2B5EF4-FFF2-40B4-BE49-F238E27FC236}">
                <a16:creationId xmlns:a16="http://schemas.microsoft.com/office/drawing/2014/main" id="{DA7C8915-3770-58B0-2172-0B1F2F79BE63}"/>
              </a:ext>
            </a:extLst>
          </p:cNvPr>
          <p:cNvSpPr>
            <a:spLocks noGrp="1"/>
          </p:cNvSpPr>
          <p:nvPr>
            <p:ph sz="half" idx="2"/>
          </p:nvPr>
        </p:nvSpPr>
        <p:spPr/>
        <p:txBody>
          <a:bodyPr>
            <a:normAutofit fontScale="62500" lnSpcReduction="20000"/>
          </a:bodyPr>
          <a:lstStyle/>
          <a:p>
            <a:r>
              <a:rPr lang="en-GB" dirty="0"/>
              <a:t>With any combination of these operations, your parser should be capable of producing correct outputs.</a:t>
            </a:r>
          </a:p>
          <a:p>
            <a:pPr lvl="1"/>
            <a:r>
              <a:rPr lang="en-GB" dirty="0">
                <a:latin typeface="Consolas" panose="020B0609020204030204" pitchFamily="49" charset="0"/>
              </a:rPr>
              <a:t>"hello" + " " + "world"</a:t>
            </a:r>
          </a:p>
          <a:p>
            <a:pPr lvl="1"/>
            <a:r>
              <a:rPr lang="en-GB" dirty="0">
                <a:latin typeface="Consolas" panose="020B0609020204030204" pitchFamily="49" charset="0"/>
              </a:rPr>
              <a:t>"foo" + "bar" == "</a:t>
            </a:r>
            <a:r>
              <a:rPr lang="en-GB" dirty="0" err="1">
                <a:latin typeface="Consolas" panose="020B0609020204030204" pitchFamily="49" charset="0"/>
              </a:rPr>
              <a:t>foobar</a:t>
            </a:r>
            <a:r>
              <a:rPr lang="en-GB" dirty="0">
                <a:latin typeface="Consolas" panose="020B0609020204030204" pitchFamily="49" charset="0"/>
              </a:rPr>
              <a:t>"</a:t>
            </a:r>
          </a:p>
          <a:p>
            <a:pPr lvl="1"/>
            <a:r>
              <a:rPr lang="en-GB" dirty="0">
                <a:latin typeface="Consolas" panose="020B0609020204030204" pitchFamily="49" charset="0"/>
              </a:rPr>
              <a:t>"10 corgis" != "10" + "corgis"</a:t>
            </a:r>
          </a:p>
          <a:p>
            <a:r>
              <a:rPr lang="en-GB" dirty="0"/>
              <a:t>Above is an example of how text values may work in your language. Use these examples – adjusted for your own language syntax – to test your implementation works as expected.</a:t>
            </a:r>
          </a:p>
          <a:p>
            <a:r>
              <a:rPr lang="en-GB" dirty="0"/>
              <a:t>The introduction of a new type in your language means new considerations surrounding how they should all interact with each other. For example, what is the behaviour of 1 + "0", and should false == "false"? You are expected to decide how to handle this and defend your decision during your viva.</a:t>
            </a:r>
          </a:p>
          <a:p>
            <a:endParaRPr lang="en-GB" dirty="0"/>
          </a:p>
          <a:p>
            <a:endParaRPr lang="en-GB" dirty="0"/>
          </a:p>
        </p:txBody>
      </p:sp>
    </p:spTree>
    <p:extLst>
      <p:ext uri="{BB962C8B-B14F-4D97-AF65-F5344CB8AC3E}">
        <p14:creationId xmlns:p14="http://schemas.microsoft.com/office/powerpoint/2010/main" val="1309233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6330-B966-46D0-A2DE-EF1218F47746}"/>
              </a:ext>
            </a:extLst>
          </p:cNvPr>
          <p:cNvSpPr>
            <a:spLocks noGrp="1"/>
          </p:cNvSpPr>
          <p:nvPr>
            <p:ph type="title"/>
          </p:nvPr>
        </p:nvSpPr>
        <p:spPr/>
        <p:txBody>
          <a:bodyPr/>
          <a:lstStyle/>
          <a:p>
            <a:r>
              <a:rPr lang="en-GB" dirty="0"/>
              <a:t>Coursework 2 – Stage 4</a:t>
            </a:r>
          </a:p>
        </p:txBody>
      </p:sp>
      <p:sp>
        <p:nvSpPr>
          <p:cNvPr id="3" name="Content Placeholder 2">
            <a:extLst>
              <a:ext uri="{FF2B5EF4-FFF2-40B4-BE49-F238E27FC236}">
                <a16:creationId xmlns:a16="http://schemas.microsoft.com/office/drawing/2014/main" id="{C78CB930-36ED-9B79-F7F0-D7EAA46BF4BA}"/>
              </a:ext>
            </a:extLst>
          </p:cNvPr>
          <p:cNvSpPr>
            <a:spLocks noGrp="1"/>
          </p:cNvSpPr>
          <p:nvPr>
            <p:ph sz="half" idx="1"/>
          </p:nvPr>
        </p:nvSpPr>
        <p:spPr/>
        <p:txBody>
          <a:bodyPr>
            <a:normAutofit fontScale="40000" lnSpcReduction="20000"/>
          </a:bodyPr>
          <a:lstStyle/>
          <a:p>
            <a:r>
              <a:rPr lang="en-GB" dirty="0"/>
              <a:t>Currently, only one expression may be computed per execution. This is less than adequate for more complex computer programs, which will want to compute many different values over their lifetime. For completion of stage 4, you are expected to implement support for global variables that may be assigned to, read from, and printed.</a:t>
            </a:r>
          </a:p>
          <a:p>
            <a:pPr marL="0" indent="0" algn="ctr">
              <a:buNone/>
            </a:pPr>
            <a:r>
              <a:rPr lang="en-GB" dirty="0" err="1">
                <a:latin typeface="Consolas" panose="020B0609020204030204" pitchFamily="49" charset="0"/>
              </a:rPr>
              <a:t>quickMaths</a:t>
            </a:r>
            <a:r>
              <a:rPr lang="en-GB" dirty="0">
                <a:latin typeface="Consolas" panose="020B0609020204030204" pitchFamily="49" charset="0"/>
              </a:rPr>
              <a:t> = 9 + 10</a:t>
            </a:r>
          </a:p>
          <a:p>
            <a:r>
              <a:rPr lang="en-GB" dirty="0"/>
              <a:t>Above is a simple example of how assigning to global variables might work in your language. When a global get or set operation is performed, your interpreter should look up a global variable matching that name and perform the appropriate get or set operation.</a:t>
            </a:r>
          </a:p>
          <a:p>
            <a:pPr marL="0" indent="0" algn="ctr">
              <a:buNone/>
            </a:pPr>
            <a:r>
              <a:rPr lang="en-GB" dirty="0" err="1">
                <a:latin typeface="Consolas" panose="020B0609020204030204" pitchFamily="49" charset="0"/>
              </a:rPr>
              <a:t>quickMaths</a:t>
            </a:r>
            <a:r>
              <a:rPr lang="en-GB" dirty="0">
                <a:latin typeface="Consolas" panose="020B0609020204030204" pitchFamily="49" charset="0"/>
              </a:rPr>
              <a:t> = </a:t>
            </a:r>
            <a:r>
              <a:rPr lang="en-GB" dirty="0" err="1">
                <a:latin typeface="Consolas" panose="020B0609020204030204" pitchFamily="49" charset="0"/>
              </a:rPr>
              <a:t>quickMaths</a:t>
            </a:r>
            <a:r>
              <a:rPr lang="en-GB" dirty="0">
                <a:latin typeface="Consolas" panose="020B0609020204030204" pitchFamily="49" charset="0"/>
              </a:rPr>
              <a:t> + 2</a:t>
            </a:r>
          </a:p>
          <a:p>
            <a:r>
              <a:rPr lang="en-GB" dirty="0"/>
              <a:t>Accumulation of operations on existing values should be supported by using the global variable recursively in its own expression, as shown above.</a:t>
            </a:r>
          </a:p>
          <a:p>
            <a:pPr marL="0" indent="0" algn="ctr">
              <a:buNone/>
            </a:pPr>
            <a:r>
              <a:rPr lang="en-GB" dirty="0">
                <a:latin typeface="Consolas" panose="020B0609020204030204" pitchFamily="49" charset="0"/>
              </a:rPr>
              <a:t>print </a:t>
            </a:r>
            <a:r>
              <a:rPr lang="en-GB" dirty="0" err="1">
                <a:latin typeface="Consolas" panose="020B0609020204030204" pitchFamily="49" charset="0"/>
              </a:rPr>
              <a:t>quickMaths</a:t>
            </a:r>
            <a:endParaRPr lang="en-GB" dirty="0">
              <a:latin typeface="Consolas" panose="020B0609020204030204" pitchFamily="49" charset="0"/>
            </a:endParaRPr>
          </a:p>
          <a:p>
            <a:r>
              <a:rPr lang="en-GB" dirty="0"/>
              <a:t>The printing operation may work however you wish. The above example takes inspiration from the built-in print operation in Python 2. In Python 3, this was changed to use a regular function call syntax.</a:t>
            </a:r>
          </a:p>
          <a:p>
            <a:r>
              <a:rPr lang="en-GB" dirty="0"/>
              <a:t>Your parser should – at a minimum – handle:</a:t>
            </a:r>
          </a:p>
          <a:p>
            <a:pPr lvl="1"/>
            <a:r>
              <a:rPr lang="en-GB" dirty="0"/>
              <a:t>Creation, reading and display of named global variables.</a:t>
            </a:r>
          </a:p>
          <a:p>
            <a:pPr lvl="1"/>
            <a:r>
              <a:rPr lang="en-GB" dirty="0"/>
              <a:t>Stage 1, 2, and 3 operations on global variables with consistent types.</a:t>
            </a:r>
          </a:p>
          <a:p>
            <a:pPr lvl="1"/>
            <a:r>
              <a:rPr lang="en-GB" dirty="0"/>
              <a:t>Stage 1, 2, and 3 operations on global variables requiring appropriate type conversion.</a:t>
            </a:r>
          </a:p>
          <a:p>
            <a:pPr lvl="1"/>
            <a:r>
              <a:rPr lang="en-GB" dirty="0"/>
              <a:t>Generation of an error value, state, or process for invalid type conversions.</a:t>
            </a:r>
          </a:p>
          <a:p>
            <a:endParaRPr lang="en-GB" dirty="0"/>
          </a:p>
        </p:txBody>
      </p:sp>
      <p:sp>
        <p:nvSpPr>
          <p:cNvPr id="4" name="Content Placeholder 3">
            <a:extLst>
              <a:ext uri="{FF2B5EF4-FFF2-40B4-BE49-F238E27FC236}">
                <a16:creationId xmlns:a16="http://schemas.microsoft.com/office/drawing/2014/main" id="{0546839A-7E22-93B6-5CC4-0B616578AC4F}"/>
              </a:ext>
            </a:extLst>
          </p:cNvPr>
          <p:cNvSpPr>
            <a:spLocks noGrp="1"/>
          </p:cNvSpPr>
          <p:nvPr>
            <p:ph sz="half" idx="2"/>
          </p:nvPr>
        </p:nvSpPr>
        <p:spPr/>
        <p:txBody>
          <a:bodyPr>
            <a:normAutofit fontScale="40000" lnSpcReduction="20000"/>
          </a:bodyPr>
          <a:lstStyle/>
          <a:p>
            <a:r>
              <a:rPr lang="en-GB" dirty="0"/>
              <a:t>With any combination of these operations, your parser should be capable of producing correct outputs. Lines of code in your source file cannot now be treated as independent.</a:t>
            </a:r>
          </a:p>
          <a:p>
            <a:pPr lvl="1"/>
            <a:r>
              <a:rPr lang="en-GB" dirty="0" err="1">
                <a:latin typeface="Consolas" panose="020B0609020204030204" pitchFamily="49" charset="0"/>
              </a:rPr>
              <a:t>quickMaths</a:t>
            </a:r>
            <a:r>
              <a:rPr lang="en-GB" dirty="0">
                <a:latin typeface="Consolas" panose="020B0609020204030204" pitchFamily="49" charset="0"/>
              </a:rPr>
              <a:t> = 10</a:t>
            </a:r>
            <a:br>
              <a:rPr lang="en-GB" dirty="0">
                <a:latin typeface="Consolas" panose="020B0609020204030204" pitchFamily="49" charset="0"/>
              </a:rPr>
            </a:br>
            <a:r>
              <a:rPr lang="en-GB" dirty="0" err="1">
                <a:latin typeface="Consolas" panose="020B0609020204030204" pitchFamily="49" charset="0"/>
              </a:rPr>
              <a:t>quickMaths</a:t>
            </a:r>
            <a:r>
              <a:rPr lang="en-GB" dirty="0">
                <a:latin typeface="Consolas" panose="020B0609020204030204" pitchFamily="49" charset="0"/>
              </a:rPr>
              <a:t> = </a:t>
            </a:r>
            <a:r>
              <a:rPr lang="en-GB" dirty="0" err="1">
                <a:latin typeface="Consolas" panose="020B0609020204030204" pitchFamily="49" charset="0"/>
              </a:rPr>
              <a:t>quickMaths</a:t>
            </a:r>
            <a:r>
              <a:rPr lang="en-GB" dirty="0">
                <a:latin typeface="Consolas" panose="020B0609020204030204" pitchFamily="49" charset="0"/>
              </a:rPr>
              <a:t> + 2</a:t>
            </a:r>
            <a:br>
              <a:rPr lang="en-GB" dirty="0">
                <a:latin typeface="Consolas" panose="020B0609020204030204" pitchFamily="49" charset="0"/>
              </a:rPr>
            </a:br>
            <a:r>
              <a:rPr lang="en-GB" dirty="0">
                <a:latin typeface="Consolas" panose="020B0609020204030204" pitchFamily="49" charset="0"/>
              </a:rPr>
              <a:t>print </a:t>
            </a:r>
            <a:r>
              <a:rPr lang="en-GB" dirty="0" err="1">
                <a:latin typeface="Consolas" panose="020B0609020204030204" pitchFamily="49" charset="0"/>
              </a:rPr>
              <a:t>quickMaths</a:t>
            </a:r>
            <a:endParaRPr lang="en-GB" dirty="0">
              <a:latin typeface="Consolas" panose="020B0609020204030204" pitchFamily="49" charset="0"/>
            </a:endParaRPr>
          </a:p>
          <a:p>
            <a:pPr lvl="1"/>
            <a:endParaRPr lang="en-GB" dirty="0">
              <a:latin typeface="Consolas" panose="020B0609020204030204" pitchFamily="49" charset="0"/>
            </a:endParaRPr>
          </a:p>
          <a:p>
            <a:pPr lvl="1"/>
            <a:r>
              <a:rPr lang="en-GB" dirty="0" err="1">
                <a:latin typeface="Consolas" panose="020B0609020204030204" pitchFamily="49" charset="0"/>
              </a:rPr>
              <a:t>floatTest</a:t>
            </a:r>
            <a:r>
              <a:rPr lang="en-GB" dirty="0">
                <a:latin typeface="Consolas" panose="020B0609020204030204" pitchFamily="49" charset="0"/>
              </a:rPr>
              <a:t> = 1.0</a:t>
            </a:r>
            <a:br>
              <a:rPr lang="en-GB" dirty="0">
                <a:latin typeface="Consolas" panose="020B0609020204030204" pitchFamily="49" charset="0"/>
              </a:rPr>
            </a:br>
            <a:r>
              <a:rPr lang="en-GB" dirty="0" err="1">
                <a:latin typeface="Consolas" panose="020B0609020204030204" pitchFamily="49" charset="0"/>
              </a:rPr>
              <a:t>floatTest</a:t>
            </a:r>
            <a:r>
              <a:rPr lang="en-GB" dirty="0">
                <a:latin typeface="Consolas" panose="020B0609020204030204" pitchFamily="49" charset="0"/>
              </a:rPr>
              <a:t> = </a:t>
            </a:r>
            <a:r>
              <a:rPr lang="en-GB" dirty="0" err="1">
                <a:latin typeface="Consolas" panose="020B0609020204030204" pitchFamily="49" charset="0"/>
              </a:rPr>
              <a:t>floatTest</a:t>
            </a:r>
            <a:r>
              <a:rPr lang="en-GB" dirty="0">
                <a:latin typeface="Consolas" panose="020B0609020204030204" pitchFamily="49" charset="0"/>
              </a:rPr>
              <a:t> + 5</a:t>
            </a:r>
            <a:br>
              <a:rPr lang="en-GB" dirty="0">
                <a:latin typeface="Consolas" panose="020B0609020204030204" pitchFamily="49" charset="0"/>
              </a:rPr>
            </a:br>
            <a:r>
              <a:rPr lang="en-GB" dirty="0">
                <a:latin typeface="Consolas" panose="020B0609020204030204" pitchFamily="49" charset="0"/>
              </a:rPr>
              <a:t>print </a:t>
            </a:r>
            <a:r>
              <a:rPr lang="en-GB" dirty="0" err="1">
                <a:latin typeface="Consolas" panose="020B0609020204030204" pitchFamily="49" charset="0"/>
              </a:rPr>
              <a:t>floatTest</a:t>
            </a:r>
            <a:endParaRPr lang="en-GB" dirty="0">
              <a:latin typeface="Consolas" panose="020B0609020204030204" pitchFamily="49" charset="0"/>
            </a:endParaRPr>
          </a:p>
          <a:p>
            <a:pPr lvl="1"/>
            <a:endParaRPr lang="en-GB" dirty="0">
              <a:latin typeface="Consolas" panose="020B0609020204030204" pitchFamily="49" charset="0"/>
            </a:endParaRPr>
          </a:p>
          <a:p>
            <a:pPr lvl="1"/>
            <a:r>
              <a:rPr lang="en-GB" dirty="0" err="1">
                <a:latin typeface="Consolas" panose="020B0609020204030204" pitchFamily="49" charset="0"/>
              </a:rPr>
              <a:t>stringCatTest</a:t>
            </a:r>
            <a:r>
              <a:rPr lang="en-GB" dirty="0">
                <a:latin typeface="Consolas" panose="020B0609020204030204" pitchFamily="49" charset="0"/>
              </a:rPr>
              <a:t> = “10 corgis”</a:t>
            </a:r>
            <a:br>
              <a:rPr lang="en-GB" dirty="0">
                <a:latin typeface="Consolas" panose="020B0609020204030204" pitchFamily="49" charset="0"/>
              </a:rPr>
            </a:br>
            <a:r>
              <a:rPr lang="en-GB" dirty="0" err="1">
                <a:latin typeface="Consolas" panose="020B0609020204030204" pitchFamily="49" charset="0"/>
              </a:rPr>
              <a:t>stringCatTest</a:t>
            </a:r>
            <a:r>
              <a:rPr lang="en-GB" dirty="0">
                <a:latin typeface="Consolas" panose="020B0609020204030204" pitchFamily="49" charset="0"/>
              </a:rPr>
              <a:t> = </a:t>
            </a:r>
            <a:r>
              <a:rPr lang="en-GB" dirty="0" err="1">
                <a:latin typeface="Consolas" panose="020B0609020204030204" pitchFamily="49" charset="0"/>
              </a:rPr>
              <a:t>stringCatTest</a:t>
            </a:r>
            <a:r>
              <a:rPr lang="en-GB" dirty="0">
                <a:latin typeface="Consolas" panose="020B0609020204030204" pitchFamily="49" charset="0"/>
              </a:rPr>
              <a:t> + 5 + “ more corgis”</a:t>
            </a:r>
            <a:br>
              <a:rPr lang="en-GB" dirty="0">
                <a:latin typeface="Consolas" panose="020B0609020204030204" pitchFamily="49" charset="0"/>
              </a:rPr>
            </a:br>
            <a:r>
              <a:rPr lang="en-GB" dirty="0">
                <a:latin typeface="Consolas" panose="020B0609020204030204" pitchFamily="49" charset="0"/>
              </a:rPr>
              <a:t>print </a:t>
            </a:r>
            <a:r>
              <a:rPr lang="en-GB" dirty="0" err="1">
                <a:latin typeface="Consolas" panose="020B0609020204030204" pitchFamily="49" charset="0"/>
              </a:rPr>
              <a:t>stringCatTest</a:t>
            </a:r>
            <a:endParaRPr lang="en-GB" dirty="0">
              <a:latin typeface="Consolas" panose="020B0609020204030204" pitchFamily="49" charset="0"/>
            </a:endParaRPr>
          </a:p>
          <a:p>
            <a:pPr lvl="1"/>
            <a:endParaRPr lang="en-GB" dirty="0">
              <a:latin typeface="Consolas" panose="020B0609020204030204" pitchFamily="49" charset="0"/>
            </a:endParaRPr>
          </a:p>
          <a:p>
            <a:pPr lvl="1"/>
            <a:r>
              <a:rPr lang="en-GB" dirty="0" err="1">
                <a:latin typeface="Consolas" panose="020B0609020204030204" pitchFamily="49" charset="0"/>
              </a:rPr>
              <a:t>errorTest</a:t>
            </a:r>
            <a:r>
              <a:rPr lang="en-GB" dirty="0">
                <a:latin typeface="Consolas" panose="020B0609020204030204" pitchFamily="49" charset="0"/>
              </a:rPr>
              <a:t> = 5</a:t>
            </a:r>
            <a:br>
              <a:rPr lang="en-GB" dirty="0">
                <a:latin typeface="Consolas" panose="020B0609020204030204" pitchFamily="49" charset="0"/>
              </a:rPr>
            </a:br>
            <a:r>
              <a:rPr lang="en-GB" dirty="0" err="1">
                <a:latin typeface="Consolas" panose="020B0609020204030204" pitchFamily="49" charset="0"/>
              </a:rPr>
              <a:t>errorTest</a:t>
            </a:r>
            <a:r>
              <a:rPr lang="en-GB" dirty="0">
                <a:latin typeface="Consolas" panose="020B0609020204030204" pitchFamily="49" charset="0"/>
              </a:rPr>
              <a:t> = </a:t>
            </a:r>
            <a:r>
              <a:rPr lang="en-GB" dirty="0" err="1">
                <a:latin typeface="Consolas" panose="020B0609020204030204" pitchFamily="49" charset="0"/>
              </a:rPr>
              <a:t>errorTest</a:t>
            </a:r>
            <a:r>
              <a:rPr lang="en-GB" dirty="0">
                <a:latin typeface="Consolas" panose="020B0609020204030204" pitchFamily="49" charset="0"/>
              </a:rPr>
              <a:t> + “insert string here”</a:t>
            </a:r>
            <a:br>
              <a:rPr lang="en-GB" dirty="0">
                <a:latin typeface="Consolas" panose="020B0609020204030204" pitchFamily="49" charset="0"/>
              </a:rPr>
            </a:br>
            <a:r>
              <a:rPr lang="en-GB" dirty="0">
                <a:latin typeface="Consolas" panose="020B0609020204030204" pitchFamily="49" charset="0"/>
              </a:rPr>
              <a:t>print </a:t>
            </a:r>
            <a:r>
              <a:rPr lang="en-GB" dirty="0" err="1">
                <a:latin typeface="Consolas" panose="020B0609020204030204" pitchFamily="49" charset="0"/>
              </a:rPr>
              <a:t>errorTest</a:t>
            </a:r>
            <a:endParaRPr lang="en-GB" dirty="0">
              <a:latin typeface="Consolas" panose="020B0609020204030204" pitchFamily="49" charset="0"/>
            </a:endParaRPr>
          </a:p>
          <a:p>
            <a:r>
              <a:rPr lang="en-GB" dirty="0"/>
              <a:t>You will want to consider how you denote the end of expressions. Many C-like languages use semi-colons to mark the end of an expression or statement, while newlines are the preferred approach in other languages. This is a design decision left up to you, which you will be expected to defend in your viva.</a:t>
            </a:r>
          </a:p>
          <a:p>
            <a:r>
              <a:rPr lang="en-GB" dirty="0"/>
              <a:t>For top marks in this stage, you will want to minimise the amount of work performed each time a variable is read from or written to. To start, you will want to make sure the data structure you are storing global variables in has a reasonable time complexity for the random access of string index values.</a:t>
            </a:r>
          </a:p>
          <a:p>
            <a:endParaRPr lang="en-GB" dirty="0"/>
          </a:p>
        </p:txBody>
      </p:sp>
    </p:spTree>
    <p:extLst>
      <p:ext uri="{BB962C8B-B14F-4D97-AF65-F5344CB8AC3E}">
        <p14:creationId xmlns:p14="http://schemas.microsoft.com/office/powerpoint/2010/main" val="3916779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6330-B966-46D0-A2DE-EF1218F47746}"/>
              </a:ext>
            </a:extLst>
          </p:cNvPr>
          <p:cNvSpPr>
            <a:spLocks noGrp="1"/>
          </p:cNvSpPr>
          <p:nvPr>
            <p:ph type="title"/>
          </p:nvPr>
        </p:nvSpPr>
        <p:spPr/>
        <p:txBody>
          <a:bodyPr/>
          <a:lstStyle/>
          <a:p>
            <a:r>
              <a:rPr lang="en-GB" dirty="0"/>
              <a:t>Coursework 2 – Stage 5</a:t>
            </a:r>
          </a:p>
        </p:txBody>
      </p:sp>
      <p:sp>
        <p:nvSpPr>
          <p:cNvPr id="3" name="Content Placeholder 2">
            <a:extLst>
              <a:ext uri="{FF2B5EF4-FFF2-40B4-BE49-F238E27FC236}">
                <a16:creationId xmlns:a16="http://schemas.microsoft.com/office/drawing/2014/main" id="{C78CB930-36ED-9B79-F7F0-D7EAA46BF4BA}"/>
              </a:ext>
            </a:extLst>
          </p:cNvPr>
          <p:cNvSpPr>
            <a:spLocks noGrp="1"/>
          </p:cNvSpPr>
          <p:nvPr>
            <p:ph sz="half" idx="1"/>
          </p:nvPr>
        </p:nvSpPr>
        <p:spPr/>
        <p:txBody>
          <a:bodyPr>
            <a:normAutofit fontScale="62500" lnSpcReduction="20000"/>
          </a:bodyPr>
          <a:lstStyle/>
          <a:p>
            <a:r>
              <a:rPr lang="en-GB" dirty="0"/>
              <a:t>By this stage, your language should be close to Turing complete. Correct completion of stage 5 requires the implementation of if statements, condition-based repetitive logic, and some way to read input from the end-user of the program.</a:t>
            </a:r>
          </a:p>
          <a:p>
            <a:pPr marL="457200" lvl="1" indent="0">
              <a:buNone/>
            </a:pPr>
            <a:r>
              <a:rPr lang="en-GB" dirty="0" err="1">
                <a:latin typeface="Consolas" panose="020B0609020204030204" pitchFamily="49" charset="0"/>
              </a:rPr>
              <a:t>is_running</a:t>
            </a:r>
            <a:r>
              <a:rPr lang="en-GB" dirty="0">
                <a:latin typeface="Consolas" panose="020B0609020204030204" pitchFamily="49" charset="0"/>
              </a:rPr>
              <a:t> = true</a:t>
            </a:r>
            <a:br>
              <a:rPr lang="en-GB" dirty="0">
                <a:latin typeface="Consolas" panose="020B0609020204030204" pitchFamily="49" charset="0"/>
              </a:rPr>
            </a:br>
            <a:r>
              <a:rPr lang="en-GB" dirty="0" err="1">
                <a:latin typeface="Consolas" panose="020B0609020204030204" pitchFamily="49" charset="0"/>
              </a:rPr>
              <a:t>shopping_list</a:t>
            </a:r>
            <a:r>
              <a:rPr lang="en-GB" dirty="0">
                <a:latin typeface="Consolas" panose="020B0609020204030204" pitchFamily="49" charset="0"/>
              </a:rPr>
              <a:t> = "“</a:t>
            </a:r>
            <a:br>
              <a:rPr lang="en-GB" dirty="0">
                <a:latin typeface="Consolas" panose="020B0609020204030204" pitchFamily="49" charset="0"/>
              </a:rPr>
            </a:br>
            <a:r>
              <a:rPr lang="en-GB" dirty="0">
                <a:latin typeface="Consolas" panose="020B0609020204030204" pitchFamily="49" charset="0"/>
              </a:rPr>
              <a:t>while (</a:t>
            </a:r>
            <a:r>
              <a:rPr lang="en-GB" dirty="0" err="1">
                <a:latin typeface="Consolas" panose="020B0609020204030204" pitchFamily="49" charset="0"/>
              </a:rPr>
              <a:t>is_running</a:t>
            </a:r>
            <a:r>
              <a:rPr lang="en-GB" dirty="0">
                <a:latin typeface="Consolas" panose="020B0609020204030204" pitchFamily="49" charset="0"/>
              </a:rPr>
              <a:t> == true) </a:t>
            </a:r>
            <a:br>
              <a:rPr lang="en-GB" dirty="0">
                <a:latin typeface="Consolas" panose="020B0609020204030204" pitchFamily="49" charset="0"/>
              </a:rPr>
            </a:br>
            <a:r>
              <a:rPr lang="en-GB" dirty="0">
                <a:latin typeface="Consolas" panose="020B0609020204030204" pitchFamily="49" charset="0"/>
              </a:rPr>
              <a:t>{</a:t>
            </a:r>
            <a:br>
              <a:rPr lang="en-GB" dirty="0">
                <a:latin typeface="Consolas" panose="020B0609020204030204" pitchFamily="49" charset="0"/>
              </a:rPr>
            </a:br>
            <a:r>
              <a:rPr lang="en-GB" dirty="0">
                <a:latin typeface="Consolas" panose="020B0609020204030204" pitchFamily="49" charset="0"/>
              </a:rPr>
              <a:t>    item = input("add an item to the shopping list: ")</a:t>
            </a:r>
            <a:br>
              <a:rPr lang="en-GB" dirty="0">
                <a:latin typeface="Consolas" panose="020B0609020204030204" pitchFamily="49" charset="0"/>
              </a:rPr>
            </a:br>
            <a:r>
              <a:rPr lang="en-GB" dirty="0">
                <a:latin typeface="Consolas" panose="020B0609020204030204" pitchFamily="49" charset="0"/>
              </a:rPr>
              <a:t>    if (item == "") </a:t>
            </a:r>
            <a:br>
              <a:rPr lang="en-GB" dirty="0">
                <a:latin typeface="Consolas" panose="020B0609020204030204" pitchFamily="49" charset="0"/>
              </a:rPr>
            </a:br>
            <a:r>
              <a:rPr lang="en-GB" dirty="0">
                <a:latin typeface="Consolas" panose="020B0609020204030204" pitchFamily="49" charset="0"/>
              </a:rPr>
              <a:t>    {</a:t>
            </a:r>
            <a:br>
              <a:rPr lang="en-GB" dirty="0">
                <a:latin typeface="Consolas" panose="020B0609020204030204" pitchFamily="49" charset="0"/>
              </a:rPr>
            </a:br>
            <a:r>
              <a:rPr lang="en-GB" dirty="0">
                <a:latin typeface="Consolas" panose="020B0609020204030204" pitchFamily="49" charset="0"/>
              </a:rPr>
              <a:t>        </a:t>
            </a:r>
            <a:r>
              <a:rPr lang="en-GB" dirty="0" err="1">
                <a:latin typeface="Consolas" panose="020B0609020204030204" pitchFamily="49" charset="0"/>
              </a:rPr>
              <a:t>is_running</a:t>
            </a:r>
            <a:r>
              <a:rPr lang="en-GB" dirty="0">
                <a:latin typeface="Consolas" panose="020B0609020204030204" pitchFamily="49" charset="0"/>
              </a:rPr>
              <a:t> = false</a:t>
            </a:r>
            <a:br>
              <a:rPr lang="en-GB" dirty="0">
                <a:latin typeface="Consolas" panose="020B0609020204030204" pitchFamily="49" charset="0"/>
              </a:rPr>
            </a:br>
            <a:r>
              <a:rPr lang="en-GB" dirty="0">
                <a:latin typeface="Consolas" panose="020B0609020204030204" pitchFamily="49" charset="0"/>
              </a:rPr>
              <a:t>    }</a:t>
            </a:r>
            <a:br>
              <a:rPr lang="en-GB" dirty="0">
                <a:latin typeface="Consolas" panose="020B0609020204030204" pitchFamily="49" charset="0"/>
              </a:rPr>
            </a:br>
            <a:r>
              <a:rPr lang="en-GB" dirty="0">
                <a:latin typeface="Consolas" panose="020B0609020204030204" pitchFamily="49" charset="0"/>
              </a:rPr>
              <a:t>    </a:t>
            </a:r>
            <a:r>
              <a:rPr lang="en-GB" dirty="0" err="1">
                <a:latin typeface="Consolas" panose="020B0609020204030204" pitchFamily="49" charset="0"/>
              </a:rPr>
              <a:t>shopping_list</a:t>
            </a:r>
            <a:r>
              <a:rPr lang="en-GB" dirty="0">
                <a:latin typeface="Consolas" panose="020B0609020204030204" pitchFamily="49" charset="0"/>
              </a:rPr>
              <a:t> = </a:t>
            </a:r>
            <a:r>
              <a:rPr lang="en-GB" dirty="0" err="1">
                <a:latin typeface="Consolas" panose="020B0609020204030204" pitchFamily="49" charset="0"/>
              </a:rPr>
              <a:t>shopping_list</a:t>
            </a:r>
            <a:r>
              <a:rPr lang="en-GB" dirty="0">
                <a:latin typeface="Consolas" panose="020B0609020204030204" pitchFamily="49" charset="0"/>
              </a:rPr>
              <a:t> + ", " + item</a:t>
            </a:r>
          </a:p>
          <a:p>
            <a:pPr marL="457200" lvl="1" indent="0">
              <a:buNone/>
            </a:pPr>
            <a:r>
              <a:rPr lang="en-GB" dirty="0">
                <a:latin typeface="Consolas" panose="020B0609020204030204" pitchFamily="49" charset="0"/>
              </a:rPr>
              <a:t>}</a:t>
            </a:r>
            <a:br>
              <a:rPr lang="en-GB" dirty="0">
                <a:latin typeface="Consolas" panose="020B0609020204030204" pitchFamily="49" charset="0"/>
              </a:rPr>
            </a:br>
            <a:r>
              <a:rPr lang="en-GB" dirty="0">
                <a:latin typeface="Consolas" panose="020B0609020204030204" pitchFamily="49" charset="0"/>
              </a:rPr>
              <a:t>print </a:t>
            </a:r>
            <a:r>
              <a:rPr lang="en-GB" dirty="0" err="1">
                <a:latin typeface="Consolas" panose="020B0609020204030204" pitchFamily="49" charset="0"/>
              </a:rPr>
              <a:t>shopping_list</a:t>
            </a:r>
            <a:endParaRPr lang="en-GB" dirty="0">
              <a:latin typeface="Consolas" panose="020B0609020204030204" pitchFamily="49" charset="0"/>
            </a:endParaRPr>
          </a:p>
          <a:p>
            <a:r>
              <a:rPr lang="en-GB" dirty="0"/>
              <a:t>Above is an example of some pseudo-code demonstrating how the requirements might be implemented alongside composing all previous stages of functionality.</a:t>
            </a:r>
          </a:p>
        </p:txBody>
      </p:sp>
      <p:sp>
        <p:nvSpPr>
          <p:cNvPr id="4" name="Content Placeholder 3">
            <a:extLst>
              <a:ext uri="{FF2B5EF4-FFF2-40B4-BE49-F238E27FC236}">
                <a16:creationId xmlns:a16="http://schemas.microsoft.com/office/drawing/2014/main" id="{F2375CFB-1D29-C11E-DB87-38E7AA110E7F}"/>
              </a:ext>
            </a:extLst>
          </p:cNvPr>
          <p:cNvSpPr>
            <a:spLocks noGrp="1"/>
          </p:cNvSpPr>
          <p:nvPr>
            <p:ph sz="half" idx="2"/>
          </p:nvPr>
        </p:nvSpPr>
        <p:spPr/>
        <p:txBody>
          <a:bodyPr>
            <a:normAutofit fontScale="62500" lnSpcReduction="20000"/>
          </a:bodyPr>
          <a:lstStyle/>
          <a:p>
            <a:r>
              <a:rPr lang="en-GB" dirty="0"/>
              <a:t>How you decide to implement the requirements is entirely up to you. It is not expected that your language look exactly like this, but it should be able to write the above program in one way or another. Whichever way you approach implementing these features, you will be expected to defend them in your viva.</a:t>
            </a:r>
          </a:p>
          <a:p>
            <a:r>
              <a:rPr lang="en-GB" dirty="0"/>
              <a:t>For marks in the 60-70% range your parser should – at a minimum – handle:</a:t>
            </a:r>
          </a:p>
          <a:p>
            <a:pPr lvl="1"/>
            <a:r>
              <a:rPr lang="en-GB" dirty="0"/>
              <a:t>While loops.</a:t>
            </a:r>
          </a:p>
          <a:p>
            <a:pPr lvl="1"/>
            <a:r>
              <a:rPr lang="en-GB" dirty="0"/>
              <a:t>If-then statements.</a:t>
            </a:r>
          </a:p>
          <a:p>
            <a:r>
              <a:rPr lang="en-GB" dirty="0"/>
              <a:t>For marks in the 70-80% range your parser should – at a minimum – handle:</a:t>
            </a:r>
          </a:p>
          <a:p>
            <a:pPr lvl="1"/>
            <a:r>
              <a:rPr lang="en-GB" dirty="0"/>
              <a:t>Nested while loops.</a:t>
            </a:r>
          </a:p>
          <a:p>
            <a:pPr lvl="1"/>
            <a:r>
              <a:rPr lang="en-GB" dirty="0"/>
              <a:t>If-then-else statements.</a:t>
            </a:r>
          </a:p>
          <a:p>
            <a:pPr lvl="1"/>
            <a:r>
              <a:rPr lang="en-GB" dirty="0"/>
              <a:t>Nested if-then-else statements.</a:t>
            </a:r>
          </a:p>
          <a:p>
            <a:endParaRPr lang="en-GB" dirty="0"/>
          </a:p>
        </p:txBody>
      </p:sp>
    </p:spTree>
    <p:extLst>
      <p:ext uri="{BB962C8B-B14F-4D97-AF65-F5344CB8AC3E}">
        <p14:creationId xmlns:p14="http://schemas.microsoft.com/office/powerpoint/2010/main" val="102535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DE3A-DDBF-F068-9E58-F5D542D9E58A}"/>
              </a:ext>
            </a:extLst>
          </p:cNvPr>
          <p:cNvSpPr>
            <a:spLocks noGrp="1"/>
          </p:cNvSpPr>
          <p:nvPr>
            <p:ph type="title"/>
          </p:nvPr>
        </p:nvSpPr>
        <p:spPr/>
        <p:txBody>
          <a:bodyPr/>
          <a:lstStyle/>
          <a:p>
            <a:r>
              <a:rPr lang="en-GB" dirty="0"/>
              <a:t>Lecture plan: what this session covers</a:t>
            </a:r>
          </a:p>
        </p:txBody>
      </p:sp>
      <p:sp>
        <p:nvSpPr>
          <p:cNvPr id="3" name="Content Placeholder 2">
            <a:extLst>
              <a:ext uri="{FF2B5EF4-FFF2-40B4-BE49-F238E27FC236}">
                <a16:creationId xmlns:a16="http://schemas.microsoft.com/office/drawing/2014/main" id="{7DBDECCC-91B1-C863-8CAE-B4006587538C}"/>
              </a:ext>
            </a:extLst>
          </p:cNvPr>
          <p:cNvSpPr>
            <a:spLocks noGrp="1"/>
          </p:cNvSpPr>
          <p:nvPr>
            <p:ph idx="1"/>
          </p:nvPr>
        </p:nvSpPr>
        <p:spPr/>
        <p:txBody>
          <a:bodyPr>
            <a:normAutofit fontScale="77500" lnSpcReduction="20000"/>
          </a:bodyPr>
          <a:lstStyle/>
          <a:p>
            <a:r>
              <a:rPr lang="en-GB" dirty="0"/>
              <a:t>Who, what, why</a:t>
            </a:r>
          </a:p>
          <a:p>
            <a:r>
              <a:rPr lang="en-GB" dirty="0"/>
              <a:t>Assessment:</a:t>
            </a:r>
          </a:p>
          <a:p>
            <a:pPr lvl="1"/>
            <a:r>
              <a:rPr lang="en-GB" dirty="0"/>
              <a:t>Coursework 1</a:t>
            </a:r>
          </a:p>
          <a:p>
            <a:pPr lvl="1"/>
            <a:r>
              <a:rPr lang="en-GB" dirty="0"/>
              <a:t>Coursework 2</a:t>
            </a:r>
          </a:p>
          <a:p>
            <a:r>
              <a:rPr lang="en-GB" dirty="0"/>
              <a:t>What is a programming language</a:t>
            </a:r>
          </a:p>
          <a:p>
            <a:r>
              <a:rPr lang="en-GB" dirty="0"/>
              <a:t>How do we divide up programming languages</a:t>
            </a:r>
          </a:p>
          <a:p>
            <a:r>
              <a:rPr lang="en-GB" dirty="0"/>
              <a:t>Why do we divide up programming languages?</a:t>
            </a:r>
          </a:p>
          <a:p>
            <a:r>
              <a:rPr lang="en-GB" dirty="0"/>
              <a:t>The fun hard bits of taking text and making programs</a:t>
            </a:r>
          </a:p>
          <a:p>
            <a:pPr lvl="1"/>
            <a:r>
              <a:rPr lang="en-GB" dirty="0"/>
              <a:t>Lexical analysis</a:t>
            </a:r>
          </a:p>
          <a:p>
            <a:pPr lvl="1"/>
            <a:r>
              <a:rPr lang="en-GB" dirty="0"/>
              <a:t>Parser (syntax analysis)</a:t>
            </a:r>
          </a:p>
          <a:p>
            <a:pPr lvl="1"/>
            <a:r>
              <a:rPr lang="en-GB" dirty="0"/>
              <a:t>Semantic analysis</a:t>
            </a:r>
          </a:p>
          <a:p>
            <a:pPr lvl="1"/>
            <a:r>
              <a:rPr lang="en-GB" dirty="0"/>
              <a:t>Intermediate representation generation</a:t>
            </a:r>
          </a:p>
          <a:p>
            <a:pPr lvl="1"/>
            <a:r>
              <a:rPr lang="en-GB" dirty="0"/>
              <a:t>Optimisation</a:t>
            </a:r>
          </a:p>
          <a:p>
            <a:pPr lvl="1"/>
            <a:r>
              <a:rPr lang="en-GB" dirty="0"/>
              <a:t>Code generation</a:t>
            </a:r>
          </a:p>
          <a:p>
            <a:endParaRPr lang="en-GB" dirty="0"/>
          </a:p>
          <a:p>
            <a:endParaRPr lang="en-GB" dirty="0"/>
          </a:p>
        </p:txBody>
      </p:sp>
    </p:spTree>
    <p:extLst>
      <p:ext uri="{BB962C8B-B14F-4D97-AF65-F5344CB8AC3E}">
        <p14:creationId xmlns:p14="http://schemas.microsoft.com/office/powerpoint/2010/main" val="1837254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6330-B966-46D0-A2DE-EF1218F47746}"/>
              </a:ext>
            </a:extLst>
          </p:cNvPr>
          <p:cNvSpPr>
            <a:spLocks noGrp="1"/>
          </p:cNvSpPr>
          <p:nvPr>
            <p:ph type="title"/>
          </p:nvPr>
        </p:nvSpPr>
        <p:spPr/>
        <p:txBody>
          <a:bodyPr/>
          <a:lstStyle/>
          <a:p>
            <a:r>
              <a:rPr lang="en-GB" dirty="0"/>
              <a:t>Coursework 2 – Stage 6</a:t>
            </a:r>
          </a:p>
        </p:txBody>
      </p:sp>
      <p:sp>
        <p:nvSpPr>
          <p:cNvPr id="3" name="Content Placeholder 2">
            <a:extLst>
              <a:ext uri="{FF2B5EF4-FFF2-40B4-BE49-F238E27FC236}">
                <a16:creationId xmlns:a16="http://schemas.microsoft.com/office/drawing/2014/main" id="{C78CB930-36ED-9B79-F7F0-D7EAA46BF4BA}"/>
              </a:ext>
            </a:extLst>
          </p:cNvPr>
          <p:cNvSpPr>
            <a:spLocks noGrp="1"/>
          </p:cNvSpPr>
          <p:nvPr>
            <p:ph idx="1"/>
          </p:nvPr>
        </p:nvSpPr>
        <p:spPr/>
        <p:txBody>
          <a:bodyPr>
            <a:normAutofit fontScale="55000" lnSpcReduction="20000"/>
          </a:bodyPr>
          <a:lstStyle/>
          <a:p>
            <a:r>
              <a:rPr lang="en-GB" dirty="0"/>
              <a:t>Now that you have a minimum implementation of a programming language, you can begin to extend it with convenient functionality and syntactic sugar to make it nicer to use. Each additional feature listed has a grade mark that is relative to its implementation difficulty. It is recommended that you implement easy features first, rather than jump immediately into the top-mark tasks.</a:t>
            </a:r>
          </a:p>
          <a:p>
            <a:r>
              <a:rPr lang="en-GB" dirty="0"/>
              <a:t>List Data Structure (10%)</a:t>
            </a:r>
          </a:p>
          <a:p>
            <a:pPr lvl="1"/>
            <a:r>
              <a:rPr lang="en-GB" dirty="0"/>
              <a:t>There is currently no way to associate many individual values as a list in your language. Implement some form of list-like data structure type that supports back-insertion, random removal, and random access with number-based indices.</a:t>
            </a:r>
          </a:p>
          <a:p>
            <a:r>
              <a:rPr lang="en-GB" dirty="0"/>
              <a:t>Dictionary Data Structure (10%)</a:t>
            </a:r>
          </a:p>
          <a:p>
            <a:pPr lvl="1"/>
            <a:r>
              <a:rPr lang="en-GB" dirty="0"/>
              <a:t>Dictionaries, sometimes referred to as associative arrays, are a very versatile data structure in that they can mimic any other data structure with varying efficiency. Implement some form of dictionary-like data structure type that supports assigning, removing, and querying for any type of value with any type of key.</a:t>
            </a:r>
          </a:p>
          <a:p>
            <a:r>
              <a:rPr lang="en-GB" dirty="0"/>
              <a:t>Function-Based Code Reusability (10%)</a:t>
            </a:r>
          </a:p>
          <a:p>
            <a:pPr lvl="1"/>
            <a:r>
              <a:rPr lang="en-GB" dirty="0"/>
              <a:t>Functions are a popular approach to encapsulating a simple unit of execution into reusable logic that may be called from elsewhere. Implement support for declaring and calling functions in your language.</a:t>
            </a:r>
          </a:p>
          <a:p>
            <a:r>
              <a:rPr lang="en-GB" dirty="0"/>
              <a:t>Local Variables (15%)</a:t>
            </a:r>
          </a:p>
          <a:p>
            <a:pPr lvl="1"/>
            <a:r>
              <a:rPr lang="en-GB" dirty="0"/>
              <a:t>Global variables are powerful; however, they are often considered an anti-pattern. Within the domain of dynamically typed languages specifically, global variables are also far-more difficult to optimise. To resolve this, implement local variables into the parser and interpreter in an efficient manner.</a:t>
            </a:r>
          </a:p>
          <a:p>
            <a:r>
              <a:rPr lang="en-GB" dirty="0"/>
              <a:t>Further Features</a:t>
            </a:r>
          </a:p>
          <a:p>
            <a:pPr lvl="1"/>
            <a:r>
              <a:rPr lang="en-GB" dirty="0"/>
              <a:t>Should you have other ideas for things that you want to implement as part of your language, speak to your assignment tutors for guidance.</a:t>
            </a:r>
          </a:p>
          <a:p>
            <a:endParaRPr lang="en-GB" dirty="0"/>
          </a:p>
        </p:txBody>
      </p:sp>
    </p:spTree>
    <p:extLst>
      <p:ext uri="{BB962C8B-B14F-4D97-AF65-F5344CB8AC3E}">
        <p14:creationId xmlns:p14="http://schemas.microsoft.com/office/powerpoint/2010/main" val="177586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E84AB7-80EA-D450-B5A0-AF140F05A077}"/>
              </a:ext>
            </a:extLst>
          </p:cNvPr>
          <p:cNvSpPr>
            <a:spLocks noGrp="1"/>
          </p:cNvSpPr>
          <p:nvPr>
            <p:ph type="title"/>
          </p:nvPr>
        </p:nvSpPr>
        <p:spPr/>
        <p:txBody>
          <a:bodyPr/>
          <a:lstStyle/>
          <a:p>
            <a:r>
              <a:rPr lang="en-GB" dirty="0"/>
              <a:t>Some basic background</a:t>
            </a:r>
          </a:p>
        </p:txBody>
      </p:sp>
      <p:sp>
        <p:nvSpPr>
          <p:cNvPr id="6" name="Text Placeholder 5">
            <a:extLst>
              <a:ext uri="{FF2B5EF4-FFF2-40B4-BE49-F238E27FC236}">
                <a16:creationId xmlns:a16="http://schemas.microsoft.com/office/drawing/2014/main" id="{095A3B37-DE7F-68C6-9F90-CE5A2C1E4899}"/>
              </a:ext>
            </a:extLst>
          </p:cNvPr>
          <p:cNvSpPr>
            <a:spLocks noGrp="1"/>
          </p:cNvSpPr>
          <p:nvPr>
            <p:ph type="body" idx="1"/>
          </p:nvPr>
        </p:nvSpPr>
        <p:spPr/>
        <p:txBody>
          <a:bodyPr/>
          <a:lstStyle/>
          <a:p>
            <a:r>
              <a:rPr lang="en-GB" dirty="0"/>
              <a:t>Language Design and Implementation – 6CC509</a:t>
            </a:r>
          </a:p>
        </p:txBody>
      </p:sp>
    </p:spTree>
    <p:extLst>
      <p:ext uri="{BB962C8B-B14F-4D97-AF65-F5344CB8AC3E}">
        <p14:creationId xmlns:p14="http://schemas.microsoft.com/office/powerpoint/2010/main" val="1023494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C773-1680-9248-E17E-43378300F288}"/>
              </a:ext>
            </a:extLst>
          </p:cNvPr>
          <p:cNvSpPr>
            <a:spLocks noGrp="1"/>
          </p:cNvSpPr>
          <p:nvPr>
            <p:ph type="title"/>
          </p:nvPr>
        </p:nvSpPr>
        <p:spPr/>
        <p:txBody>
          <a:bodyPr/>
          <a:lstStyle/>
          <a:p>
            <a:r>
              <a:rPr lang="en-GB" dirty="0"/>
              <a:t>Imperative and declarative programming</a:t>
            </a:r>
          </a:p>
        </p:txBody>
      </p:sp>
      <p:sp>
        <p:nvSpPr>
          <p:cNvPr id="3" name="Content Placeholder 2">
            <a:extLst>
              <a:ext uri="{FF2B5EF4-FFF2-40B4-BE49-F238E27FC236}">
                <a16:creationId xmlns:a16="http://schemas.microsoft.com/office/drawing/2014/main" id="{E309DB98-F720-DF8A-C6ED-69E573BA6AFA}"/>
              </a:ext>
            </a:extLst>
          </p:cNvPr>
          <p:cNvSpPr>
            <a:spLocks noGrp="1"/>
          </p:cNvSpPr>
          <p:nvPr>
            <p:ph idx="1"/>
          </p:nvPr>
        </p:nvSpPr>
        <p:spPr/>
        <p:txBody>
          <a:bodyPr>
            <a:normAutofit/>
          </a:bodyPr>
          <a:lstStyle/>
          <a:p>
            <a:r>
              <a:rPr lang="en-GB" dirty="0"/>
              <a:t>Imperative programming is about commanding the computer to perform tasks, to change state, or perform actions.</a:t>
            </a:r>
          </a:p>
          <a:p>
            <a:pPr lvl="1"/>
            <a:r>
              <a:rPr lang="en-GB" dirty="0"/>
              <a:t>Most languages you have encountered so far are likely imperative:</a:t>
            </a:r>
          </a:p>
          <a:p>
            <a:pPr lvl="2"/>
            <a:r>
              <a:rPr lang="en-GB" dirty="0"/>
              <a:t>Basic, C, C++, Python</a:t>
            </a:r>
          </a:p>
          <a:p>
            <a:pPr lvl="1"/>
            <a:r>
              <a:rPr lang="en-GB" dirty="0"/>
              <a:t>Sub-types include:</a:t>
            </a:r>
          </a:p>
          <a:p>
            <a:pPr lvl="2"/>
            <a:r>
              <a:rPr lang="en-GB" dirty="0"/>
              <a:t>procedural which groups instructions into procedures,</a:t>
            </a:r>
          </a:p>
          <a:p>
            <a:pPr lvl="2"/>
            <a:r>
              <a:rPr lang="en-GB" dirty="0"/>
              <a:t>object-oriented which groups instructions with the part of the state they operate on,</a:t>
            </a:r>
          </a:p>
        </p:txBody>
      </p:sp>
    </p:spTree>
    <p:extLst>
      <p:ext uri="{BB962C8B-B14F-4D97-AF65-F5344CB8AC3E}">
        <p14:creationId xmlns:p14="http://schemas.microsoft.com/office/powerpoint/2010/main" val="1963740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C773-1680-9248-E17E-43378300F288}"/>
              </a:ext>
            </a:extLst>
          </p:cNvPr>
          <p:cNvSpPr>
            <a:spLocks noGrp="1"/>
          </p:cNvSpPr>
          <p:nvPr>
            <p:ph type="title"/>
          </p:nvPr>
        </p:nvSpPr>
        <p:spPr/>
        <p:txBody>
          <a:bodyPr/>
          <a:lstStyle/>
          <a:p>
            <a:r>
              <a:rPr lang="en-GB" dirty="0"/>
              <a:t>Imperative and declarative programming</a:t>
            </a:r>
          </a:p>
        </p:txBody>
      </p:sp>
      <p:sp>
        <p:nvSpPr>
          <p:cNvPr id="3" name="Content Placeholder 2">
            <a:extLst>
              <a:ext uri="{FF2B5EF4-FFF2-40B4-BE49-F238E27FC236}">
                <a16:creationId xmlns:a16="http://schemas.microsoft.com/office/drawing/2014/main" id="{E309DB98-F720-DF8A-C6ED-69E573BA6AFA}"/>
              </a:ext>
            </a:extLst>
          </p:cNvPr>
          <p:cNvSpPr>
            <a:spLocks noGrp="1"/>
          </p:cNvSpPr>
          <p:nvPr>
            <p:ph idx="1"/>
          </p:nvPr>
        </p:nvSpPr>
        <p:spPr/>
        <p:txBody>
          <a:bodyPr>
            <a:normAutofit/>
          </a:bodyPr>
          <a:lstStyle/>
          <a:p>
            <a:r>
              <a:rPr lang="en-GB" dirty="0"/>
              <a:t>Declarative programming is about telling the computer what it needs to achieve, not how it needs to achieve it. </a:t>
            </a:r>
          </a:p>
          <a:p>
            <a:pPr lvl="1"/>
            <a:r>
              <a:rPr lang="en-GB" dirty="0"/>
              <a:t>Imperative languages try to avoid side-effects of operations in general</a:t>
            </a:r>
          </a:p>
          <a:p>
            <a:pPr lvl="1"/>
            <a:r>
              <a:rPr lang="en-GB" dirty="0"/>
              <a:t>You will have (or will see) some languages such as:</a:t>
            </a:r>
          </a:p>
          <a:p>
            <a:pPr lvl="2"/>
            <a:r>
              <a:rPr lang="en-GB" dirty="0"/>
              <a:t>SQL, LISP, Haskell</a:t>
            </a:r>
          </a:p>
          <a:p>
            <a:pPr lvl="1"/>
            <a:r>
              <a:rPr lang="en-GB" dirty="0"/>
              <a:t>Sub-types include:</a:t>
            </a:r>
          </a:p>
          <a:p>
            <a:pPr lvl="2"/>
            <a:r>
              <a:rPr lang="en-GB" dirty="0"/>
              <a:t>functional in which the desired result is declared as the value of a series of function applications,</a:t>
            </a:r>
          </a:p>
          <a:p>
            <a:pPr lvl="2"/>
            <a:r>
              <a:rPr lang="en-GB" dirty="0"/>
              <a:t>logic in which the desired result is declared as the answer to a question about a system of facts and rules,</a:t>
            </a:r>
          </a:p>
          <a:p>
            <a:pPr lvl="2"/>
            <a:r>
              <a:rPr lang="en-GB" dirty="0"/>
              <a:t>reactive in which the desired result is declared with data streams and the propagation of change</a:t>
            </a:r>
          </a:p>
        </p:txBody>
      </p:sp>
    </p:spTree>
    <p:extLst>
      <p:ext uri="{BB962C8B-B14F-4D97-AF65-F5344CB8AC3E}">
        <p14:creationId xmlns:p14="http://schemas.microsoft.com/office/powerpoint/2010/main" val="2584179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B9B35D71-2108-0B34-90AD-816E952F2151}"/>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88599" y="77252"/>
            <a:ext cx="7812331" cy="6780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72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E0208E7-20DA-6BB0-1232-6D32D0E07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674" y="0"/>
            <a:ext cx="8309625" cy="689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405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559E-8D36-E005-8838-23F8D1284C03}"/>
              </a:ext>
            </a:extLst>
          </p:cNvPr>
          <p:cNvSpPr>
            <a:spLocks noGrp="1"/>
          </p:cNvSpPr>
          <p:nvPr>
            <p:ph type="title"/>
          </p:nvPr>
        </p:nvSpPr>
        <p:spPr/>
        <p:txBody>
          <a:bodyPr/>
          <a:lstStyle/>
          <a:p>
            <a:r>
              <a:rPr lang="en-GB" dirty="0"/>
              <a:t>… really?</a:t>
            </a:r>
          </a:p>
        </p:txBody>
      </p:sp>
      <p:sp>
        <p:nvSpPr>
          <p:cNvPr id="3" name="Content Placeholder 2">
            <a:extLst>
              <a:ext uri="{FF2B5EF4-FFF2-40B4-BE49-F238E27FC236}">
                <a16:creationId xmlns:a16="http://schemas.microsoft.com/office/drawing/2014/main" id="{B50A048C-1B80-484F-B66C-F3FCC0F3BFBD}"/>
              </a:ext>
            </a:extLst>
          </p:cNvPr>
          <p:cNvSpPr>
            <a:spLocks noGrp="1"/>
          </p:cNvSpPr>
          <p:nvPr>
            <p:ph idx="1"/>
          </p:nvPr>
        </p:nvSpPr>
        <p:spPr/>
        <p:txBody>
          <a:bodyPr>
            <a:normAutofit lnSpcReduction="10000"/>
          </a:bodyPr>
          <a:lstStyle/>
          <a:p>
            <a:r>
              <a:rPr lang="en-GB" dirty="0"/>
              <a:t>Almost no programming language follows only a single paradigm</a:t>
            </a:r>
          </a:p>
          <a:p>
            <a:r>
              <a:rPr lang="en-GB" dirty="0"/>
              <a:t>If an idea works, why not steal it?</a:t>
            </a:r>
          </a:p>
          <a:p>
            <a:pPr lvl="1"/>
            <a:r>
              <a:rPr lang="en-GB" b="0" i="0" dirty="0">
                <a:solidFill>
                  <a:srgbClr val="242424"/>
                </a:solidFill>
                <a:effectLst/>
                <a:latin typeface="source-serif-pro"/>
              </a:rPr>
              <a:t>C: imperative, procedural</a:t>
            </a:r>
          </a:p>
          <a:p>
            <a:pPr lvl="1"/>
            <a:r>
              <a:rPr lang="en-GB" b="0" i="0" dirty="0">
                <a:solidFill>
                  <a:srgbClr val="242424"/>
                </a:solidFill>
                <a:effectLst/>
                <a:latin typeface="source-serif-pro"/>
              </a:rPr>
              <a:t>C++: imperative, object-oriented, generic, functional style(not functional)</a:t>
            </a:r>
          </a:p>
          <a:p>
            <a:pPr lvl="1"/>
            <a:r>
              <a:rPr lang="en-GB" b="0" i="0" dirty="0">
                <a:solidFill>
                  <a:srgbClr val="242424"/>
                </a:solidFill>
                <a:effectLst/>
                <a:latin typeface="source-serif-pro"/>
              </a:rPr>
              <a:t>C#: imperative, declarative, functional, generic, object-oriented(class-based), component-oriented</a:t>
            </a:r>
          </a:p>
          <a:p>
            <a:pPr lvl="1"/>
            <a:r>
              <a:rPr lang="en-GB" b="0" i="0" dirty="0">
                <a:solidFill>
                  <a:srgbClr val="242424"/>
                </a:solidFill>
                <a:effectLst/>
                <a:latin typeface="source-serif-pro"/>
              </a:rPr>
              <a:t>Java: concurrent, class-based, functional(Java8)</a:t>
            </a:r>
          </a:p>
          <a:p>
            <a:pPr lvl="1"/>
            <a:r>
              <a:rPr lang="en-GB" b="0" i="0" dirty="0">
                <a:solidFill>
                  <a:srgbClr val="242424"/>
                </a:solidFill>
                <a:effectLst/>
                <a:latin typeface="source-serif-pro"/>
              </a:rPr>
              <a:t>JavaScript: imperative, functional, object-oriented</a:t>
            </a:r>
          </a:p>
          <a:p>
            <a:pPr lvl="1"/>
            <a:r>
              <a:rPr lang="en-GB" b="0" i="0" dirty="0">
                <a:solidFill>
                  <a:srgbClr val="242424"/>
                </a:solidFill>
                <a:effectLst/>
                <a:latin typeface="source-serif-pro"/>
              </a:rPr>
              <a:t>Python: imperative, functional, procedural, object-oriented</a:t>
            </a:r>
          </a:p>
          <a:p>
            <a:pPr lvl="1"/>
            <a:r>
              <a:rPr lang="en-GB" b="0" i="0" dirty="0">
                <a:solidFill>
                  <a:srgbClr val="242424"/>
                </a:solidFill>
                <a:effectLst/>
                <a:latin typeface="source-serif-pro"/>
              </a:rPr>
              <a:t>Ruby: imperative, functional, object-oriented</a:t>
            </a:r>
          </a:p>
          <a:p>
            <a:pPr lvl="1"/>
            <a:r>
              <a:rPr lang="en-GB" b="0" i="0" dirty="0">
                <a:solidFill>
                  <a:srgbClr val="242424"/>
                </a:solidFill>
                <a:effectLst/>
                <a:latin typeface="source-serif-pro"/>
              </a:rPr>
              <a:t>SQL: declarative, data-driven</a:t>
            </a:r>
          </a:p>
          <a:p>
            <a:endParaRPr lang="en-GB" dirty="0"/>
          </a:p>
        </p:txBody>
      </p:sp>
    </p:spTree>
    <p:extLst>
      <p:ext uri="{BB962C8B-B14F-4D97-AF65-F5344CB8AC3E}">
        <p14:creationId xmlns:p14="http://schemas.microsoft.com/office/powerpoint/2010/main" val="102460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E45E-6678-4187-5FA0-7A81F700CA02}"/>
              </a:ext>
            </a:extLst>
          </p:cNvPr>
          <p:cNvSpPr>
            <a:spLocks noGrp="1"/>
          </p:cNvSpPr>
          <p:nvPr>
            <p:ph type="title"/>
          </p:nvPr>
        </p:nvSpPr>
        <p:spPr/>
        <p:txBody>
          <a:bodyPr/>
          <a:lstStyle/>
          <a:p>
            <a:r>
              <a:rPr lang="en-GB" dirty="0"/>
              <a:t>Examples of paradigms</a:t>
            </a:r>
          </a:p>
        </p:txBody>
      </p:sp>
      <p:graphicFrame>
        <p:nvGraphicFramePr>
          <p:cNvPr id="4" name="Content Placeholder 3">
            <a:extLst>
              <a:ext uri="{FF2B5EF4-FFF2-40B4-BE49-F238E27FC236}">
                <a16:creationId xmlns:a16="http://schemas.microsoft.com/office/drawing/2014/main" id="{87C78D97-71A3-0CA9-29AD-8523DDB2AA46}"/>
              </a:ext>
            </a:extLst>
          </p:cNvPr>
          <p:cNvGraphicFramePr>
            <a:graphicFrameLocks noGrp="1"/>
          </p:cNvGraphicFramePr>
          <p:nvPr>
            <p:ph idx="1"/>
            <p:extLst>
              <p:ext uri="{D42A27DB-BD31-4B8C-83A1-F6EECF244321}">
                <p14:modId xmlns:p14="http://schemas.microsoft.com/office/powerpoint/2010/main" val="2899672667"/>
              </p:ext>
            </p:extLst>
          </p:nvPr>
        </p:nvGraphicFramePr>
        <p:xfrm>
          <a:off x="838200" y="1486284"/>
          <a:ext cx="10515600" cy="5371716"/>
        </p:xfrm>
        <a:graphic>
          <a:graphicData uri="http://schemas.openxmlformats.org/drawingml/2006/table">
            <a:tbl>
              <a:tblPr/>
              <a:tblGrid>
                <a:gridCol w="1752600">
                  <a:extLst>
                    <a:ext uri="{9D8B030D-6E8A-4147-A177-3AD203B41FA5}">
                      <a16:colId xmlns:a16="http://schemas.microsoft.com/office/drawing/2014/main" val="2858395564"/>
                    </a:ext>
                  </a:extLst>
                </a:gridCol>
                <a:gridCol w="1752600">
                  <a:extLst>
                    <a:ext uri="{9D8B030D-6E8A-4147-A177-3AD203B41FA5}">
                      <a16:colId xmlns:a16="http://schemas.microsoft.com/office/drawing/2014/main" val="2215013393"/>
                    </a:ext>
                  </a:extLst>
                </a:gridCol>
                <a:gridCol w="1752600">
                  <a:extLst>
                    <a:ext uri="{9D8B030D-6E8A-4147-A177-3AD203B41FA5}">
                      <a16:colId xmlns:a16="http://schemas.microsoft.com/office/drawing/2014/main" val="3040316329"/>
                    </a:ext>
                  </a:extLst>
                </a:gridCol>
                <a:gridCol w="1752600">
                  <a:extLst>
                    <a:ext uri="{9D8B030D-6E8A-4147-A177-3AD203B41FA5}">
                      <a16:colId xmlns:a16="http://schemas.microsoft.com/office/drawing/2014/main" val="1340817014"/>
                    </a:ext>
                  </a:extLst>
                </a:gridCol>
                <a:gridCol w="1752600">
                  <a:extLst>
                    <a:ext uri="{9D8B030D-6E8A-4147-A177-3AD203B41FA5}">
                      <a16:colId xmlns:a16="http://schemas.microsoft.com/office/drawing/2014/main" val="2536107517"/>
                    </a:ext>
                  </a:extLst>
                </a:gridCol>
                <a:gridCol w="1752600">
                  <a:extLst>
                    <a:ext uri="{9D8B030D-6E8A-4147-A177-3AD203B41FA5}">
                      <a16:colId xmlns:a16="http://schemas.microsoft.com/office/drawing/2014/main" val="1467167139"/>
                    </a:ext>
                  </a:extLst>
                </a:gridCol>
              </a:tblGrid>
              <a:tr h="147861">
                <a:tc>
                  <a:txBody>
                    <a:bodyPr/>
                    <a:lstStyle/>
                    <a:p>
                      <a:pPr algn="ctr"/>
                      <a:r>
                        <a:rPr lang="en-GB" sz="1000" u="none" strike="noStrike">
                          <a:solidFill>
                            <a:srgbClr val="3366CC"/>
                          </a:solidFill>
                          <a:effectLst/>
                          <a:hlinkClick r:id="rId3" tooltip="Programming paradigm"/>
                        </a:rPr>
                        <a:t>Paradigm</a:t>
                      </a:r>
                      <a:endParaRPr lang="en-GB" sz="1000">
                        <a:effectLst/>
                      </a:endParaRPr>
                    </a:p>
                  </a:txBody>
                  <a:tcPr marL="21123" marR="46207"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GB" sz="1000">
                          <a:effectLst/>
                        </a:rPr>
                        <a:t>Description</a:t>
                      </a:r>
                    </a:p>
                  </a:txBody>
                  <a:tcPr marL="21123" marR="46207"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GB" sz="1000">
                          <a:effectLst/>
                        </a:rPr>
                        <a:t>Main traits</a:t>
                      </a:r>
                    </a:p>
                  </a:txBody>
                  <a:tcPr marL="21123" marR="46207"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GB" sz="1000">
                          <a:effectLst/>
                        </a:rPr>
                        <a:t>Related paradigm(s)</a:t>
                      </a:r>
                    </a:p>
                  </a:txBody>
                  <a:tcPr marL="21123" marR="46207"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GB" sz="1000" u="none" strike="noStrike">
                          <a:solidFill>
                            <a:srgbClr val="3366CC"/>
                          </a:solidFill>
                          <a:effectLst/>
                          <a:hlinkClick r:id="rId4" tooltip="Critique"/>
                        </a:rPr>
                        <a:t>Critique</a:t>
                      </a:r>
                      <a:endParaRPr lang="en-GB" sz="1000">
                        <a:effectLst/>
                      </a:endParaRPr>
                    </a:p>
                  </a:txBody>
                  <a:tcPr marL="21123" marR="46207"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GB" sz="1000">
                          <a:effectLst/>
                        </a:rPr>
                        <a:t>Examples</a:t>
                      </a:r>
                    </a:p>
                  </a:txBody>
                  <a:tcPr marL="21123" marR="46207"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947642436"/>
                  </a:ext>
                </a:extLst>
              </a:tr>
              <a:tr h="401337">
                <a:tc>
                  <a:txBody>
                    <a:bodyPr/>
                    <a:lstStyle/>
                    <a:p>
                      <a:pPr algn="ctr"/>
                      <a:r>
                        <a:rPr lang="en-GB" sz="1000" u="none" strike="noStrike">
                          <a:solidFill>
                            <a:srgbClr val="3366CC"/>
                          </a:solidFill>
                          <a:effectLst/>
                          <a:hlinkClick r:id="rId5" tooltip="Imperative programming"/>
                        </a:rPr>
                        <a:t>Imperative</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GB" sz="1000">
                          <a:effectLst/>
                        </a:rPr>
                        <a:t>Programs as </a:t>
                      </a:r>
                      <a:r>
                        <a:rPr lang="en-GB" sz="1000" u="none" strike="noStrike">
                          <a:solidFill>
                            <a:srgbClr val="3366CC"/>
                          </a:solidFill>
                          <a:effectLst/>
                          <a:hlinkClick r:id="rId6" tooltip="Statement (programming)"/>
                        </a:rPr>
                        <a:t>statements</a:t>
                      </a:r>
                      <a:r>
                        <a:rPr lang="en-GB" sz="1000">
                          <a:effectLst/>
                        </a:rPr>
                        <a:t> that </a:t>
                      </a:r>
                      <a:r>
                        <a:rPr lang="en-GB" sz="1000" i="1">
                          <a:effectLst/>
                        </a:rPr>
                        <a:t>directly</a:t>
                      </a:r>
                      <a:r>
                        <a:rPr lang="en-GB" sz="1000">
                          <a:effectLst/>
                        </a:rPr>
                        <a:t> change computed </a:t>
                      </a:r>
                      <a:r>
                        <a:rPr lang="en-GB" sz="1000" u="none" strike="noStrike">
                          <a:solidFill>
                            <a:srgbClr val="3366CC"/>
                          </a:solidFill>
                          <a:effectLst/>
                          <a:hlinkClick r:id="rId7" tooltip="State (computer science)"/>
                        </a:rPr>
                        <a:t>state</a:t>
                      </a:r>
                      <a:r>
                        <a:rPr lang="en-GB" sz="1000">
                          <a:effectLst/>
                        </a:rPr>
                        <a:t> (</a:t>
                      </a:r>
                      <a:r>
                        <a:rPr lang="en-GB" sz="1000" u="none" strike="noStrike">
                          <a:solidFill>
                            <a:srgbClr val="3366CC"/>
                          </a:solidFill>
                          <a:effectLst/>
                          <a:hlinkClick r:id="rId8" tooltip="Field (computer science)"/>
                        </a:rPr>
                        <a:t>data fields</a:t>
                      </a:r>
                      <a:r>
                        <a:rPr lang="en-GB" sz="1000">
                          <a:effectLst/>
                        </a:rPr>
                        <a:t>)</a:t>
                      </a: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a:effectLst/>
                        </a:rPr>
                        <a:t>Direct </a:t>
                      </a:r>
                      <a:r>
                        <a:rPr lang="en-GB" sz="1000" u="none" strike="noStrike">
                          <a:solidFill>
                            <a:srgbClr val="3366CC"/>
                          </a:solidFill>
                          <a:effectLst/>
                          <a:hlinkClick r:id="rId9" tooltip="Assignment (computer science)"/>
                        </a:rPr>
                        <a:t>assignments</a:t>
                      </a:r>
                      <a:r>
                        <a:rPr lang="en-GB" sz="1000">
                          <a:effectLst/>
                        </a:rPr>
                        <a:t>, common </a:t>
                      </a:r>
                      <a:r>
                        <a:rPr lang="en-GB" sz="1000" u="none" strike="noStrike">
                          <a:solidFill>
                            <a:srgbClr val="3366CC"/>
                          </a:solidFill>
                          <a:effectLst/>
                          <a:hlinkClick r:id="rId10" tooltip="Data structure"/>
                        </a:rPr>
                        <a:t>data structures</a:t>
                      </a:r>
                      <a:r>
                        <a:rPr lang="en-GB" sz="1000">
                          <a:effectLst/>
                        </a:rPr>
                        <a:t>, </a:t>
                      </a:r>
                      <a:r>
                        <a:rPr lang="en-GB" sz="1000" u="none" strike="noStrike">
                          <a:solidFill>
                            <a:srgbClr val="3366CC"/>
                          </a:solidFill>
                          <a:effectLst/>
                          <a:hlinkClick r:id="rId11" tooltip="Global variable"/>
                        </a:rPr>
                        <a:t>global variables</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12" tooltip="Edsger W. Dijkstra"/>
                        </a:rPr>
                        <a:t>Edsger W. Dijkstra</a:t>
                      </a:r>
                      <a:r>
                        <a:rPr lang="en-GB" sz="1000">
                          <a:effectLst/>
                        </a:rPr>
                        <a:t>, </a:t>
                      </a:r>
                      <a:r>
                        <a:rPr lang="en-GB" sz="1000" u="none" strike="noStrike">
                          <a:solidFill>
                            <a:srgbClr val="3366CC"/>
                          </a:solidFill>
                          <a:effectLst/>
                          <a:hlinkClick r:id="rId13" tooltip="Michael A. Jackson (computer scientist)"/>
                        </a:rPr>
                        <a:t>Michael A. Jackson</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14" tooltip="C (programming language)"/>
                        </a:rPr>
                        <a:t>C</a:t>
                      </a:r>
                      <a:r>
                        <a:rPr lang="en-GB" sz="1000">
                          <a:effectLst/>
                        </a:rPr>
                        <a:t>, </a:t>
                      </a:r>
                      <a:r>
                        <a:rPr lang="en-GB" sz="1000" u="none" strike="noStrike">
                          <a:solidFill>
                            <a:srgbClr val="3366CC"/>
                          </a:solidFill>
                          <a:effectLst/>
                          <a:hlinkClick r:id="rId15" tooltip="C++"/>
                        </a:rPr>
                        <a:t>C++</a:t>
                      </a:r>
                      <a:r>
                        <a:rPr lang="en-GB" sz="1000">
                          <a:effectLst/>
                        </a:rPr>
                        <a:t>, </a:t>
                      </a:r>
                      <a:r>
                        <a:rPr lang="en-GB" sz="1000" u="none" strike="noStrike">
                          <a:solidFill>
                            <a:srgbClr val="3366CC"/>
                          </a:solidFill>
                          <a:effectLst/>
                          <a:hlinkClick r:id="rId16" tooltip="Java (programming language)"/>
                        </a:rPr>
                        <a:t>Java</a:t>
                      </a:r>
                      <a:r>
                        <a:rPr lang="en-GB" sz="1000">
                          <a:effectLst/>
                        </a:rPr>
                        <a:t>, </a:t>
                      </a:r>
                      <a:r>
                        <a:rPr lang="en-GB" sz="1000" u="none" strike="noStrike">
                          <a:solidFill>
                            <a:srgbClr val="3366CC"/>
                          </a:solidFill>
                          <a:effectLst/>
                          <a:hlinkClick r:id="rId17" tooltip="Kotlin (programming language)"/>
                        </a:rPr>
                        <a:t>Kotlin</a:t>
                      </a:r>
                      <a:r>
                        <a:rPr lang="en-GB" sz="1000">
                          <a:effectLst/>
                        </a:rPr>
                        <a:t>, </a:t>
                      </a:r>
                      <a:r>
                        <a:rPr lang="en-GB" sz="1000" u="none" strike="noStrike">
                          <a:solidFill>
                            <a:srgbClr val="3366CC"/>
                          </a:solidFill>
                          <a:effectLst/>
                          <a:hlinkClick r:id="rId18" tooltip="PHP"/>
                        </a:rPr>
                        <a:t>PHP</a:t>
                      </a:r>
                      <a:r>
                        <a:rPr lang="en-GB" sz="1000">
                          <a:effectLst/>
                        </a:rPr>
                        <a:t>, </a:t>
                      </a:r>
                      <a:r>
                        <a:rPr lang="en-GB" sz="1000" u="none" strike="noStrike">
                          <a:solidFill>
                            <a:srgbClr val="3366CC"/>
                          </a:solidFill>
                          <a:effectLst/>
                          <a:hlinkClick r:id="rId19" tooltip="Python (programming language)"/>
                        </a:rPr>
                        <a:t>Python</a:t>
                      </a:r>
                      <a:r>
                        <a:rPr lang="en-GB" sz="1000">
                          <a:effectLst/>
                        </a:rPr>
                        <a:t>, </a:t>
                      </a:r>
                      <a:r>
                        <a:rPr lang="en-GB" sz="1000" u="none" strike="noStrike">
                          <a:solidFill>
                            <a:srgbClr val="3366CC"/>
                          </a:solidFill>
                          <a:effectLst/>
                          <a:hlinkClick r:id="rId20" tooltip="Ruby (programming language)"/>
                        </a:rPr>
                        <a:t>Ruby</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68083814"/>
                  </a:ext>
                </a:extLst>
              </a:tr>
              <a:tr h="401337">
                <a:tc>
                  <a:txBody>
                    <a:bodyPr/>
                    <a:lstStyle/>
                    <a:p>
                      <a:pPr algn="ctr"/>
                      <a:r>
                        <a:rPr lang="en-GB" sz="1000" u="none" strike="noStrike">
                          <a:solidFill>
                            <a:srgbClr val="3366CC"/>
                          </a:solidFill>
                          <a:effectLst/>
                          <a:hlinkClick r:id="rId21" tooltip="Structured programming"/>
                        </a:rPr>
                        <a:t>Structured</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GB" sz="1000">
                          <a:effectLst/>
                        </a:rPr>
                        <a:t>A style of </a:t>
                      </a:r>
                      <a:r>
                        <a:rPr lang="en-GB" sz="1000" u="none" strike="noStrike">
                          <a:solidFill>
                            <a:srgbClr val="3366CC"/>
                          </a:solidFill>
                          <a:effectLst/>
                          <a:hlinkClick r:id="rId5" tooltip="Imperative programming"/>
                        </a:rPr>
                        <a:t>imperative programming</a:t>
                      </a:r>
                      <a:r>
                        <a:rPr lang="en-GB" sz="1000">
                          <a:effectLst/>
                        </a:rPr>
                        <a:t> with more logical program structure</a:t>
                      </a: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22" tooltip="Structogram"/>
                        </a:rPr>
                        <a:t>Structograms</a:t>
                      </a:r>
                      <a:r>
                        <a:rPr lang="en-GB" sz="1000">
                          <a:effectLst/>
                        </a:rPr>
                        <a:t>, </a:t>
                      </a:r>
                      <a:r>
                        <a:rPr lang="en-GB" sz="1000" u="none" strike="noStrike">
                          <a:solidFill>
                            <a:srgbClr val="3366CC"/>
                          </a:solidFill>
                          <a:effectLst/>
                          <a:hlinkClick r:id="rId23" tooltip="Indent style"/>
                        </a:rPr>
                        <a:t>indentation</a:t>
                      </a:r>
                      <a:r>
                        <a:rPr lang="en-GB" sz="1000">
                          <a:effectLst/>
                        </a:rPr>
                        <a:t>, no or limited use of </a:t>
                      </a:r>
                      <a:r>
                        <a:rPr lang="en-GB" sz="1000" u="none" strike="noStrike">
                          <a:solidFill>
                            <a:srgbClr val="3366CC"/>
                          </a:solidFill>
                          <a:effectLst/>
                          <a:hlinkClick r:id="rId24" tooltip="Goto"/>
                        </a:rPr>
                        <a:t>goto</a:t>
                      </a:r>
                      <a:r>
                        <a:rPr lang="en-GB" sz="1000">
                          <a:effectLst/>
                        </a:rPr>
                        <a:t> statements</a:t>
                      </a: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a:effectLst/>
                        </a:rPr>
                        <a:t>Imperative</a:t>
                      </a: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14" tooltip="C (programming language)"/>
                        </a:rPr>
                        <a:t>C</a:t>
                      </a:r>
                      <a:r>
                        <a:rPr lang="en-GB" sz="1000">
                          <a:effectLst/>
                        </a:rPr>
                        <a:t>, </a:t>
                      </a:r>
                      <a:r>
                        <a:rPr lang="en-GB" sz="1000" u="none" strike="noStrike">
                          <a:solidFill>
                            <a:srgbClr val="3366CC"/>
                          </a:solidFill>
                          <a:effectLst/>
                          <a:hlinkClick r:id="rId15" tooltip="C++"/>
                        </a:rPr>
                        <a:t>C++</a:t>
                      </a:r>
                      <a:r>
                        <a:rPr lang="en-GB" sz="1000">
                          <a:effectLst/>
                        </a:rPr>
                        <a:t>, </a:t>
                      </a:r>
                      <a:r>
                        <a:rPr lang="en-GB" sz="1000" u="none" strike="noStrike">
                          <a:solidFill>
                            <a:srgbClr val="3366CC"/>
                          </a:solidFill>
                          <a:effectLst/>
                          <a:hlinkClick r:id="rId16" tooltip="Java (programming language)"/>
                        </a:rPr>
                        <a:t>Java</a:t>
                      </a:r>
                      <a:r>
                        <a:rPr lang="en-GB" sz="1000">
                          <a:effectLst/>
                        </a:rPr>
                        <a:t>, </a:t>
                      </a:r>
                      <a:r>
                        <a:rPr lang="en-GB" sz="1000" u="none" strike="noStrike">
                          <a:solidFill>
                            <a:srgbClr val="3366CC"/>
                          </a:solidFill>
                          <a:effectLst/>
                          <a:hlinkClick r:id="rId17" tooltip="Kotlin (programming language)"/>
                        </a:rPr>
                        <a:t>Kotlin</a:t>
                      </a:r>
                      <a:r>
                        <a:rPr lang="en-GB" sz="1000">
                          <a:effectLst/>
                        </a:rPr>
                        <a:t>, </a:t>
                      </a:r>
                      <a:r>
                        <a:rPr lang="en-GB" sz="1000" u="none" strike="noStrike">
                          <a:solidFill>
                            <a:srgbClr val="3366CC"/>
                          </a:solidFill>
                          <a:effectLst/>
                          <a:hlinkClick r:id="rId25" tooltip="Pascal (programming language)"/>
                        </a:rPr>
                        <a:t>Pascal</a:t>
                      </a:r>
                      <a:r>
                        <a:rPr lang="en-GB" sz="1000">
                          <a:effectLst/>
                        </a:rPr>
                        <a:t>, </a:t>
                      </a:r>
                      <a:r>
                        <a:rPr lang="en-GB" sz="1000" u="none" strike="noStrike">
                          <a:solidFill>
                            <a:srgbClr val="3366CC"/>
                          </a:solidFill>
                          <a:effectLst/>
                          <a:hlinkClick r:id="rId18" tooltip="PHP"/>
                        </a:rPr>
                        <a:t>PHP</a:t>
                      </a:r>
                      <a:r>
                        <a:rPr lang="en-GB" sz="1000">
                          <a:effectLst/>
                        </a:rPr>
                        <a:t>, </a:t>
                      </a:r>
                      <a:r>
                        <a:rPr lang="en-GB" sz="1000" u="none" strike="noStrike">
                          <a:solidFill>
                            <a:srgbClr val="3366CC"/>
                          </a:solidFill>
                          <a:effectLst/>
                          <a:hlinkClick r:id="rId19" tooltip="Python (programming language)"/>
                        </a:rPr>
                        <a:t>Python</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40553174"/>
                  </a:ext>
                </a:extLst>
              </a:tr>
              <a:tr h="591444">
                <a:tc>
                  <a:txBody>
                    <a:bodyPr/>
                    <a:lstStyle/>
                    <a:p>
                      <a:pPr algn="ctr"/>
                      <a:r>
                        <a:rPr lang="en-GB" sz="1000" u="none" strike="noStrike">
                          <a:solidFill>
                            <a:srgbClr val="3366CC"/>
                          </a:solidFill>
                          <a:effectLst/>
                          <a:hlinkClick r:id="rId26" tooltip="Procedural programming"/>
                        </a:rPr>
                        <a:t>Procedural</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GB" sz="1000">
                          <a:effectLst/>
                        </a:rPr>
                        <a:t>Derived from structured programming, based on the concept of </a:t>
                      </a:r>
                      <a:r>
                        <a:rPr lang="en-GB" sz="1000" u="none" strike="noStrike">
                          <a:solidFill>
                            <a:srgbClr val="3366CC"/>
                          </a:solidFill>
                          <a:effectLst/>
                          <a:hlinkClick r:id="rId27" tooltip="Modular programming"/>
                        </a:rPr>
                        <a:t>modular programming</a:t>
                      </a:r>
                      <a:r>
                        <a:rPr lang="en-GB" sz="1000">
                          <a:effectLst/>
                        </a:rPr>
                        <a:t> or the </a:t>
                      </a:r>
                      <a:r>
                        <a:rPr lang="en-GB" sz="1000" i="1">
                          <a:effectLst/>
                        </a:rPr>
                        <a:t>procedure call</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28" tooltip="Local variable"/>
                        </a:rPr>
                        <a:t>Local variables</a:t>
                      </a:r>
                      <a:r>
                        <a:rPr lang="en-GB" sz="1000">
                          <a:effectLst/>
                        </a:rPr>
                        <a:t>, sequence, selection, </a:t>
                      </a:r>
                      <a:r>
                        <a:rPr lang="en-GB" sz="1000" u="none" strike="noStrike">
                          <a:solidFill>
                            <a:srgbClr val="3366CC"/>
                          </a:solidFill>
                          <a:effectLst/>
                          <a:hlinkClick r:id="rId29" tooltip="Iteration"/>
                        </a:rPr>
                        <a:t>iteration</a:t>
                      </a:r>
                      <a:r>
                        <a:rPr lang="en-GB" sz="1000">
                          <a:effectLst/>
                        </a:rPr>
                        <a:t>, and </a:t>
                      </a:r>
                      <a:r>
                        <a:rPr lang="en-GB" sz="1000" u="none" strike="noStrike">
                          <a:solidFill>
                            <a:srgbClr val="3366CC"/>
                          </a:solidFill>
                          <a:effectLst/>
                          <a:hlinkClick r:id="rId27" tooltip="Modular programming"/>
                        </a:rPr>
                        <a:t>modularization</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a:effectLst/>
                        </a:rPr>
                        <a:t>Structured, imperative</a:t>
                      </a: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14" tooltip="C (programming language)"/>
                        </a:rPr>
                        <a:t>C</a:t>
                      </a:r>
                      <a:r>
                        <a:rPr lang="en-GB" sz="1000">
                          <a:effectLst/>
                        </a:rPr>
                        <a:t>, </a:t>
                      </a:r>
                      <a:r>
                        <a:rPr lang="en-GB" sz="1000" u="none" strike="noStrike">
                          <a:solidFill>
                            <a:srgbClr val="3366CC"/>
                          </a:solidFill>
                          <a:effectLst/>
                          <a:hlinkClick r:id="rId15" tooltip="C++"/>
                        </a:rPr>
                        <a:t>C++</a:t>
                      </a:r>
                      <a:r>
                        <a:rPr lang="en-GB" sz="1000">
                          <a:effectLst/>
                        </a:rPr>
                        <a:t>, </a:t>
                      </a:r>
                      <a:r>
                        <a:rPr lang="en-GB" sz="1000" u="none" strike="noStrike">
                          <a:solidFill>
                            <a:srgbClr val="3366CC"/>
                          </a:solidFill>
                          <a:effectLst/>
                          <a:hlinkClick r:id="rId30" tooltip="Lisp (programming language)"/>
                        </a:rPr>
                        <a:t>Lisp</a:t>
                      </a:r>
                      <a:r>
                        <a:rPr lang="en-GB" sz="1000">
                          <a:effectLst/>
                        </a:rPr>
                        <a:t>, </a:t>
                      </a:r>
                      <a:r>
                        <a:rPr lang="en-GB" sz="1000" u="none" strike="noStrike">
                          <a:solidFill>
                            <a:srgbClr val="3366CC"/>
                          </a:solidFill>
                          <a:effectLst/>
                          <a:hlinkClick r:id="rId18" tooltip="PHP"/>
                        </a:rPr>
                        <a:t>PHP</a:t>
                      </a:r>
                      <a:r>
                        <a:rPr lang="en-GB" sz="1000">
                          <a:effectLst/>
                        </a:rPr>
                        <a:t>, </a:t>
                      </a:r>
                      <a:r>
                        <a:rPr lang="en-GB" sz="1000" u="none" strike="noStrike">
                          <a:solidFill>
                            <a:srgbClr val="3366CC"/>
                          </a:solidFill>
                          <a:effectLst/>
                          <a:hlinkClick r:id="rId19" tooltip="Python (programming language)"/>
                        </a:rPr>
                        <a:t>Python</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34203485"/>
                  </a:ext>
                </a:extLst>
              </a:tr>
              <a:tr h="823797">
                <a:tc>
                  <a:txBody>
                    <a:bodyPr/>
                    <a:lstStyle/>
                    <a:p>
                      <a:pPr algn="ctr"/>
                      <a:r>
                        <a:rPr lang="en-GB" sz="1000" u="none" strike="noStrike">
                          <a:solidFill>
                            <a:srgbClr val="3366CC"/>
                          </a:solidFill>
                          <a:effectLst/>
                          <a:hlinkClick r:id="rId31" tooltip="Functional programming"/>
                        </a:rPr>
                        <a:t>Functional</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GB" sz="1000">
                          <a:effectLst/>
                        </a:rPr>
                        <a:t>Treats </a:t>
                      </a:r>
                      <a:r>
                        <a:rPr lang="en-GB" sz="1000" u="none" strike="noStrike">
                          <a:solidFill>
                            <a:srgbClr val="3366CC"/>
                          </a:solidFill>
                          <a:effectLst/>
                          <a:hlinkClick r:id="rId32" tooltip="Computation"/>
                        </a:rPr>
                        <a:t>computation</a:t>
                      </a:r>
                      <a:r>
                        <a:rPr lang="en-GB" sz="1000">
                          <a:effectLst/>
                        </a:rPr>
                        <a:t> as the evaluation of </a:t>
                      </a:r>
                      <a:r>
                        <a:rPr lang="en-GB" sz="1000" u="none" strike="noStrike">
                          <a:solidFill>
                            <a:srgbClr val="3366CC"/>
                          </a:solidFill>
                          <a:effectLst/>
                          <a:hlinkClick r:id="rId33" tooltip="Function (mathematics)"/>
                        </a:rPr>
                        <a:t>mathematical functions</a:t>
                      </a:r>
                      <a:r>
                        <a:rPr lang="en-GB" sz="1000">
                          <a:effectLst/>
                        </a:rPr>
                        <a:t> avoiding </a:t>
                      </a:r>
                      <a:r>
                        <a:rPr lang="en-GB" sz="1000" u="none" strike="noStrike">
                          <a:solidFill>
                            <a:srgbClr val="3366CC"/>
                          </a:solidFill>
                          <a:effectLst/>
                          <a:hlinkClick r:id="rId34" tooltip="Program state"/>
                        </a:rPr>
                        <a:t>state</a:t>
                      </a:r>
                      <a:r>
                        <a:rPr lang="en-GB" sz="1000">
                          <a:effectLst/>
                        </a:rPr>
                        <a:t> and </a:t>
                      </a:r>
                      <a:r>
                        <a:rPr lang="en-GB" sz="1000" u="none" strike="noStrike">
                          <a:solidFill>
                            <a:srgbClr val="3366CC"/>
                          </a:solidFill>
                          <a:effectLst/>
                          <a:hlinkClick r:id="rId35" tooltip="Immutable object"/>
                        </a:rPr>
                        <a:t>mutable</a:t>
                      </a:r>
                      <a:r>
                        <a:rPr lang="en-GB" sz="1000">
                          <a:effectLst/>
                        </a:rPr>
                        <a:t> data</a:t>
                      </a: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36" tooltip="Lambda calculus"/>
                        </a:rPr>
                        <a:t>Lambda calculus</a:t>
                      </a:r>
                      <a:r>
                        <a:rPr lang="en-GB" sz="1000">
                          <a:effectLst/>
                        </a:rPr>
                        <a:t>, </a:t>
                      </a:r>
                      <a:r>
                        <a:rPr lang="en-GB" sz="1000" u="none" strike="noStrike">
                          <a:solidFill>
                            <a:srgbClr val="3366CC"/>
                          </a:solidFill>
                          <a:effectLst/>
                          <a:hlinkClick r:id="rId37" tooltip="Denotational semantics"/>
                        </a:rPr>
                        <a:t>compositionality</a:t>
                      </a:r>
                      <a:r>
                        <a:rPr lang="en-GB" sz="1000">
                          <a:effectLst/>
                        </a:rPr>
                        <a:t>, </a:t>
                      </a:r>
                      <a:r>
                        <a:rPr lang="en-GB" sz="1000" u="none" strike="noStrike">
                          <a:solidFill>
                            <a:srgbClr val="3366CC"/>
                          </a:solidFill>
                          <a:effectLst/>
                          <a:hlinkClick r:id="rId38" tooltip="Formula"/>
                        </a:rPr>
                        <a:t>formula</a:t>
                      </a:r>
                      <a:r>
                        <a:rPr lang="en-GB" sz="1000">
                          <a:effectLst/>
                        </a:rPr>
                        <a:t>, </a:t>
                      </a:r>
                      <a:r>
                        <a:rPr lang="en-GB" sz="1000" u="none" strike="noStrike">
                          <a:solidFill>
                            <a:srgbClr val="3366CC"/>
                          </a:solidFill>
                          <a:effectLst/>
                          <a:hlinkClick r:id="rId39" tooltip="Recursion (computer science)"/>
                        </a:rPr>
                        <a:t>recursion</a:t>
                      </a:r>
                      <a:r>
                        <a:rPr lang="en-GB" sz="1000">
                          <a:effectLst/>
                        </a:rPr>
                        <a:t>, </a:t>
                      </a:r>
                      <a:r>
                        <a:rPr lang="en-GB" sz="1000" u="none" strike="noStrike">
                          <a:solidFill>
                            <a:srgbClr val="3366CC"/>
                          </a:solidFill>
                          <a:effectLst/>
                          <a:hlinkClick r:id="rId40" tooltip="Referential transparency"/>
                        </a:rPr>
                        <a:t>referential transparency</a:t>
                      </a:r>
                      <a:r>
                        <a:rPr lang="en-GB" sz="1000">
                          <a:effectLst/>
                        </a:rPr>
                        <a:t>, no </a:t>
                      </a:r>
                      <a:r>
                        <a:rPr lang="en-GB" sz="1000" u="none" strike="noStrike">
                          <a:solidFill>
                            <a:srgbClr val="3366CC"/>
                          </a:solidFill>
                          <a:effectLst/>
                          <a:hlinkClick r:id="rId41" tooltip="Side effect (computer science)"/>
                        </a:rPr>
                        <a:t>side effects</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a:effectLst/>
                        </a:rPr>
                        <a:t>Declarative</a:t>
                      </a: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15" tooltip="C++"/>
                        </a:rPr>
                        <a:t>C++</a:t>
                      </a:r>
                      <a:r>
                        <a:rPr lang="en-GB" sz="1000">
                          <a:effectLst/>
                        </a:rPr>
                        <a:t>,</a:t>
                      </a:r>
                      <a:r>
                        <a:rPr lang="en-GB" sz="1000" b="0" i="0" u="none" strike="noStrike" baseline="30000">
                          <a:solidFill>
                            <a:srgbClr val="3366CC"/>
                          </a:solidFill>
                          <a:effectLst/>
                          <a:hlinkClick r:id="rId42"/>
                        </a:rPr>
                        <a:t>[2]</a:t>
                      </a:r>
                      <a:r>
                        <a:rPr lang="en-GB" sz="1000">
                          <a:effectLst/>
                        </a:rPr>
                        <a:t> </a:t>
                      </a:r>
                      <a:r>
                        <a:rPr lang="en-GB" sz="1000" u="none" strike="noStrike">
                          <a:solidFill>
                            <a:srgbClr val="3366CC"/>
                          </a:solidFill>
                          <a:effectLst/>
                          <a:hlinkClick r:id="rId43" tooltip="C sharp (programming language)"/>
                        </a:rPr>
                        <a:t>C#</a:t>
                      </a:r>
                      <a:r>
                        <a:rPr lang="en-GB" sz="1000">
                          <a:effectLst/>
                        </a:rPr>
                        <a:t>,</a:t>
                      </a:r>
                      <a:r>
                        <a:rPr lang="en-GB" sz="1000" b="0" i="0" u="none" strike="noStrike" baseline="30000">
                          <a:solidFill>
                            <a:srgbClr val="3366CC"/>
                          </a:solidFill>
                          <a:effectLst/>
                          <a:hlinkClick r:id="rId44"/>
                        </a:rPr>
                        <a:t>[3]</a:t>
                      </a:r>
                      <a:r>
                        <a:rPr lang="en-GB" sz="1000" baseline="30000">
                          <a:effectLst/>
                        </a:rPr>
                        <a:t>[</a:t>
                      </a:r>
                      <a:r>
                        <a:rPr lang="en-GB" sz="1000" i="1" u="none" strike="noStrike" baseline="30000">
                          <a:solidFill>
                            <a:srgbClr val="3366CC"/>
                          </a:solidFill>
                          <a:effectLst/>
                          <a:hlinkClick r:id="rId45" tooltip="Wikipedia:Verifiability"/>
                        </a:rPr>
                        <a:t>circular reference</a:t>
                      </a:r>
                      <a:r>
                        <a:rPr lang="en-GB" sz="1000" baseline="30000">
                          <a:effectLst/>
                        </a:rPr>
                        <a:t>]</a:t>
                      </a:r>
                      <a:r>
                        <a:rPr lang="en-GB" sz="1000">
                          <a:effectLst/>
                        </a:rPr>
                        <a:t> </a:t>
                      </a:r>
                      <a:r>
                        <a:rPr lang="en-GB" sz="1000" u="none" strike="noStrike">
                          <a:solidFill>
                            <a:srgbClr val="3366CC"/>
                          </a:solidFill>
                          <a:effectLst/>
                          <a:hlinkClick r:id="rId46" tooltip="Clojure"/>
                        </a:rPr>
                        <a:t>Clojure</a:t>
                      </a:r>
                      <a:r>
                        <a:rPr lang="en-GB" sz="1000">
                          <a:effectLst/>
                        </a:rPr>
                        <a:t>, </a:t>
                      </a:r>
                      <a:r>
                        <a:rPr lang="en-GB" sz="1000" u="none" strike="noStrike">
                          <a:solidFill>
                            <a:srgbClr val="3366CC"/>
                          </a:solidFill>
                          <a:effectLst/>
                          <a:hlinkClick r:id="rId47" tooltip="CoffeeScript"/>
                        </a:rPr>
                        <a:t>CoffeeScript</a:t>
                      </a:r>
                      <a:r>
                        <a:rPr lang="en-GB" sz="1000">
                          <a:effectLst/>
                        </a:rPr>
                        <a:t>,</a:t>
                      </a:r>
                      <a:r>
                        <a:rPr lang="en-GB" sz="1000" b="0" i="0" u="none" strike="noStrike" baseline="30000">
                          <a:solidFill>
                            <a:srgbClr val="3366CC"/>
                          </a:solidFill>
                          <a:effectLst/>
                          <a:hlinkClick r:id="rId48"/>
                        </a:rPr>
                        <a:t>[4]</a:t>
                      </a:r>
                      <a:r>
                        <a:rPr lang="en-GB" sz="1000">
                          <a:effectLst/>
                        </a:rPr>
                        <a:t> </a:t>
                      </a:r>
                      <a:r>
                        <a:rPr lang="en-GB" sz="1000" u="none" strike="noStrike">
                          <a:solidFill>
                            <a:srgbClr val="3366CC"/>
                          </a:solidFill>
                          <a:effectLst/>
                          <a:hlinkClick r:id="rId49" tooltip="Elixir (programming language)"/>
                        </a:rPr>
                        <a:t>Elixir</a:t>
                      </a:r>
                      <a:r>
                        <a:rPr lang="en-GB" sz="1000">
                          <a:effectLst/>
                        </a:rPr>
                        <a:t>, </a:t>
                      </a:r>
                      <a:r>
                        <a:rPr lang="en-GB" sz="1000" u="none" strike="noStrike">
                          <a:solidFill>
                            <a:srgbClr val="3366CC"/>
                          </a:solidFill>
                          <a:effectLst/>
                          <a:hlinkClick r:id="rId50" tooltip="Erlang (programming language)"/>
                        </a:rPr>
                        <a:t>Erlang</a:t>
                      </a:r>
                      <a:r>
                        <a:rPr lang="en-GB" sz="1000">
                          <a:effectLst/>
                        </a:rPr>
                        <a:t>, </a:t>
                      </a:r>
                      <a:r>
                        <a:rPr lang="en-GB" sz="1000" u="none" strike="noStrike">
                          <a:solidFill>
                            <a:srgbClr val="3366CC"/>
                          </a:solidFill>
                          <a:effectLst/>
                          <a:hlinkClick r:id="rId51" tooltip="F Sharp (programming language)"/>
                        </a:rPr>
                        <a:t>F#</a:t>
                      </a:r>
                      <a:r>
                        <a:rPr lang="en-GB" sz="1000">
                          <a:effectLst/>
                        </a:rPr>
                        <a:t>, </a:t>
                      </a:r>
                      <a:r>
                        <a:rPr lang="en-GB" sz="1000" u="none" strike="noStrike">
                          <a:solidFill>
                            <a:srgbClr val="3366CC"/>
                          </a:solidFill>
                          <a:effectLst/>
                          <a:hlinkClick r:id="rId52" tooltip="Haskell"/>
                        </a:rPr>
                        <a:t>Haskell</a:t>
                      </a:r>
                      <a:r>
                        <a:rPr lang="en-GB" sz="1000">
                          <a:effectLst/>
                        </a:rPr>
                        <a:t>, </a:t>
                      </a:r>
                      <a:r>
                        <a:rPr lang="en-GB" sz="1000" u="none" strike="noStrike">
                          <a:solidFill>
                            <a:srgbClr val="3366CC"/>
                          </a:solidFill>
                          <a:effectLst/>
                          <a:hlinkClick r:id="rId16" tooltip="Java (programming language)"/>
                        </a:rPr>
                        <a:t>Java</a:t>
                      </a:r>
                      <a:r>
                        <a:rPr lang="en-GB" sz="1000">
                          <a:effectLst/>
                        </a:rPr>
                        <a:t> (since version 8), </a:t>
                      </a:r>
                      <a:r>
                        <a:rPr lang="en-GB" sz="1000" u="none" strike="noStrike">
                          <a:solidFill>
                            <a:srgbClr val="3366CC"/>
                          </a:solidFill>
                          <a:effectLst/>
                          <a:hlinkClick r:id="rId17" tooltip="Kotlin (programming language)"/>
                        </a:rPr>
                        <a:t>Kotlin</a:t>
                      </a:r>
                      <a:r>
                        <a:rPr lang="en-GB" sz="1000">
                          <a:effectLst/>
                        </a:rPr>
                        <a:t>, </a:t>
                      </a:r>
                      <a:r>
                        <a:rPr lang="en-GB" sz="1000" u="none" strike="noStrike">
                          <a:solidFill>
                            <a:srgbClr val="3366CC"/>
                          </a:solidFill>
                          <a:effectLst/>
                          <a:hlinkClick r:id="rId30" tooltip="Lisp (programming language)"/>
                        </a:rPr>
                        <a:t>Lisp</a:t>
                      </a:r>
                      <a:r>
                        <a:rPr lang="en-GB" sz="1000">
                          <a:effectLst/>
                        </a:rPr>
                        <a:t>, </a:t>
                      </a:r>
                      <a:r>
                        <a:rPr lang="en-GB" sz="1000" u="none" strike="noStrike">
                          <a:solidFill>
                            <a:srgbClr val="3366CC"/>
                          </a:solidFill>
                          <a:effectLst/>
                          <a:hlinkClick r:id="rId19" tooltip="Python (programming language)"/>
                        </a:rPr>
                        <a:t>Python</a:t>
                      </a:r>
                      <a:r>
                        <a:rPr lang="en-GB" sz="1000">
                          <a:effectLst/>
                        </a:rPr>
                        <a:t>, </a:t>
                      </a:r>
                      <a:r>
                        <a:rPr lang="en-GB" sz="1000" u="none" strike="noStrike">
                          <a:solidFill>
                            <a:srgbClr val="3366CC"/>
                          </a:solidFill>
                          <a:effectLst/>
                          <a:hlinkClick r:id="rId53" tooltip="R (programming language)"/>
                        </a:rPr>
                        <a:t>R</a:t>
                      </a:r>
                      <a:r>
                        <a:rPr lang="en-GB" sz="1000">
                          <a:effectLst/>
                        </a:rPr>
                        <a:t>,</a:t>
                      </a:r>
                      <a:r>
                        <a:rPr lang="en-GB" sz="1000" b="0" i="0" u="none" strike="noStrike" baseline="30000">
                          <a:solidFill>
                            <a:srgbClr val="3366CC"/>
                          </a:solidFill>
                          <a:effectLst/>
                          <a:hlinkClick r:id="rId54"/>
                        </a:rPr>
                        <a:t>[5]</a:t>
                      </a:r>
                      <a:r>
                        <a:rPr lang="en-GB" sz="1000">
                          <a:effectLst/>
                        </a:rPr>
                        <a:t> </a:t>
                      </a:r>
                      <a:r>
                        <a:rPr lang="en-GB" sz="1000" u="none" strike="noStrike">
                          <a:solidFill>
                            <a:srgbClr val="3366CC"/>
                          </a:solidFill>
                          <a:effectLst/>
                          <a:hlinkClick r:id="rId20" tooltip="Ruby (programming language)"/>
                        </a:rPr>
                        <a:t>Ruby</a:t>
                      </a:r>
                      <a:r>
                        <a:rPr lang="en-GB" sz="1000">
                          <a:effectLst/>
                        </a:rPr>
                        <a:t>, </a:t>
                      </a:r>
                      <a:r>
                        <a:rPr lang="en-GB" sz="1000" u="none" strike="noStrike">
                          <a:solidFill>
                            <a:srgbClr val="3366CC"/>
                          </a:solidFill>
                          <a:effectLst/>
                          <a:hlinkClick r:id="rId55" tooltip="Scala (programming language)"/>
                        </a:rPr>
                        <a:t>Scala</a:t>
                      </a:r>
                      <a:r>
                        <a:rPr lang="en-GB" sz="1000">
                          <a:effectLst/>
                        </a:rPr>
                        <a:t>, </a:t>
                      </a:r>
                      <a:r>
                        <a:rPr lang="en-GB" sz="1000" u="none" strike="noStrike">
                          <a:solidFill>
                            <a:srgbClr val="3366CC"/>
                          </a:solidFill>
                          <a:effectLst/>
                          <a:hlinkClick r:id="rId56" tooltip="SequenceL"/>
                        </a:rPr>
                        <a:t>SequenceL</a:t>
                      </a:r>
                      <a:r>
                        <a:rPr lang="en-GB" sz="1000">
                          <a:effectLst/>
                        </a:rPr>
                        <a:t>, </a:t>
                      </a:r>
                      <a:r>
                        <a:rPr lang="en-GB" sz="1000" u="none" strike="noStrike">
                          <a:solidFill>
                            <a:srgbClr val="3366CC"/>
                          </a:solidFill>
                          <a:effectLst/>
                          <a:hlinkClick r:id="rId57" tooltip="Standard ML"/>
                        </a:rPr>
                        <a:t>Standard ML</a:t>
                      </a:r>
                      <a:r>
                        <a:rPr lang="en-GB" sz="1000">
                          <a:effectLst/>
                        </a:rPr>
                        <a:t>, </a:t>
                      </a:r>
                      <a:r>
                        <a:rPr lang="en-GB" sz="1000" u="none" strike="noStrike">
                          <a:solidFill>
                            <a:srgbClr val="3366CC"/>
                          </a:solidFill>
                          <a:effectLst/>
                          <a:hlinkClick r:id="rId58" tooltip="JavaScript"/>
                        </a:rPr>
                        <a:t>JavaScript</a:t>
                      </a:r>
                      <a:r>
                        <a:rPr lang="en-GB" sz="1000">
                          <a:effectLst/>
                        </a:rPr>
                        <a:t>, </a:t>
                      </a:r>
                      <a:r>
                        <a:rPr lang="en-GB" sz="1000" u="none" strike="noStrike">
                          <a:solidFill>
                            <a:srgbClr val="3366CC"/>
                          </a:solidFill>
                          <a:effectLst/>
                          <a:hlinkClick r:id="rId59" tooltip="Elm (programming language)"/>
                        </a:rPr>
                        <a:t>Elm</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31095490"/>
                  </a:ext>
                </a:extLst>
              </a:tr>
              <a:tr h="528075">
                <a:tc>
                  <a:txBody>
                    <a:bodyPr/>
                    <a:lstStyle/>
                    <a:p>
                      <a:pPr algn="ctr"/>
                      <a:r>
                        <a:rPr lang="en-GB" sz="1000" u="none" strike="noStrike">
                          <a:solidFill>
                            <a:srgbClr val="3366CC"/>
                          </a:solidFill>
                          <a:effectLst/>
                          <a:hlinkClick r:id="rId60" tooltip="Event-driven programming"/>
                        </a:rPr>
                        <a:t>Event-driven</a:t>
                      </a:r>
                      <a:r>
                        <a:rPr lang="en-GB" sz="1000">
                          <a:effectLst/>
                        </a:rPr>
                        <a:t> including </a:t>
                      </a:r>
                      <a:r>
                        <a:rPr lang="en-GB" sz="1000" u="none" strike="noStrike">
                          <a:solidFill>
                            <a:srgbClr val="3366CC"/>
                          </a:solidFill>
                          <a:effectLst/>
                          <a:hlinkClick r:id="rId61" tooltip="Time-driven programming"/>
                        </a:rPr>
                        <a:t>time-driven</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GB" sz="1000" u="none" strike="noStrike">
                          <a:solidFill>
                            <a:srgbClr val="3366CC"/>
                          </a:solidFill>
                          <a:effectLst/>
                          <a:hlinkClick r:id="rId62" tooltip="Control flow"/>
                        </a:rPr>
                        <a:t>Control flow</a:t>
                      </a:r>
                      <a:r>
                        <a:rPr lang="en-GB" sz="1000">
                          <a:effectLst/>
                        </a:rPr>
                        <a:t> is determined mainly by </a:t>
                      </a:r>
                      <a:r>
                        <a:rPr lang="en-GB" sz="1000" u="none" strike="noStrike">
                          <a:solidFill>
                            <a:srgbClr val="3366CC"/>
                          </a:solidFill>
                          <a:effectLst/>
                          <a:hlinkClick r:id="rId63" tooltip="Event (computing)"/>
                        </a:rPr>
                        <a:t>events</a:t>
                      </a:r>
                      <a:r>
                        <a:rPr lang="en-GB" sz="1000">
                          <a:effectLst/>
                        </a:rPr>
                        <a:t>, such as </a:t>
                      </a:r>
                      <a:r>
                        <a:rPr lang="en-GB" sz="1000" u="none" strike="noStrike">
                          <a:solidFill>
                            <a:srgbClr val="3366CC"/>
                          </a:solidFill>
                          <a:effectLst/>
                          <a:hlinkClick r:id="rId64" tooltip="Mouse click"/>
                        </a:rPr>
                        <a:t>mouse clicks</a:t>
                      </a:r>
                      <a:r>
                        <a:rPr lang="en-GB" sz="1000">
                          <a:effectLst/>
                        </a:rPr>
                        <a:t> or interrupts including timer</a:t>
                      </a: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65" tooltip="Main loop"/>
                        </a:rPr>
                        <a:t>Main loop</a:t>
                      </a:r>
                      <a:r>
                        <a:rPr lang="en-GB" sz="1000">
                          <a:effectLst/>
                        </a:rPr>
                        <a:t>, event handlers, </a:t>
                      </a:r>
                      <a:r>
                        <a:rPr lang="en-GB" sz="1000" u="none" strike="noStrike">
                          <a:solidFill>
                            <a:srgbClr val="3366CC"/>
                          </a:solidFill>
                          <a:effectLst/>
                          <a:hlinkClick r:id="rId66" tooltip="Asynchronous programming"/>
                        </a:rPr>
                        <a:t>asynchronous processes</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a:effectLst/>
                        </a:rPr>
                        <a:t>Procedural, </a:t>
                      </a:r>
                      <a:r>
                        <a:rPr lang="en-GB" sz="1000" u="none" strike="noStrike">
                          <a:solidFill>
                            <a:srgbClr val="3366CC"/>
                          </a:solidFill>
                          <a:effectLst/>
                          <a:hlinkClick r:id="rId67" tooltip="Dataflow"/>
                        </a:rPr>
                        <a:t>dataflow</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58" tooltip="JavaScript"/>
                        </a:rPr>
                        <a:t>JavaScript</a:t>
                      </a:r>
                      <a:r>
                        <a:rPr lang="en-GB" sz="1000">
                          <a:effectLst/>
                        </a:rPr>
                        <a:t>, </a:t>
                      </a:r>
                      <a:r>
                        <a:rPr lang="en-GB" sz="1000" u="none" strike="noStrike">
                          <a:solidFill>
                            <a:srgbClr val="3366CC"/>
                          </a:solidFill>
                          <a:effectLst/>
                          <a:hlinkClick r:id="rId68" tooltip="ActionScript"/>
                        </a:rPr>
                        <a:t>ActionScript</a:t>
                      </a:r>
                      <a:r>
                        <a:rPr lang="en-GB" sz="1000">
                          <a:effectLst/>
                        </a:rPr>
                        <a:t>, </a:t>
                      </a:r>
                      <a:r>
                        <a:rPr lang="en-GB" sz="1000" u="none" strike="noStrike">
                          <a:solidFill>
                            <a:srgbClr val="3366CC"/>
                          </a:solidFill>
                          <a:effectLst/>
                          <a:hlinkClick r:id="rId69" tooltip="Visual Basic"/>
                        </a:rPr>
                        <a:t>Visual Basic</a:t>
                      </a:r>
                      <a:r>
                        <a:rPr lang="en-GB" sz="1000">
                          <a:effectLst/>
                        </a:rPr>
                        <a:t>, </a:t>
                      </a:r>
                      <a:r>
                        <a:rPr lang="en-GB" sz="1000" u="none" strike="noStrike">
                          <a:solidFill>
                            <a:srgbClr val="3366CC"/>
                          </a:solidFill>
                          <a:effectLst/>
                          <a:hlinkClick r:id="rId59" tooltip="Elm (programming language)"/>
                        </a:rPr>
                        <a:t>Elm</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73232517"/>
                  </a:ext>
                </a:extLst>
              </a:tr>
              <a:tr h="654813">
                <a:tc>
                  <a:txBody>
                    <a:bodyPr/>
                    <a:lstStyle/>
                    <a:p>
                      <a:pPr algn="ctr"/>
                      <a:r>
                        <a:rPr lang="en-GB" sz="1000" u="none" strike="noStrike">
                          <a:solidFill>
                            <a:srgbClr val="3366CC"/>
                          </a:solidFill>
                          <a:effectLst/>
                          <a:hlinkClick r:id="rId70" tooltip="Object-oriented programming"/>
                        </a:rPr>
                        <a:t>Object-oriented</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GB" sz="1000">
                          <a:effectLst/>
                        </a:rPr>
                        <a:t>Treats </a:t>
                      </a:r>
                      <a:r>
                        <a:rPr lang="en-GB" sz="1000" u="none" strike="noStrike">
                          <a:solidFill>
                            <a:srgbClr val="3366CC"/>
                          </a:solidFill>
                          <a:effectLst/>
                          <a:hlinkClick r:id="rId8" tooltip="Field (computer science)"/>
                        </a:rPr>
                        <a:t>datafields</a:t>
                      </a:r>
                      <a:r>
                        <a:rPr lang="en-GB" sz="1000">
                          <a:effectLst/>
                        </a:rPr>
                        <a:t> as </a:t>
                      </a:r>
                      <a:r>
                        <a:rPr lang="en-GB" sz="1000" i="1">
                          <a:effectLst/>
                        </a:rPr>
                        <a:t>objects</a:t>
                      </a:r>
                      <a:r>
                        <a:rPr lang="en-GB" sz="1000">
                          <a:effectLst/>
                        </a:rPr>
                        <a:t> manipulated through predefined </a:t>
                      </a:r>
                      <a:r>
                        <a:rPr lang="en-GB" sz="1000" u="none" strike="noStrike">
                          <a:solidFill>
                            <a:srgbClr val="3366CC"/>
                          </a:solidFill>
                          <a:effectLst/>
                          <a:hlinkClick r:id="rId71" tooltip="Method (computer science)"/>
                        </a:rPr>
                        <a:t>methods</a:t>
                      </a:r>
                      <a:r>
                        <a:rPr lang="en-GB" sz="1000">
                          <a:effectLst/>
                        </a:rPr>
                        <a:t> only</a:t>
                      </a: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72" tooltip="Object (computer science)"/>
                        </a:rPr>
                        <a:t>Objects</a:t>
                      </a:r>
                      <a:r>
                        <a:rPr lang="en-GB" sz="1000">
                          <a:effectLst/>
                        </a:rPr>
                        <a:t>, methods, </a:t>
                      </a:r>
                      <a:r>
                        <a:rPr lang="en-GB" sz="1000" u="none" strike="noStrike">
                          <a:solidFill>
                            <a:srgbClr val="3366CC"/>
                          </a:solidFill>
                          <a:effectLst/>
                          <a:hlinkClick r:id="rId73" tooltip="Message passing"/>
                        </a:rPr>
                        <a:t>message passing</a:t>
                      </a:r>
                      <a:r>
                        <a:rPr lang="en-GB" sz="1000">
                          <a:effectLst/>
                        </a:rPr>
                        <a:t>, </a:t>
                      </a:r>
                      <a:r>
                        <a:rPr lang="en-GB" sz="1000" u="none" strike="noStrike">
                          <a:solidFill>
                            <a:srgbClr val="3366CC"/>
                          </a:solidFill>
                          <a:effectLst/>
                          <a:hlinkClick r:id="rId74" tooltip="Information hiding"/>
                        </a:rPr>
                        <a:t>information hiding</a:t>
                      </a:r>
                      <a:r>
                        <a:rPr lang="en-GB" sz="1000">
                          <a:effectLst/>
                        </a:rPr>
                        <a:t>, </a:t>
                      </a:r>
                      <a:r>
                        <a:rPr lang="en-GB" sz="1000" u="none" strike="noStrike">
                          <a:solidFill>
                            <a:srgbClr val="3366CC"/>
                          </a:solidFill>
                          <a:effectLst/>
                          <a:hlinkClick r:id="rId75" tooltip="Data abstraction"/>
                        </a:rPr>
                        <a:t>data abstraction</a:t>
                      </a:r>
                      <a:r>
                        <a:rPr lang="en-GB" sz="1000">
                          <a:effectLst/>
                        </a:rPr>
                        <a:t>, </a:t>
                      </a:r>
                      <a:r>
                        <a:rPr lang="en-GB" sz="1000" u="none" strike="noStrike">
                          <a:solidFill>
                            <a:srgbClr val="3366CC"/>
                          </a:solidFill>
                          <a:effectLst/>
                          <a:hlinkClick r:id="rId76" tooltip="Encapsulation (computer programming)"/>
                        </a:rPr>
                        <a:t>encapsulation</a:t>
                      </a:r>
                      <a:r>
                        <a:rPr lang="en-GB" sz="1000">
                          <a:effectLst/>
                        </a:rPr>
                        <a:t>, </a:t>
                      </a:r>
                      <a:r>
                        <a:rPr lang="en-GB" sz="1000" u="none" strike="noStrike">
                          <a:solidFill>
                            <a:srgbClr val="3366CC"/>
                          </a:solidFill>
                          <a:effectLst/>
                          <a:hlinkClick r:id="rId77" tooltip="Polymorphism (computer science)"/>
                        </a:rPr>
                        <a:t>polymorphism</a:t>
                      </a:r>
                      <a:r>
                        <a:rPr lang="en-GB" sz="1000">
                          <a:effectLst/>
                        </a:rPr>
                        <a:t>, </a:t>
                      </a:r>
                      <a:r>
                        <a:rPr lang="en-GB" sz="1000" u="none" strike="noStrike">
                          <a:solidFill>
                            <a:srgbClr val="3366CC"/>
                          </a:solidFill>
                          <a:effectLst/>
                          <a:hlinkClick r:id="rId78" tooltip="Inheritance (computer science)"/>
                        </a:rPr>
                        <a:t>inheritance</a:t>
                      </a:r>
                      <a:r>
                        <a:rPr lang="en-GB" sz="1000">
                          <a:effectLst/>
                        </a:rPr>
                        <a:t>, </a:t>
                      </a:r>
                      <a:r>
                        <a:rPr lang="en-GB" sz="1000" u="none" strike="noStrike">
                          <a:solidFill>
                            <a:srgbClr val="3366CC"/>
                          </a:solidFill>
                          <a:effectLst/>
                          <a:hlinkClick r:id="rId79" tooltip="Serialization"/>
                        </a:rPr>
                        <a:t>serialization</a:t>
                      </a:r>
                      <a:r>
                        <a:rPr lang="en-GB" sz="1000">
                          <a:effectLst/>
                        </a:rPr>
                        <a:t>-marshalling</a:t>
                      </a: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a:effectLst/>
                        </a:rPr>
                        <a:t>Procedural</a:t>
                      </a: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a:effectLst/>
                        </a:rPr>
                        <a:t>See its </a:t>
                      </a:r>
                      <a:r>
                        <a:rPr lang="en-GB" sz="1000" u="none" strike="noStrike">
                          <a:solidFill>
                            <a:srgbClr val="3366CC"/>
                          </a:solidFill>
                          <a:effectLst/>
                          <a:hlinkClick r:id="rId80" tooltip="Object-oriented programming"/>
                        </a:rPr>
                        <a:t>Criticism</a:t>
                      </a:r>
                      <a:r>
                        <a:rPr lang="en-GB" sz="1000">
                          <a:effectLst/>
                        </a:rPr>
                        <a:t> selection, and elsewhere</a:t>
                      </a:r>
                      <a:r>
                        <a:rPr lang="en-GB" sz="1000" b="0" i="0" u="none" strike="noStrike" baseline="30000">
                          <a:solidFill>
                            <a:srgbClr val="3366CC"/>
                          </a:solidFill>
                          <a:effectLst/>
                          <a:hlinkClick r:id="rId81"/>
                        </a:rPr>
                        <a:t>[6]</a:t>
                      </a:r>
                      <a:r>
                        <a:rPr lang="en-GB" sz="1000" b="0" i="0" u="none" strike="noStrike" baseline="30000">
                          <a:solidFill>
                            <a:srgbClr val="3366CC"/>
                          </a:solidFill>
                          <a:effectLst/>
                          <a:hlinkClick r:id="rId82"/>
                        </a:rPr>
                        <a:t>[7]</a:t>
                      </a:r>
                      <a:r>
                        <a:rPr lang="en-GB" sz="1000" b="0" i="0" u="none" strike="noStrike" baseline="30000">
                          <a:solidFill>
                            <a:srgbClr val="3366CC"/>
                          </a:solidFill>
                          <a:effectLst/>
                          <a:hlinkClick r:id="rId83"/>
                        </a:rPr>
                        <a:t>[8]</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84" tooltip="Common Lisp"/>
                        </a:rPr>
                        <a:t>Common Lisp</a:t>
                      </a:r>
                      <a:r>
                        <a:rPr lang="en-GB" sz="1000">
                          <a:effectLst/>
                        </a:rPr>
                        <a:t>, </a:t>
                      </a:r>
                      <a:r>
                        <a:rPr lang="en-GB" sz="1000" u="none" strike="noStrike">
                          <a:solidFill>
                            <a:srgbClr val="3366CC"/>
                          </a:solidFill>
                          <a:effectLst/>
                          <a:hlinkClick r:id="rId15" tooltip="C++"/>
                        </a:rPr>
                        <a:t>C++</a:t>
                      </a:r>
                      <a:r>
                        <a:rPr lang="en-GB" sz="1000">
                          <a:effectLst/>
                        </a:rPr>
                        <a:t>, </a:t>
                      </a:r>
                      <a:r>
                        <a:rPr lang="en-GB" sz="1000" u="none" strike="noStrike">
                          <a:solidFill>
                            <a:srgbClr val="3366CC"/>
                          </a:solidFill>
                          <a:effectLst/>
                          <a:hlinkClick r:id="rId43" tooltip="C sharp (programming language)"/>
                        </a:rPr>
                        <a:t>C#</a:t>
                      </a:r>
                      <a:r>
                        <a:rPr lang="en-GB" sz="1000">
                          <a:effectLst/>
                        </a:rPr>
                        <a:t>, </a:t>
                      </a:r>
                      <a:r>
                        <a:rPr lang="en-GB" sz="1000" u="none" strike="noStrike">
                          <a:solidFill>
                            <a:srgbClr val="3366CC"/>
                          </a:solidFill>
                          <a:effectLst/>
                          <a:hlinkClick r:id="rId85" tooltip="Eiffel (programming language)"/>
                        </a:rPr>
                        <a:t>Eiffel</a:t>
                      </a:r>
                      <a:r>
                        <a:rPr lang="en-GB" sz="1000">
                          <a:effectLst/>
                        </a:rPr>
                        <a:t>, </a:t>
                      </a:r>
                      <a:r>
                        <a:rPr lang="en-GB" sz="1000" u="none" strike="noStrike">
                          <a:solidFill>
                            <a:srgbClr val="3366CC"/>
                          </a:solidFill>
                          <a:effectLst/>
                          <a:hlinkClick r:id="rId16" tooltip="Java (programming language)"/>
                        </a:rPr>
                        <a:t>Java</a:t>
                      </a:r>
                      <a:r>
                        <a:rPr lang="en-GB" sz="1000">
                          <a:effectLst/>
                        </a:rPr>
                        <a:t>, </a:t>
                      </a:r>
                      <a:r>
                        <a:rPr lang="en-GB" sz="1000" u="none" strike="noStrike">
                          <a:solidFill>
                            <a:srgbClr val="3366CC"/>
                          </a:solidFill>
                          <a:effectLst/>
                          <a:hlinkClick r:id="rId17" tooltip="Kotlin (programming language)"/>
                        </a:rPr>
                        <a:t>Kotlin</a:t>
                      </a:r>
                      <a:r>
                        <a:rPr lang="en-GB" sz="1000">
                          <a:effectLst/>
                        </a:rPr>
                        <a:t>, </a:t>
                      </a:r>
                      <a:r>
                        <a:rPr lang="en-GB" sz="1000" u="none" strike="noStrike">
                          <a:solidFill>
                            <a:srgbClr val="3366CC"/>
                          </a:solidFill>
                          <a:effectLst/>
                          <a:hlinkClick r:id="rId18" tooltip="PHP"/>
                        </a:rPr>
                        <a:t>PHP</a:t>
                      </a:r>
                      <a:r>
                        <a:rPr lang="en-GB" sz="1000">
                          <a:effectLst/>
                        </a:rPr>
                        <a:t>, </a:t>
                      </a:r>
                      <a:r>
                        <a:rPr lang="en-GB" sz="1000" u="none" strike="noStrike">
                          <a:solidFill>
                            <a:srgbClr val="3366CC"/>
                          </a:solidFill>
                          <a:effectLst/>
                          <a:hlinkClick r:id="rId19" tooltip="Python (programming language)"/>
                        </a:rPr>
                        <a:t>Python</a:t>
                      </a:r>
                      <a:r>
                        <a:rPr lang="en-GB" sz="1000">
                          <a:effectLst/>
                        </a:rPr>
                        <a:t>, </a:t>
                      </a:r>
                      <a:r>
                        <a:rPr lang="en-GB" sz="1000" u="none" strike="noStrike">
                          <a:solidFill>
                            <a:srgbClr val="3366CC"/>
                          </a:solidFill>
                          <a:effectLst/>
                          <a:hlinkClick r:id="rId20" tooltip="Ruby (programming language)"/>
                        </a:rPr>
                        <a:t>Ruby</a:t>
                      </a:r>
                      <a:r>
                        <a:rPr lang="en-GB" sz="1000">
                          <a:effectLst/>
                        </a:rPr>
                        <a:t>, </a:t>
                      </a:r>
                      <a:r>
                        <a:rPr lang="en-GB" sz="1000" u="none" strike="noStrike">
                          <a:solidFill>
                            <a:srgbClr val="3366CC"/>
                          </a:solidFill>
                          <a:effectLst/>
                          <a:hlinkClick r:id="rId55" tooltip="Scala (programming language)"/>
                        </a:rPr>
                        <a:t>Scala</a:t>
                      </a:r>
                      <a:r>
                        <a:rPr lang="en-GB" sz="1000">
                          <a:effectLst/>
                        </a:rPr>
                        <a:t>, </a:t>
                      </a:r>
                      <a:r>
                        <a:rPr lang="en-GB" sz="1000" u="none" strike="noStrike">
                          <a:solidFill>
                            <a:srgbClr val="3366CC"/>
                          </a:solidFill>
                          <a:effectLst/>
                          <a:hlinkClick r:id="rId58" tooltip="JavaScript"/>
                        </a:rPr>
                        <a:t>JavaScript</a:t>
                      </a:r>
                      <a:r>
                        <a:rPr lang="en-GB" sz="1000" b="0" i="0" u="none" strike="noStrike" baseline="30000">
                          <a:solidFill>
                            <a:srgbClr val="3366CC"/>
                          </a:solidFill>
                          <a:effectLst/>
                          <a:hlinkClick r:id="rId86"/>
                        </a:rPr>
                        <a:t>[9]</a:t>
                      </a:r>
                      <a:r>
                        <a:rPr lang="en-GB" sz="1000" b="0" i="0" u="none" strike="noStrike" baseline="30000">
                          <a:solidFill>
                            <a:srgbClr val="3366CC"/>
                          </a:solidFill>
                          <a:effectLst/>
                          <a:hlinkClick r:id="rId87"/>
                        </a:rPr>
                        <a:t>[10]</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31051518"/>
                  </a:ext>
                </a:extLst>
              </a:tr>
              <a:tr h="401337">
                <a:tc>
                  <a:txBody>
                    <a:bodyPr/>
                    <a:lstStyle/>
                    <a:p>
                      <a:pPr algn="ctr"/>
                      <a:r>
                        <a:rPr lang="en-GB" sz="1000" u="none" strike="noStrike">
                          <a:solidFill>
                            <a:srgbClr val="3366CC"/>
                          </a:solidFill>
                          <a:effectLst/>
                          <a:hlinkClick r:id="rId88" tooltip="Declarative programming"/>
                        </a:rPr>
                        <a:t>Declarative</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GB" sz="1000">
                          <a:effectLst/>
                        </a:rPr>
                        <a:t>Defines program logic, but not detailed </a:t>
                      </a:r>
                      <a:r>
                        <a:rPr lang="en-GB" sz="1000" u="none" strike="noStrike">
                          <a:solidFill>
                            <a:srgbClr val="3366CC"/>
                          </a:solidFill>
                          <a:effectLst/>
                          <a:hlinkClick r:id="rId62" tooltip="Control flow"/>
                        </a:rPr>
                        <a:t>control flow</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89" tooltip="Fourth-generation programming language"/>
                        </a:rPr>
                        <a:t>Fourth-generation languages</a:t>
                      </a:r>
                      <a:r>
                        <a:rPr lang="en-GB" sz="1000">
                          <a:effectLst/>
                        </a:rPr>
                        <a:t>, </a:t>
                      </a:r>
                      <a:r>
                        <a:rPr lang="en-GB" sz="1000" u="none" strike="noStrike">
                          <a:solidFill>
                            <a:srgbClr val="3366CC"/>
                          </a:solidFill>
                          <a:effectLst/>
                          <a:hlinkClick r:id="rId90" tooltip="Spreadsheet"/>
                        </a:rPr>
                        <a:t>spreadsheets</a:t>
                      </a:r>
                      <a:r>
                        <a:rPr lang="en-GB" sz="1000">
                          <a:effectLst/>
                        </a:rPr>
                        <a:t>, </a:t>
                      </a:r>
                      <a:r>
                        <a:rPr lang="en-GB" sz="1000" u="none" strike="noStrike">
                          <a:solidFill>
                            <a:srgbClr val="3366CC"/>
                          </a:solidFill>
                          <a:effectLst/>
                          <a:hlinkClick r:id="rId91" tooltip="Report program generator"/>
                        </a:rPr>
                        <a:t>report program generators</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a:solidFill>
                            <a:srgbClr val="3366CC"/>
                          </a:solidFill>
                          <a:effectLst/>
                          <a:hlinkClick r:id="rId92" tooltip="SQL"/>
                        </a:rPr>
                        <a:t>SQL</a:t>
                      </a:r>
                      <a:r>
                        <a:rPr lang="en-GB" sz="1000">
                          <a:effectLst/>
                        </a:rPr>
                        <a:t>, </a:t>
                      </a:r>
                      <a:r>
                        <a:rPr lang="en-GB" sz="1000" u="none" strike="noStrike">
                          <a:solidFill>
                            <a:srgbClr val="3366CC"/>
                          </a:solidFill>
                          <a:effectLst/>
                          <a:hlinkClick r:id="rId93" tooltip="Regular expression"/>
                        </a:rPr>
                        <a:t>regular expressions</a:t>
                      </a:r>
                      <a:r>
                        <a:rPr lang="en-GB" sz="1000">
                          <a:effectLst/>
                        </a:rPr>
                        <a:t>, </a:t>
                      </a:r>
                      <a:r>
                        <a:rPr lang="en-GB" sz="1000" u="none" strike="noStrike">
                          <a:solidFill>
                            <a:srgbClr val="3366CC"/>
                          </a:solidFill>
                          <a:effectLst/>
                          <a:hlinkClick r:id="rId94" tooltip="Prolog"/>
                        </a:rPr>
                        <a:t>Prolog</a:t>
                      </a:r>
                      <a:r>
                        <a:rPr lang="en-GB" sz="1000">
                          <a:effectLst/>
                        </a:rPr>
                        <a:t>, </a:t>
                      </a:r>
                      <a:r>
                        <a:rPr lang="en-GB" sz="1000" u="none" strike="noStrike">
                          <a:solidFill>
                            <a:srgbClr val="3366CC"/>
                          </a:solidFill>
                          <a:effectLst/>
                          <a:hlinkClick r:id="rId95" tooltip="Web Ontology Language"/>
                        </a:rPr>
                        <a:t>OWL</a:t>
                      </a:r>
                      <a:r>
                        <a:rPr lang="en-GB" sz="1000">
                          <a:effectLst/>
                        </a:rPr>
                        <a:t>, </a:t>
                      </a:r>
                      <a:r>
                        <a:rPr lang="en-GB" sz="1000" u="none" strike="noStrike">
                          <a:solidFill>
                            <a:srgbClr val="3366CC"/>
                          </a:solidFill>
                          <a:effectLst/>
                          <a:hlinkClick r:id="rId96" tooltip="SPARQL"/>
                        </a:rPr>
                        <a:t>SPARQL</a:t>
                      </a:r>
                      <a:r>
                        <a:rPr lang="en-GB" sz="1000">
                          <a:effectLst/>
                        </a:rPr>
                        <a:t>, </a:t>
                      </a:r>
                      <a:r>
                        <a:rPr lang="en-GB" sz="1000" u="none" strike="noStrike">
                          <a:solidFill>
                            <a:srgbClr val="3366CC"/>
                          </a:solidFill>
                          <a:effectLst/>
                          <a:hlinkClick r:id="rId97" tooltip="Datalog"/>
                        </a:rPr>
                        <a:t>Datalog</a:t>
                      </a:r>
                      <a:r>
                        <a:rPr lang="en-GB" sz="1000">
                          <a:effectLst/>
                        </a:rPr>
                        <a:t>, </a:t>
                      </a:r>
                      <a:r>
                        <a:rPr lang="en-GB" sz="1000" u="none" strike="noStrike">
                          <a:solidFill>
                            <a:srgbClr val="3366CC"/>
                          </a:solidFill>
                          <a:effectLst/>
                          <a:hlinkClick r:id="rId98" tooltip="XSLT"/>
                        </a:rPr>
                        <a:t>XSLT</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38535156"/>
                  </a:ext>
                </a:extLst>
              </a:tr>
              <a:tr h="401337">
                <a:tc>
                  <a:txBody>
                    <a:bodyPr/>
                    <a:lstStyle/>
                    <a:p>
                      <a:pPr algn="ctr"/>
                      <a:r>
                        <a:rPr lang="en-GB" sz="1000" u="none" strike="noStrike">
                          <a:solidFill>
                            <a:srgbClr val="3366CC"/>
                          </a:solidFill>
                          <a:effectLst/>
                          <a:hlinkClick r:id="rId99" tooltip="Automata-based programming"/>
                        </a:rPr>
                        <a:t>Automata-based programming</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GB" sz="1000" dirty="0">
                          <a:effectLst/>
                        </a:rPr>
                        <a:t>Treats programs as a model of a </a:t>
                      </a:r>
                      <a:r>
                        <a:rPr lang="en-GB" sz="1000" u="none" strike="noStrike" dirty="0">
                          <a:solidFill>
                            <a:srgbClr val="3366CC"/>
                          </a:solidFill>
                          <a:effectLst/>
                          <a:hlinkClick r:id="rId100" tooltip="Finite state machine"/>
                        </a:rPr>
                        <a:t>finite state machine</a:t>
                      </a:r>
                      <a:r>
                        <a:rPr lang="en-GB" sz="1000" dirty="0">
                          <a:effectLst/>
                        </a:rPr>
                        <a:t> or any other formal automata</a:t>
                      </a: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a:effectLst/>
                        </a:rPr>
                        <a:t>State </a:t>
                      </a:r>
                      <a:r>
                        <a:rPr lang="en-GB" sz="1000" u="none" strike="noStrike">
                          <a:solidFill>
                            <a:srgbClr val="3366CC"/>
                          </a:solidFill>
                          <a:effectLst/>
                          <a:hlinkClick r:id="rId101" tooltip="Enumeration"/>
                        </a:rPr>
                        <a:t>enumeration</a:t>
                      </a:r>
                      <a:r>
                        <a:rPr lang="en-GB" sz="1000">
                          <a:effectLst/>
                        </a:rPr>
                        <a:t>, </a:t>
                      </a:r>
                      <a:r>
                        <a:rPr lang="en-GB" sz="1000" u="none" strike="noStrike">
                          <a:solidFill>
                            <a:srgbClr val="3366CC"/>
                          </a:solidFill>
                          <a:effectLst/>
                          <a:hlinkClick r:id="rId102" tooltip="Control variable (programming)"/>
                        </a:rPr>
                        <a:t>control variable</a:t>
                      </a:r>
                      <a:r>
                        <a:rPr lang="en-GB" sz="1000">
                          <a:effectLst/>
                        </a:rPr>
                        <a:t>, </a:t>
                      </a:r>
                      <a:r>
                        <a:rPr lang="en-GB" sz="1000" u="none" strike="noStrike">
                          <a:solidFill>
                            <a:srgbClr val="3366CC"/>
                          </a:solidFill>
                          <a:effectLst/>
                          <a:hlinkClick r:id="rId7" tooltip="State (computer science)"/>
                        </a:rPr>
                        <a:t>state</a:t>
                      </a:r>
                      <a:r>
                        <a:rPr lang="en-GB" sz="1000">
                          <a:effectLst/>
                        </a:rPr>
                        <a:t> changes, </a:t>
                      </a:r>
                      <a:r>
                        <a:rPr lang="en-GB" sz="1000" u="none" strike="noStrike">
                          <a:solidFill>
                            <a:srgbClr val="3366CC"/>
                          </a:solidFill>
                          <a:effectLst/>
                          <a:hlinkClick r:id="rId103" tooltip="Isomorphism"/>
                        </a:rPr>
                        <a:t>isomorphism</a:t>
                      </a:r>
                      <a:r>
                        <a:rPr lang="en-GB" sz="1000">
                          <a:effectLst/>
                        </a:rPr>
                        <a:t>, </a:t>
                      </a:r>
                      <a:r>
                        <a:rPr lang="en-GB" sz="1000" u="none" strike="noStrike">
                          <a:solidFill>
                            <a:srgbClr val="3366CC"/>
                          </a:solidFill>
                          <a:effectLst/>
                          <a:hlinkClick r:id="rId104" tooltip="State-transition table"/>
                        </a:rPr>
                        <a:t>state-transition table</a:t>
                      </a:r>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a:effectLst/>
                        </a:rPr>
                        <a:t>Imperative, event-driven</a:t>
                      </a: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GB" sz="100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1000" u="none" strike="noStrike" dirty="0">
                          <a:solidFill>
                            <a:srgbClr val="3366CC"/>
                          </a:solidFill>
                          <a:effectLst/>
                          <a:hlinkClick r:id="rId105" tooltip="Abstract State Machine Language"/>
                        </a:rPr>
                        <a:t>Abstract State Machine Language</a:t>
                      </a:r>
                      <a:endParaRPr lang="en-GB" sz="1000" dirty="0">
                        <a:effectLst/>
                      </a:endParaRPr>
                    </a:p>
                  </a:txBody>
                  <a:tcPr marL="21123" marR="21123" marT="10562" marB="1056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34089782"/>
                  </a:ext>
                </a:extLst>
              </a:tr>
            </a:tbl>
          </a:graphicData>
        </a:graphic>
      </p:graphicFrame>
    </p:spTree>
    <p:extLst>
      <p:ext uri="{BB962C8B-B14F-4D97-AF65-F5344CB8AC3E}">
        <p14:creationId xmlns:p14="http://schemas.microsoft.com/office/powerpoint/2010/main" val="342109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B064-8C85-EBA4-76DE-D66453BBCBD1}"/>
              </a:ext>
            </a:extLst>
          </p:cNvPr>
          <p:cNvSpPr>
            <a:spLocks noGrp="1"/>
          </p:cNvSpPr>
          <p:nvPr>
            <p:ph type="title"/>
          </p:nvPr>
        </p:nvSpPr>
        <p:spPr/>
        <p:txBody>
          <a:bodyPr/>
          <a:lstStyle/>
          <a:p>
            <a:r>
              <a:rPr lang="en-GB" dirty="0"/>
              <a:t>A walk-through history</a:t>
            </a:r>
          </a:p>
        </p:txBody>
      </p:sp>
      <p:sp>
        <p:nvSpPr>
          <p:cNvPr id="3" name="Content Placeholder 2">
            <a:extLst>
              <a:ext uri="{FF2B5EF4-FFF2-40B4-BE49-F238E27FC236}">
                <a16:creationId xmlns:a16="http://schemas.microsoft.com/office/drawing/2014/main" id="{7C87A3E8-526E-C5B2-4158-C6D7D30EB3CE}"/>
              </a:ext>
            </a:extLst>
          </p:cNvPr>
          <p:cNvSpPr>
            <a:spLocks noGrp="1"/>
          </p:cNvSpPr>
          <p:nvPr>
            <p:ph idx="1"/>
          </p:nvPr>
        </p:nvSpPr>
        <p:spPr/>
        <p:txBody>
          <a:bodyPr>
            <a:normAutofit lnSpcReduction="10000"/>
          </a:bodyPr>
          <a:lstStyle/>
          <a:p>
            <a:r>
              <a:rPr lang="en-GB" dirty="0"/>
              <a:t>Structured programming:</a:t>
            </a:r>
          </a:p>
          <a:p>
            <a:pPr lvl="1"/>
            <a:r>
              <a:rPr lang="en-GB" dirty="0"/>
              <a:t>Linearly executed code with jumps is hard to write well for the majority of programmers, we can leave it to the compiler to generate this kind of stuff.</a:t>
            </a:r>
          </a:p>
          <a:p>
            <a:pPr lvl="1"/>
            <a:r>
              <a:rPr lang="en-GB" dirty="0"/>
              <a:t>Go To Statement Considered Harmful, by </a:t>
            </a:r>
            <a:r>
              <a:rPr lang="en-GB" dirty="0" err="1"/>
              <a:t>Edsger</a:t>
            </a:r>
            <a:r>
              <a:rPr lang="en-GB" dirty="0"/>
              <a:t> Dijkstra in 1968 -&gt; Question, why?</a:t>
            </a:r>
          </a:p>
          <a:p>
            <a:pPr lvl="1"/>
            <a:r>
              <a:rPr lang="en-GB" dirty="0"/>
              <a:t>Structured program theorem (or the </a:t>
            </a:r>
            <a:r>
              <a:rPr lang="en-GB" i="0" dirty="0" err="1">
                <a:solidFill>
                  <a:srgbClr val="202122"/>
                </a:solidFill>
                <a:effectLst/>
              </a:rPr>
              <a:t>Böhm</a:t>
            </a:r>
            <a:r>
              <a:rPr lang="en-GB" i="0" dirty="0">
                <a:solidFill>
                  <a:srgbClr val="202122"/>
                </a:solidFill>
                <a:effectLst/>
              </a:rPr>
              <a:t>–</a:t>
            </a:r>
            <a:r>
              <a:rPr lang="en-GB" i="0" dirty="0" err="1">
                <a:solidFill>
                  <a:srgbClr val="202122"/>
                </a:solidFill>
                <a:effectLst/>
              </a:rPr>
              <a:t>Jacopini</a:t>
            </a:r>
            <a:r>
              <a:rPr lang="en-GB" i="0" dirty="0">
                <a:solidFill>
                  <a:srgbClr val="202122"/>
                </a:solidFill>
                <a:effectLst/>
              </a:rPr>
              <a:t> theorem) states that </a:t>
            </a:r>
            <a:r>
              <a:rPr lang="en-GB" dirty="0"/>
              <a:t>sequencing, selection, and iteration are sufficient to express any computable function.</a:t>
            </a:r>
          </a:p>
          <a:p>
            <a:pPr lvl="2"/>
            <a:r>
              <a:rPr lang="en-GB" dirty="0"/>
              <a:t>Sequence: run 1 subprogram followed by a second subprogram</a:t>
            </a:r>
          </a:p>
          <a:p>
            <a:pPr lvl="2"/>
            <a:r>
              <a:rPr lang="en-GB" dirty="0"/>
              <a:t>Selection: run 1 of 2 subprograms based on a Boolean expression</a:t>
            </a:r>
          </a:p>
          <a:p>
            <a:pPr lvl="2"/>
            <a:r>
              <a:rPr lang="en-GB" dirty="0"/>
              <a:t>Iteration: repeatedly run a subprogram while a Boolean expression is true</a:t>
            </a:r>
          </a:p>
          <a:p>
            <a:pPr lvl="1"/>
            <a:r>
              <a:rPr lang="en-GB" dirty="0"/>
              <a:t>Thus, structured programming: subroutines/functions, block structures, and loops, and tests instead of lists of code with jumps/</a:t>
            </a:r>
            <a:r>
              <a:rPr lang="en-GB" dirty="0" err="1"/>
              <a:t>gotos</a:t>
            </a:r>
            <a:r>
              <a:rPr lang="en-GB" dirty="0"/>
              <a:t>.</a:t>
            </a:r>
          </a:p>
        </p:txBody>
      </p:sp>
    </p:spTree>
    <p:extLst>
      <p:ext uri="{BB962C8B-B14F-4D97-AF65-F5344CB8AC3E}">
        <p14:creationId xmlns:p14="http://schemas.microsoft.com/office/powerpoint/2010/main" val="3809926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2D80-4031-DAB8-9C04-55C1059C3D26}"/>
              </a:ext>
            </a:extLst>
          </p:cNvPr>
          <p:cNvSpPr>
            <a:spLocks noGrp="1"/>
          </p:cNvSpPr>
          <p:nvPr>
            <p:ph type="title"/>
          </p:nvPr>
        </p:nvSpPr>
        <p:spPr/>
        <p:txBody>
          <a:bodyPr/>
          <a:lstStyle/>
          <a:p>
            <a:r>
              <a:rPr lang="en-GB" dirty="0"/>
              <a:t>A walk-through history</a:t>
            </a:r>
          </a:p>
        </p:txBody>
      </p:sp>
      <p:sp>
        <p:nvSpPr>
          <p:cNvPr id="3" name="Content Placeholder 2">
            <a:extLst>
              <a:ext uri="{FF2B5EF4-FFF2-40B4-BE49-F238E27FC236}">
                <a16:creationId xmlns:a16="http://schemas.microsoft.com/office/drawing/2014/main" id="{96D31C49-95E4-B3A2-F3D7-7729F4BFD938}"/>
              </a:ext>
            </a:extLst>
          </p:cNvPr>
          <p:cNvSpPr>
            <a:spLocks noGrp="1"/>
          </p:cNvSpPr>
          <p:nvPr>
            <p:ph idx="1"/>
          </p:nvPr>
        </p:nvSpPr>
        <p:spPr/>
        <p:txBody>
          <a:bodyPr>
            <a:normAutofit fontScale="92500" lnSpcReduction="10000"/>
          </a:bodyPr>
          <a:lstStyle/>
          <a:p>
            <a:r>
              <a:rPr lang="en-GB" dirty="0"/>
              <a:t>Procedural programming:</a:t>
            </a:r>
          </a:p>
          <a:p>
            <a:pPr lvl="1"/>
            <a:r>
              <a:rPr lang="en-GB" dirty="0"/>
              <a:t>An evolution of structured programming to subdivide code (programs).</a:t>
            </a:r>
          </a:p>
          <a:p>
            <a:pPr lvl="1"/>
            <a:r>
              <a:rPr lang="en-GB" dirty="0"/>
              <a:t>Divide the code into structured procedural blocks: </a:t>
            </a:r>
          </a:p>
          <a:p>
            <a:pPr lvl="2"/>
            <a:r>
              <a:rPr lang="en-GB" dirty="0"/>
              <a:t>routines, subroutines (a block of code you can call) </a:t>
            </a:r>
          </a:p>
          <a:p>
            <a:pPr lvl="2"/>
            <a:r>
              <a:rPr lang="en-GB" dirty="0"/>
              <a:t>modules methods (a subroutine defined within a class/module that normally acts on an instance of that class) </a:t>
            </a:r>
          </a:p>
          <a:p>
            <a:pPr lvl="2"/>
            <a:r>
              <a:rPr lang="en-GB" dirty="0"/>
              <a:t>Procedures (a subroutine that returns nothing) </a:t>
            </a:r>
          </a:p>
          <a:p>
            <a:pPr lvl="2"/>
            <a:r>
              <a:rPr lang="en-GB" dirty="0"/>
              <a:t>functions (a subroutine that returns a value)</a:t>
            </a:r>
          </a:p>
          <a:p>
            <a:pPr lvl="1"/>
            <a:r>
              <a:rPr lang="en-GB" dirty="0"/>
              <a:t>Procedural programming generally offers some significant benefits over structured programming, including:</a:t>
            </a:r>
          </a:p>
          <a:p>
            <a:pPr marL="1428750" lvl="2" indent="-514350">
              <a:buFont typeface="+mj-lt"/>
              <a:buAutoNum type="arabicPeriod"/>
            </a:pPr>
            <a:r>
              <a:rPr lang="en-GB" dirty="0"/>
              <a:t>Division of functionality</a:t>
            </a:r>
          </a:p>
          <a:p>
            <a:pPr marL="1428750" lvl="2" indent="-514350">
              <a:buFont typeface="+mj-lt"/>
              <a:buAutoNum type="arabicPeriod"/>
            </a:pPr>
            <a:r>
              <a:rPr lang="en-GB" dirty="0"/>
              <a:t>Debugging and testing</a:t>
            </a:r>
          </a:p>
          <a:p>
            <a:pPr marL="1428750" lvl="2" indent="-514350">
              <a:buFont typeface="+mj-lt"/>
              <a:buAutoNum type="arabicPeriod"/>
            </a:pPr>
            <a:r>
              <a:rPr lang="en-GB" dirty="0"/>
              <a:t>Ease of maintenance</a:t>
            </a:r>
          </a:p>
          <a:p>
            <a:pPr marL="1428750" lvl="2" indent="-514350">
              <a:buFont typeface="+mj-lt"/>
              <a:buAutoNum type="arabicPeriod"/>
            </a:pPr>
            <a:r>
              <a:rPr lang="en-GB" dirty="0"/>
              <a:t>Reusability of code</a:t>
            </a:r>
          </a:p>
          <a:p>
            <a:endParaRPr lang="en-GB" dirty="0"/>
          </a:p>
        </p:txBody>
      </p:sp>
    </p:spTree>
    <p:extLst>
      <p:ext uri="{BB962C8B-B14F-4D97-AF65-F5344CB8AC3E}">
        <p14:creationId xmlns:p14="http://schemas.microsoft.com/office/powerpoint/2010/main" val="255499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491A-E44A-ABDF-1A11-302FFDC836B2}"/>
              </a:ext>
            </a:extLst>
          </p:cNvPr>
          <p:cNvSpPr>
            <a:spLocks noGrp="1"/>
          </p:cNvSpPr>
          <p:nvPr>
            <p:ph type="title"/>
          </p:nvPr>
        </p:nvSpPr>
        <p:spPr/>
        <p:txBody>
          <a:bodyPr/>
          <a:lstStyle/>
          <a:p>
            <a:r>
              <a:rPr lang="en-GB" dirty="0"/>
              <a:t>Who am I</a:t>
            </a:r>
          </a:p>
        </p:txBody>
      </p:sp>
      <p:sp>
        <p:nvSpPr>
          <p:cNvPr id="11" name="Content Placeholder 10">
            <a:extLst>
              <a:ext uri="{FF2B5EF4-FFF2-40B4-BE49-F238E27FC236}">
                <a16:creationId xmlns:a16="http://schemas.microsoft.com/office/drawing/2014/main" id="{46BD2A3C-1CE7-E10F-3374-6BB36700AF83}"/>
              </a:ext>
            </a:extLst>
          </p:cNvPr>
          <p:cNvSpPr>
            <a:spLocks noGrp="1"/>
          </p:cNvSpPr>
          <p:nvPr>
            <p:ph sz="half" idx="1"/>
          </p:nvPr>
        </p:nvSpPr>
        <p:spPr>
          <a:xfrm>
            <a:off x="1154954" y="1975450"/>
            <a:ext cx="3538995" cy="4044352"/>
          </a:xfrm>
        </p:spPr>
        <p:txBody>
          <a:bodyPr>
            <a:normAutofit fontScale="85000" lnSpcReduction="10000"/>
          </a:bodyPr>
          <a:lstStyle/>
          <a:p>
            <a:r>
              <a:rPr lang="en-GB" b="1" dirty="0"/>
              <a:t>Dr Christopher Windmill</a:t>
            </a:r>
          </a:p>
          <a:p>
            <a:r>
              <a:rPr lang="en-GB" sz="1700" dirty="0">
                <a:cs typeface="Arial" panose="020B0604020202020204" pitchFamily="34" charset="0"/>
              </a:rPr>
              <a:t>Educational background</a:t>
            </a:r>
          </a:p>
          <a:p>
            <a:pPr lvl="1"/>
            <a:r>
              <a:rPr lang="en-GB" sz="1700" dirty="0" err="1">
                <a:cs typeface="Arial" panose="020B0604020202020204" pitchFamily="34" charset="0"/>
              </a:rPr>
              <a:t>EngD</a:t>
            </a:r>
            <a:r>
              <a:rPr lang="en-GB" sz="1700" dirty="0">
                <a:cs typeface="Arial" panose="020B0604020202020204" pitchFamily="34" charset="0"/>
              </a:rPr>
              <a:t> System Level Integration, The University of Glasgow</a:t>
            </a:r>
          </a:p>
          <a:p>
            <a:pPr lvl="1"/>
            <a:r>
              <a:rPr lang="en-GB" sz="1700" dirty="0">
                <a:cs typeface="Arial" panose="020B0604020202020204" pitchFamily="34" charset="0"/>
              </a:rPr>
              <a:t>Meng (Hons) Electronics and Computer Science, The University of Edinburgh</a:t>
            </a:r>
          </a:p>
          <a:p>
            <a:pPr lvl="1"/>
            <a:r>
              <a:rPr lang="en-GB" sz="1700" dirty="0">
                <a:cs typeface="Arial" panose="020B0604020202020204" pitchFamily="34" charset="0"/>
              </a:rPr>
              <a:t>PGCert HE, Nottingham Trent University</a:t>
            </a:r>
          </a:p>
          <a:p>
            <a:r>
              <a:rPr lang="en-GB" sz="1700" dirty="0">
                <a:cs typeface="Arial" panose="020B0604020202020204" pitchFamily="34" charset="0"/>
              </a:rPr>
              <a:t>Doctoral research area – future network routing architectures</a:t>
            </a:r>
          </a:p>
          <a:p>
            <a:r>
              <a:rPr lang="en-GB" sz="1700" dirty="0">
                <a:cs typeface="Arial" panose="020B0604020202020204" pitchFamily="34" charset="0"/>
              </a:rPr>
              <a:t>Research interests in:</a:t>
            </a:r>
          </a:p>
          <a:p>
            <a:pPr lvl="1"/>
            <a:r>
              <a:rPr lang="en-GB" sz="1700" dirty="0">
                <a:cs typeface="Arial" panose="020B0604020202020204" pitchFamily="34" charset="0"/>
              </a:rPr>
              <a:t>Virtual and augmented reality</a:t>
            </a:r>
          </a:p>
          <a:p>
            <a:pPr lvl="1"/>
            <a:r>
              <a:rPr lang="en-GB" sz="1700" dirty="0">
                <a:cs typeface="Arial" panose="020B0604020202020204" pitchFamily="34" charset="0"/>
              </a:rPr>
              <a:t>Computing in healthcare/mental health</a:t>
            </a:r>
          </a:p>
          <a:p>
            <a:pPr lvl="1"/>
            <a:r>
              <a:rPr lang="en-GB" sz="1700" dirty="0">
                <a:cs typeface="Arial" panose="020B0604020202020204" pitchFamily="34" charset="0"/>
              </a:rPr>
              <a:t>Serious games / computer games</a:t>
            </a:r>
          </a:p>
          <a:p>
            <a:endParaRPr lang="en-GB" dirty="0"/>
          </a:p>
        </p:txBody>
      </p:sp>
      <p:sp>
        <p:nvSpPr>
          <p:cNvPr id="12" name="Content Placeholder 11">
            <a:extLst>
              <a:ext uri="{FF2B5EF4-FFF2-40B4-BE49-F238E27FC236}">
                <a16:creationId xmlns:a16="http://schemas.microsoft.com/office/drawing/2014/main" id="{53BEE5E0-09A1-33B9-BE30-A421B139B398}"/>
              </a:ext>
            </a:extLst>
          </p:cNvPr>
          <p:cNvSpPr>
            <a:spLocks noGrp="1"/>
          </p:cNvSpPr>
          <p:nvPr>
            <p:ph sz="half" idx="2"/>
          </p:nvPr>
        </p:nvSpPr>
        <p:spPr>
          <a:xfrm>
            <a:off x="4693949" y="2527540"/>
            <a:ext cx="3707654" cy="3381423"/>
          </a:xfrm>
        </p:spPr>
        <p:txBody>
          <a:bodyPr>
            <a:normAutofit fontScale="85000" lnSpcReduction="10000"/>
          </a:bodyPr>
          <a:lstStyle/>
          <a:p>
            <a:r>
              <a:rPr lang="en-GB" sz="1700" dirty="0">
                <a:cs typeface="Arial" panose="020B0604020202020204" pitchFamily="34" charset="0"/>
              </a:rPr>
              <a:t>Work background</a:t>
            </a:r>
          </a:p>
          <a:p>
            <a:pPr lvl="1"/>
            <a:r>
              <a:rPr lang="en-GB" sz="1700" dirty="0">
                <a:cs typeface="Arial" panose="020B0604020202020204" pitchFamily="34" charset="0"/>
              </a:rPr>
              <a:t>Realtime high risk software and tools</a:t>
            </a:r>
          </a:p>
          <a:p>
            <a:pPr lvl="1"/>
            <a:r>
              <a:rPr lang="en-GB" sz="1700" dirty="0">
                <a:cs typeface="Arial" panose="020B0604020202020204" pitchFamily="34" charset="0"/>
              </a:rPr>
              <a:t>Video streaming systems</a:t>
            </a:r>
          </a:p>
          <a:p>
            <a:pPr lvl="1"/>
            <a:r>
              <a:rPr lang="en-GB" sz="1700" dirty="0">
                <a:cs typeface="Arial" panose="020B0604020202020204" pitchFamily="34" charset="0"/>
              </a:rPr>
              <a:t>Lecturing</a:t>
            </a:r>
          </a:p>
          <a:p>
            <a:pPr lvl="2"/>
            <a:r>
              <a:rPr lang="en-GB" sz="1300" dirty="0">
                <a:cs typeface="Arial" panose="020B0604020202020204" pitchFamily="34" charset="0"/>
              </a:rPr>
              <a:t>Software development</a:t>
            </a:r>
          </a:p>
          <a:p>
            <a:pPr lvl="2"/>
            <a:r>
              <a:rPr lang="en-GB" sz="1300" dirty="0">
                <a:cs typeface="Arial" panose="020B0604020202020204" pitchFamily="34" charset="0"/>
              </a:rPr>
              <a:t>Team projects</a:t>
            </a:r>
          </a:p>
          <a:p>
            <a:pPr lvl="2"/>
            <a:r>
              <a:rPr lang="en-GB" sz="1300" dirty="0">
                <a:cs typeface="Arial" panose="020B0604020202020204" pitchFamily="34" charset="0"/>
              </a:rPr>
              <a:t>Games development</a:t>
            </a:r>
          </a:p>
          <a:p>
            <a:pPr lvl="2"/>
            <a:r>
              <a:rPr lang="en-GB" sz="1300" dirty="0">
                <a:cs typeface="Arial" panose="020B0604020202020204" pitchFamily="34" charset="0"/>
              </a:rPr>
              <a:t>Networking/distributed systems</a:t>
            </a:r>
          </a:p>
          <a:p>
            <a:pPr lvl="1"/>
            <a:r>
              <a:rPr lang="en-GB" sz="1700" dirty="0">
                <a:cs typeface="Arial" panose="020B0604020202020204" pitchFamily="34" charset="0"/>
              </a:rPr>
              <a:t>Research</a:t>
            </a:r>
          </a:p>
          <a:p>
            <a:pPr lvl="2"/>
            <a:r>
              <a:rPr lang="en-GB" sz="1300" dirty="0">
                <a:cs typeface="Arial" panose="020B0604020202020204" pitchFamily="34" charset="0"/>
              </a:rPr>
              <a:t>Widely varied</a:t>
            </a:r>
          </a:p>
          <a:p>
            <a:pPr lvl="2"/>
            <a:r>
              <a:rPr lang="en-GB" sz="1300" dirty="0">
                <a:cs typeface="Arial" panose="020B0604020202020204" pitchFamily="34" charset="0"/>
              </a:rPr>
              <a:t>digital twin asset management</a:t>
            </a:r>
          </a:p>
          <a:p>
            <a:pPr lvl="2"/>
            <a:r>
              <a:rPr lang="en-GB" sz="1300" dirty="0">
                <a:cs typeface="Arial" panose="020B0604020202020204" pitchFamily="34" charset="0"/>
              </a:rPr>
              <a:t>Gamification of business processes</a:t>
            </a:r>
          </a:p>
          <a:p>
            <a:pPr lvl="2"/>
            <a:endParaRPr lang="en-GB" dirty="0">
              <a:cs typeface="Arial" panose="020B0604020202020204" pitchFamily="34" charset="0"/>
            </a:endParaRPr>
          </a:p>
          <a:p>
            <a:pPr lvl="2"/>
            <a:endParaRPr lang="en-GB" dirty="0"/>
          </a:p>
        </p:txBody>
      </p:sp>
      <p:sp>
        <p:nvSpPr>
          <p:cNvPr id="4" name="Slide Number Placeholder 3">
            <a:extLst>
              <a:ext uri="{FF2B5EF4-FFF2-40B4-BE49-F238E27FC236}">
                <a16:creationId xmlns:a16="http://schemas.microsoft.com/office/drawing/2014/main" id="{59DC0A38-BCF1-4265-B0EC-AB150FB38246}"/>
              </a:ext>
            </a:extLst>
          </p:cNvPr>
          <p:cNvSpPr>
            <a:spLocks noGrp="1"/>
          </p:cNvSpPr>
          <p:nvPr>
            <p:ph type="sldNum" sz="quarter" idx="12"/>
          </p:nvPr>
        </p:nvSpPr>
        <p:spPr/>
        <p:txBody>
          <a:bodyPr/>
          <a:lstStyle/>
          <a:p>
            <a:fld id="{2C9DC546-E391-4584-886E-75AE1D5C733F}" type="slidenum">
              <a:rPr lang="en-GB" smtClean="0"/>
              <a:pPr/>
              <a:t>3</a:t>
            </a:fld>
            <a:endParaRPr lang="en-GB" dirty="0"/>
          </a:p>
        </p:txBody>
      </p:sp>
      <p:pic>
        <p:nvPicPr>
          <p:cNvPr id="13" name="Content Placeholder 5">
            <a:extLst>
              <a:ext uri="{FF2B5EF4-FFF2-40B4-BE49-F238E27FC236}">
                <a16:creationId xmlns:a16="http://schemas.microsoft.com/office/drawing/2014/main" id="{AEFA05D6-9667-9775-CF53-B9DA361263C8}"/>
              </a:ext>
            </a:extLst>
          </p:cNvPr>
          <p:cNvPicPr>
            <a:picLocks noChangeAspect="1"/>
          </p:cNvPicPr>
          <p:nvPr/>
        </p:nvPicPr>
        <p:blipFill>
          <a:blip r:embed="rId3"/>
          <a:stretch>
            <a:fillRect/>
          </a:stretch>
        </p:blipFill>
        <p:spPr>
          <a:xfrm>
            <a:off x="8713333" y="2188101"/>
            <a:ext cx="2179696" cy="3065947"/>
          </a:xfrm>
          <a:prstGeom prst="rect">
            <a:avLst/>
          </a:prstGeom>
        </p:spPr>
      </p:pic>
      <p:sp>
        <p:nvSpPr>
          <p:cNvPr id="14" name="TextBox 13">
            <a:extLst>
              <a:ext uri="{FF2B5EF4-FFF2-40B4-BE49-F238E27FC236}">
                <a16:creationId xmlns:a16="http://schemas.microsoft.com/office/drawing/2014/main" id="{8FB15AFF-8557-7AF5-17E3-08561D70F144}"/>
              </a:ext>
            </a:extLst>
          </p:cNvPr>
          <p:cNvSpPr txBox="1"/>
          <p:nvPr/>
        </p:nvSpPr>
        <p:spPr>
          <a:xfrm>
            <a:off x="5283607" y="5609335"/>
            <a:ext cx="2842445" cy="369332"/>
          </a:xfrm>
          <a:prstGeom prst="rect">
            <a:avLst/>
          </a:prstGeom>
          <a:noFill/>
        </p:spPr>
        <p:txBody>
          <a:bodyPr wrap="none" rtlCol="0">
            <a:spAutoFit/>
          </a:bodyPr>
          <a:lstStyle/>
          <a:p>
            <a:r>
              <a:rPr lang="en-GB" dirty="0"/>
              <a:t>c.windmill@derby.ac.uk</a:t>
            </a:r>
          </a:p>
        </p:txBody>
      </p:sp>
    </p:spTree>
    <p:extLst>
      <p:ext uri="{BB962C8B-B14F-4D97-AF65-F5344CB8AC3E}">
        <p14:creationId xmlns:p14="http://schemas.microsoft.com/office/powerpoint/2010/main" val="2847726349"/>
      </p:ext>
    </p:extLst>
  </p:cSld>
  <p:clrMapOvr>
    <a:masterClrMapping/>
  </p:clrMapOvr>
  <mc:AlternateContent xmlns:mc="http://schemas.openxmlformats.org/markup-compatibility/2006" xmlns:p14="http://schemas.microsoft.com/office/powerpoint/2010/main">
    <mc:Choice Requires="p14">
      <p:transition spd="slow" p14:dur="2000" advTm="65515"/>
    </mc:Choice>
    <mc:Fallback xmlns="">
      <p:transition spd="slow" advTm="6551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0EA8-29D7-6887-120B-F74B618BA116}"/>
              </a:ext>
            </a:extLst>
          </p:cNvPr>
          <p:cNvSpPr>
            <a:spLocks noGrp="1"/>
          </p:cNvSpPr>
          <p:nvPr>
            <p:ph type="title"/>
          </p:nvPr>
        </p:nvSpPr>
        <p:spPr/>
        <p:txBody>
          <a:bodyPr/>
          <a:lstStyle/>
          <a:p>
            <a:r>
              <a:rPr lang="en-GB" dirty="0"/>
              <a:t>A walk-through history</a:t>
            </a:r>
          </a:p>
        </p:txBody>
      </p:sp>
      <p:sp>
        <p:nvSpPr>
          <p:cNvPr id="3" name="Content Placeholder 2">
            <a:extLst>
              <a:ext uri="{FF2B5EF4-FFF2-40B4-BE49-F238E27FC236}">
                <a16:creationId xmlns:a16="http://schemas.microsoft.com/office/drawing/2014/main" id="{09E0DD8B-F505-D301-0280-E175F183B788}"/>
              </a:ext>
            </a:extLst>
          </p:cNvPr>
          <p:cNvSpPr>
            <a:spLocks noGrp="1"/>
          </p:cNvSpPr>
          <p:nvPr>
            <p:ph idx="1"/>
          </p:nvPr>
        </p:nvSpPr>
        <p:spPr/>
        <p:txBody>
          <a:bodyPr>
            <a:normAutofit fontScale="70000" lnSpcReduction="20000"/>
          </a:bodyPr>
          <a:lstStyle/>
          <a:p>
            <a:r>
              <a:rPr lang="en-GB" dirty="0"/>
              <a:t>Object-orientated programming</a:t>
            </a:r>
          </a:p>
          <a:p>
            <a:pPr lvl="1"/>
            <a:r>
              <a:rPr lang="en-GB" dirty="0"/>
              <a:t>An object is a composition of data and code that allows for numerous improvements over struct/method-based programming</a:t>
            </a:r>
          </a:p>
          <a:p>
            <a:pPr lvl="1"/>
            <a:r>
              <a:rPr lang="en-GB" dirty="0"/>
              <a:t>It is often seen as a noun (numbers, strings, or variables) and verbs (functions) structure</a:t>
            </a:r>
          </a:p>
          <a:p>
            <a:pPr lvl="1"/>
            <a:r>
              <a:rPr lang="en-GB" dirty="0"/>
              <a:t>A class is a definition of an object</a:t>
            </a:r>
          </a:p>
          <a:p>
            <a:r>
              <a:rPr lang="en-GB" dirty="0"/>
              <a:t>We really love OOP for the following reasons:</a:t>
            </a:r>
          </a:p>
          <a:p>
            <a:pPr lvl="1"/>
            <a:r>
              <a:rPr lang="en-GB" dirty="0"/>
              <a:t>Encapsulation</a:t>
            </a:r>
          </a:p>
          <a:p>
            <a:pPr lvl="1"/>
            <a:r>
              <a:rPr lang="en-GB" dirty="0"/>
              <a:t>Inheritance</a:t>
            </a:r>
          </a:p>
          <a:p>
            <a:pPr lvl="2"/>
            <a:r>
              <a:rPr lang="en-GB" dirty="0"/>
              <a:t>Interfaces</a:t>
            </a:r>
          </a:p>
          <a:p>
            <a:pPr lvl="1"/>
            <a:r>
              <a:rPr lang="en-GB" dirty="0"/>
              <a:t>Polymorphism</a:t>
            </a:r>
          </a:p>
          <a:p>
            <a:r>
              <a:rPr lang="en-GB" dirty="0"/>
              <a:t>SOLID is a mnemonic invented by Michael Feathers which spells out five software engineering design principles:</a:t>
            </a:r>
          </a:p>
          <a:p>
            <a:pPr lvl="1"/>
            <a:r>
              <a:rPr lang="en-GB" dirty="0"/>
              <a:t>Single responsibility principle</a:t>
            </a:r>
          </a:p>
          <a:p>
            <a:pPr lvl="1"/>
            <a:r>
              <a:rPr lang="en-GB" dirty="0"/>
              <a:t>Open/closed principle</a:t>
            </a:r>
          </a:p>
          <a:p>
            <a:pPr lvl="1"/>
            <a:r>
              <a:rPr lang="en-GB" dirty="0" err="1"/>
              <a:t>Liskov</a:t>
            </a:r>
            <a:r>
              <a:rPr lang="en-GB" dirty="0"/>
              <a:t> substitution principle</a:t>
            </a:r>
          </a:p>
          <a:p>
            <a:pPr lvl="1"/>
            <a:r>
              <a:rPr lang="en-GB" dirty="0"/>
              <a:t>Interface segregation principle</a:t>
            </a:r>
          </a:p>
          <a:p>
            <a:pPr lvl="1"/>
            <a:r>
              <a:rPr lang="en-GB" dirty="0"/>
              <a:t>Dependency inversion principle</a:t>
            </a:r>
          </a:p>
        </p:txBody>
      </p:sp>
    </p:spTree>
    <p:extLst>
      <p:ext uri="{BB962C8B-B14F-4D97-AF65-F5344CB8AC3E}">
        <p14:creationId xmlns:p14="http://schemas.microsoft.com/office/powerpoint/2010/main" val="4093398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7C57-1A4B-1127-5DC8-E9097F527F7F}"/>
              </a:ext>
            </a:extLst>
          </p:cNvPr>
          <p:cNvSpPr>
            <a:spLocks noGrp="1"/>
          </p:cNvSpPr>
          <p:nvPr>
            <p:ph type="title"/>
          </p:nvPr>
        </p:nvSpPr>
        <p:spPr/>
        <p:txBody>
          <a:bodyPr/>
          <a:lstStyle/>
          <a:p>
            <a:r>
              <a:rPr lang="en-GB" dirty="0"/>
              <a:t>A walk-through history</a:t>
            </a:r>
          </a:p>
        </p:txBody>
      </p:sp>
      <p:sp>
        <p:nvSpPr>
          <p:cNvPr id="3" name="Content Placeholder 2">
            <a:extLst>
              <a:ext uri="{FF2B5EF4-FFF2-40B4-BE49-F238E27FC236}">
                <a16:creationId xmlns:a16="http://schemas.microsoft.com/office/drawing/2014/main" id="{53D76F03-984A-1C6A-A77E-F1924916CF5D}"/>
              </a:ext>
            </a:extLst>
          </p:cNvPr>
          <p:cNvSpPr>
            <a:spLocks noGrp="1"/>
          </p:cNvSpPr>
          <p:nvPr>
            <p:ph idx="1"/>
          </p:nvPr>
        </p:nvSpPr>
        <p:spPr/>
        <p:txBody>
          <a:bodyPr>
            <a:normAutofit fontScale="62500" lnSpcReduction="20000"/>
          </a:bodyPr>
          <a:lstStyle/>
          <a:p>
            <a:r>
              <a:rPr lang="en-GB" dirty="0"/>
              <a:t>Functional programming</a:t>
            </a:r>
          </a:p>
          <a:p>
            <a:pPr lvl="1"/>
            <a:r>
              <a:rPr lang="en-GB" dirty="0"/>
              <a:t>Inspired by Alonzo Church’s λ-calculus from the 1930s.</a:t>
            </a:r>
          </a:p>
          <a:p>
            <a:pPr lvl="1"/>
            <a:r>
              <a:rPr lang="en-GB" dirty="0"/>
              <a:t>Minimal construction of “abstractions” (functions) and substitutions (applications).</a:t>
            </a:r>
          </a:p>
          <a:p>
            <a:pPr lvl="1"/>
            <a:r>
              <a:rPr lang="en-GB" dirty="0"/>
              <a:t>Lambda Calculus is Turing complete: a solution can be written to solve any problem solvable by a computer</a:t>
            </a:r>
          </a:p>
          <a:p>
            <a:r>
              <a:rPr lang="en-GB" dirty="0"/>
              <a:t>Side effects:</a:t>
            </a:r>
          </a:p>
          <a:p>
            <a:pPr lvl="1"/>
            <a:r>
              <a:rPr lang="en-GB" dirty="0"/>
              <a:t>Pure functional languages (like Haskell) limit side effects e.g. I/O and strongly enforce this to prevent leakage</a:t>
            </a:r>
          </a:p>
          <a:p>
            <a:pPr lvl="1"/>
            <a:r>
              <a:rPr lang="en-GB" dirty="0"/>
              <a:t>Impure functional languages (like </a:t>
            </a:r>
            <a:r>
              <a:rPr lang="en-GB" dirty="0" err="1"/>
              <a:t>OCalm</a:t>
            </a:r>
            <a:r>
              <a:rPr lang="en-GB" dirty="0"/>
              <a:t> or F#) allow side effects at the discretion of the programmer</a:t>
            </a:r>
          </a:p>
          <a:p>
            <a:r>
              <a:rPr lang="en-GB" dirty="0"/>
              <a:t>Iteration is represented by substituting loops for recursion</a:t>
            </a:r>
          </a:p>
          <a:p>
            <a:endParaRPr lang="en-GB" dirty="0"/>
          </a:p>
          <a:p>
            <a:r>
              <a:rPr lang="en-GB" dirty="0"/>
              <a:t>Often functional programs are:</a:t>
            </a:r>
          </a:p>
          <a:p>
            <a:pPr marL="971550" lvl="1" indent="-514350">
              <a:buFont typeface="+mj-lt"/>
              <a:buAutoNum type="arabicPeriod"/>
            </a:pPr>
            <a:r>
              <a:rPr lang="en-GB" dirty="0"/>
              <a:t>Easier to read – they describe the outcome not the steps</a:t>
            </a:r>
          </a:p>
          <a:p>
            <a:pPr marL="971550" lvl="1" indent="-514350">
              <a:buFont typeface="+mj-lt"/>
              <a:buAutoNum type="arabicPeriod"/>
            </a:pPr>
            <a:r>
              <a:rPr lang="en-GB" dirty="0"/>
              <a:t>Easier to debug and maintain </a:t>
            </a:r>
          </a:p>
          <a:p>
            <a:pPr marL="971550" lvl="1" indent="-514350">
              <a:buFont typeface="+mj-lt"/>
              <a:buAutoNum type="arabicPeriod"/>
            </a:pPr>
            <a:r>
              <a:rPr lang="en-GB" dirty="0"/>
              <a:t>Easier to parallelize</a:t>
            </a:r>
          </a:p>
          <a:p>
            <a:r>
              <a:rPr lang="en-GB" dirty="0"/>
              <a:t>Useful features:</a:t>
            </a:r>
          </a:p>
          <a:p>
            <a:pPr lvl="1"/>
            <a:r>
              <a:rPr lang="en-GB" dirty="0"/>
              <a:t>Hindley–Milner type system (dynamic typing)</a:t>
            </a:r>
          </a:p>
          <a:p>
            <a:pPr lvl="1"/>
            <a:r>
              <a:rPr lang="en-GB" dirty="0"/>
              <a:t>Lazy evaluation (don’t call stuff we don’t need)</a:t>
            </a:r>
          </a:p>
          <a:p>
            <a:pPr lvl="1"/>
            <a:r>
              <a:rPr lang="en-GB" dirty="0"/>
              <a:t>Closures – increased flexibility to define functions and variable scope</a:t>
            </a:r>
          </a:p>
        </p:txBody>
      </p:sp>
    </p:spTree>
    <p:extLst>
      <p:ext uri="{BB962C8B-B14F-4D97-AF65-F5344CB8AC3E}">
        <p14:creationId xmlns:p14="http://schemas.microsoft.com/office/powerpoint/2010/main" val="256179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4710-750B-495A-E5A9-15EC4ADDA943}"/>
              </a:ext>
            </a:extLst>
          </p:cNvPr>
          <p:cNvSpPr>
            <a:spLocks noGrp="1"/>
          </p:cNvSpPr>
          <p:nvPr>
            <p:ph type="title"/>
          </p:nvPr>
        </p:nvSpPr>
        <p:spPr/>
        <p:txBody>
          <a:bodyPr/>
          <a:lstStyle/>
          <a:p>
            <a:r>
              <a:rPr lang="en-GB" dirty="0"/>
              <a:t>Compilation and interpretation</a:t>
            </a:r>
          </a:p>
        </p:txBody>
      </p:sp>
      <p:pic>
        <p:nvPicPr>
          <p:cNvPr id="2050" name="Picture 2" descr="Blurred Lines: Is Ruby an interpreted language and what does that even  mean? | by Manuel Grullon | Medium">
            <a:extLst>
              <a:ext uri="{FF2B5EF4-FFF2-40B4-BE49-F238E27FC236}">
                <a16:creationId xmlns:a16="http://schemas.microsoft.com/office/drawing/2014/main" id="{2F3DC625-CDC6-45B7-EA9F-65CF537EE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676" y="1603628"/>
            <a:ext cx="7466648" cy="512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147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BA1A-43E9-452A-C841-EE3488A3694C}"/>
              </a:ext>
            </a:extLst>
          </p:cNvPr>
          <p:cNvSpPr>
            <a:spLocks noGrp="1"/>
          </p:cNvSpPr>
          <p:nvPr>
            <p:ph type="title"/>
          </p:nvPr>
        </p:nvSpPr>
        <p:spPr/>
        <p:txBody>
          <a:bodyPr/>
          <a:lstStyle/>
          <a:p>
            <a:r>
              <a:rPr lang="en-GB" dirty="0"/>
              <a:t>Lexical analysis</a:t>
            </a:r>
          </a:p>
        </p:txBody>
      </p:sp>
      <p:sp>
        <p:nvSpPr>
          <p:cNvPr id="3" name="Content Placeholder 2">
            <a:extLst>
              <a:ext uri="{FF2B5EF4-FFF2-40B4-BE49-F238E27FC236}">
                <a16:creationId xmlns:a16="http://schemas.microsoft.com/office/drawing/2014/main" id="{FC22769B-F314-FFC2-846D-D95EAD58BB8A}"/>
              </a:ext>
            </a:extLst>
          </p:cNvPr>
          <p:cNvSpPr>
            <a:spLocks noGrp="1"/>
          </p:cNvSpPr>
          <p:nvPr>
            <p:ph sz="half" idx="1"/>
          </p:nvPr>
        </p:nvSpPr>
        <p:spPr/>
        <p:txBody>
          <a:bodyPr>
            <a:normAutofit fontScale="92500"/>
          </a:bodyPr>
          <a:lstStyle/>
          <a:p>
            <a:r>
              <a:rPr lang="en-GB" dirty="0" err="1"/>
              <a:t>Lexers</a:t>
            </a:r>
            <a:r>
              <a:rPr lang="en-GB" dirty="0"/>
              <a:t> turn source code into tokens</a:t>
            </a:r>
          </a:p>
          <a:p>
            <a:pPr lvl="1"/>
            <a:r>
              <a:rPr lang="en-GB" dirty="0"/>
              <a:t>A token is a “unit” of the language that generally has information about the source material:</a:t>
            </a:r>
          </a:p>
          <a:p>
            <a:pPr lvl="2"/>
            <a:r>
              <a:rPr lang="en-GB" dirty="0"/>
              <a:t>Type, value, length, start index, line</a:t>
            </a:r>
          </a:p>
          <a:p>
            <a:pPr lvl="1"/>
            <a:r>
              <a:rPr lang="en-GB" dirty="0"/>
              <a:t>In natural languages this is fairly easy, there are limited numbers of characters that can split “units”, e.g., “ , , , ., ;, :, !, ?, “, ‘” (and a few more)</a:t>
            </a:r>
          </a:p>
          <a:p>
            <a:pPr lvl="1"/>
            <a:r>
              <a:rPr lang="en-GB" dirty="0"/>
              <a:t>Programming languages are generally strict about the structure of the language, but involve more nesting.</a:t>
            </a:r>
          </a:p>
        </p:txBody>
      </p:sp>
      <p:sp>
        <p:nvSpPr>
          <p:cNvPr id="8" name="Content Placeholder 7">
            <a:extLst>
              <a:ext uri="{FF2B5EF4-FFF2-40B4-BE49-F238E27FC236}">
                <a16:creationId xmlns:a16="http://schemas.microsoft.com/office/drawing/2014/main" id="{5F39962C-7135-9D97-DA6F-21EE4CB5C9BF}"/>
              </a:ext>
            </a:extLst>
          </p:cNvPr>
          <p:cNvSpPr>
            <a:spLocks noGrp="1"/>
          </p:cNvSpPr>
          <p:nvPr>
            <p:ph sz="half" idx="2"/>
          </p:nvPr>
        </p:nvSpPr>
        <p:spPr/>
        <p:txBody>
          <a:bodyPr>
            <a:normAutofit fontScale="92500"/>
          </a:bodyPr>
          <a:lstStyle/>
          <a:p>
            <a:r>
              <a:rPr lang="en-GB" dirty="0"/>
              <a:t>Python example</a:t>
            </a:r>
          </a:p>
          <a:p>
            <a:endParaRPr lang="en-GB" dirty="0"/>
          </a:p>
          <a:p>
            <a:endParaRPr lang="en-GB" dirty="0"/>
          </a:p>
          <a:p>
            <a:endParaRPr lang="en-GB" dirty="0"/>
          </a:p>
          <a:p>
            <a:endParaRPr lang="en-GB" dirty="0"/>
          </a:p>
          <a:p>
            <a:r>
              <a:rPr lang="en-GB" dirty="0"/>
              <a:t>C Example</a:t>
            </a:r>
          </a:p>
        </p:txBody>
      </p:sp>
      <p:pic>
        <p:nvPicPr>
          <p:cNvPr id="5" name="Picture 4">
            <a:extLst>
              <a:ext uri="{FF2B5EF4-FFF2-40B4-BE49-F238E27FC236}">
                <a16:creationId xmlns:a16="http://schemas.microsoft.com/office/drawing/2014/main" id="{141D491B-1496-1DE6-47CA-52624A3D2C22}"/>
              </a:ext>
            </a:extLst>
          </p:cNvPr>
          <p:cNvPicPr>
            <a:picLocks noChangeAspect="1"/>
          </p:cNvPicPr>
          <p:nvPr/>
        </p:nvPicPr>
        <p:blipFill>
          <a:blip r:embed="rId3"/>
          <a:stretch>
            <a:fillRect/>
          </a:stretch>
        </p:blipFill>
        <p:spPr>
          <a:xfrm>
            <a:off x="6361000" y="2221255"/>
            <a:ext cx="2753109" cy="1019317"/>
          </a:xfrm>
          <a:prstGeom prst="rect">
            <a:avLst/>
          </a:prstGeom>
        </p:spPr>
      </p:pic>
      <p:pic>
        <p:nvPicPr>
          <p:cNvPr id="7" name="Picture 6">
            <a:extLst>
              <a:ext uri="{FF2B5EF4-FFF2-40B4-BE49-F238E27FC236}">
                <a16:creationId xmlns:a16="http://schemas.microsoft.com/office/drawing/2014/main" id="{82FE2D4B-5BC4-693C-B133-FF9B0B4E193B}"/>
              </a:ext>
            </a:extLst>
          </p:cNvPr>
          <p:cNvPicPr>
            <a:picLocks noChangeAspect="1"/>
          </p:cNvPicPr>
          <p:nvPr/>
        </p:nvPicPr>
        <p:blipFill>
          <a:blip r:embed="rId4"/>
          <a:stretch>
            <a:fillRect/>
          </a:stretch>
        </p:blipFill>
        <p:spPr>
          <a:xfrm>
            <a:off x="6361000" y="4655519"/>
            <a:ext cx="2648320" cy="2000529"/>
          </a:xfrm>
          <a:prstGeom prst="rect">
            <a:avLst/>
          </a:prstGeom>
        </p:spPr>
      </p:pic>
      <p:sp>
        <p:nvSpPr>
          <p:cNvPr id="9" name="TextBox 8">
            <a:extLst>
              <a:ext uri="{FF2B5EF4-FFF2-40B4-BE49-F238E27FC236}">
                <a16:creationId xmlns:a16="http://schemas.microsoft.com/office/drawing/2014/main" id="{9312E707-6CB9-39DF-2863-B541475993F0}"/>
              </a:ext>
            </a:extLst>
          </p:cNvPr>
          <p:cNvSpPr txBox="1"/>
          <p:nvPr/>
        </p:nvSpPr>
        <p:spPr>
          <a:xfrm>
            <a:off x="9302909" y="2146827"/>
            <a:ext cx="1542730" cy="1754326"/>
          </a:xfrm>
          <a:prstGeom prst="rect">
            <a:avLst/>
          </a:prstGeom>
          <a:noFill/>
        </p:spPr>
        <p:txBody>
          <a:bodyPr wrap="none" rtlCol="0">
            <a:spAutoFit/>
          </a:bodyPr>
          <a:lstStyle/>
          <a:p>
            <a:r>
              <a:rPr lang="en-GB" dirty="0"/>
              <a:t>Token:</a:t>
            </a:r>
            <a:br>
              <a:rPr lang="en-GB" dirty="0"/>
            </a:br>
            <a:r>
              <a:rPr lang="en-GB" dirty="0"/>
              <a:t>Type: keyword</a:t>
            </a:r>
          </a:p>
          <a:p>
            <a:r>
              <a:rPr lang="en-GB" dirty="0"/>
              <a:t>Value: def</a:t>
            </a:r>
          </a:p>
          <a:p>
            <a:r>
              <a:rPr lang="en-GB" dirty="0"/>
              <a:t>Start: 0</a:t>
            </a:r>
          </a:p>
          <a:p>
            <a:r>
              <a:rPr lang="en-GB" dirty="0"/>
              <a:t>Line: 1</a:t>
            </a:r>
          </a:p>
          <a:p>
            <a:r>
              <a:rPr lang="en-GB" dirty="0"/>
              <a:t>Length: 3</a:t>
            </a:r>
          </a:p>
        </p:txBody>
      </p:sp>
      <p:sp>
        <p:nvSpPr>
          <p:cNvPr id="10" name="TextBox 9">
            <a:extLst>
              <a:ext uri="{FF2B5EF4-FFF2-40B4-BE49-F238E27FC236}">
                <a16:creationId xmlns:a16="http://schemas.microsoft.com/office/drawing/2014/main" id="{64E6B15A-CB76-009B-7D06-57B96791CD63}"/>
              </a:ext>
            </a:extLst>
          </p:cNvPr>
          <p:cNvSpPr txBox="1"/>
          <p:nvPr/>
        </p:nvSpPr>
        <p:spPr>
          <a:xfrm>
            <a:off x="9004214" y="4724345"/>
            <a:ext cx="1601977" cy="1754326"/>
          </a:xfrm>
          <a:prstGeom prst="rect">
            <a:avLst/>
          </a:prstGeom>
          <a:noFill/>
        </p:spPr>
        <p:txBody>
          <a:bodyPr wrap="none" rtlCol="0">
            <a:spAutoFit/>
          </a:bodyPr>
          <a:lstStyle/>
          <a:p>
            <a:r>
              <a:rPr lang="en-GB" dirty="0"/>
              <a:t>Token:</a:t>
            </a:r>
            <a:br>
              <a:rPr lang="en-GB" dirty="0"/>
            </a:br>
            <a:r>
              <a:rPr lang="en-GB" dirty="0"/>
              <a:t>Type: identifier</a:t>
            </a:r>
          </a:p>
          <a:p>
            <a:r>
              <a:rPr lang="en-GB" dirty="0"/>
              <a:t>Value: x=5</a:t>
            </a:r>
          </a:p>
          <a:p>
            <a:r>
              <a:rPr lang="en-GB" dirty="0"/>
              <a:t>Start: 6</a:t>
            </a:r>
          </a:p>
          <a:p>
            <a:r>
              <a:rPr lang="en-GB" dirty="0"/>
              <a:t>Line: 6</a:t>
            </a:r>
          </a:p>
          <a:p>
            <a:r>
              <a:rPr lang="en-GB" dirty="0"/>
              <a:t>Length: 3</a:t>
            </a:r>
          </a:p>
        </p:txBody>
      </p:sp>
      <p:sp>
        <p:nvSpPr>
          <p:cNvPr id="11" name="TextBox 10">
            <a:extLst>
              <a:ext uri="{FF2B5EF4-FFF2-40B4-BE49-F238E27FC236}">
                <a16:creationId xmlns:a16="http://schemas.microsoft.com/office/drawing/2014/main" id="{0CAC6ADB-FB87-0015-51C1-5DEA6AFC497C}"/>
              </a:ext>
            </a:extLst>
          </p:cNvPr>
          <p:cNvSpPr txBox="1"/>
          <p:nvPr/>
        </p:nvSpPr>
        <p:spPr>
          <a:xfrm>
            <a:off x="10601085" y="4738549"/>
            <a:ext cx="1601977" cy="1754326"/>
          </a:xfrm>
          <a:prstGeom prst="rect">
            <a:avLst/>
          </a:prstGeom>
          <a:noFill/>
        </p:spPr>
        <p:txBody>
          <a:bodyPr wrap="none" rtlCol="0">
            <a:spAutoFit/>
          </a:bodyPr>
          <a:lstStyle/>
          <a:p>
            <a:r>
              <a:rPr lang="en-GB" dirty="0"/>
              <a:t>Token:</a:t>
            </a:r>
            <a:br>
              <a:rPr lang="en-GB" dirty="0"/>
            </a:br>
            <a:r>
              <a:rPr lang="en-GB" dirty="0"/>
              <a:t>Type: identifier</a:t>
            </a:r>
          </a:p>
          <a:p>
            <a:r>
              <a:rPr lang="en-GB" dirty="0"/>
              <a:t>Value: x</a:t>
            </a:r>
          </a:p>
          <a:p>
            <a:r>
              <a:rPr lang="en-GB" dirty="0"/>
              <a:t>Start: 6</a:t>
            </a:r>
          </a:p>
          <a:p>
            <a:r>
              <a:rPr lang="en-GB" dirty="0"/>
              <a:t>Line: 6</a:t>
            </a:r>
          </a:p>
          <a:p>
            <a:r>
              <a:rPr lang="en-GB" dirty="0"/>
              <a:t>Length: 1</a:t>
            </a:r>
          </a:p>
        </p:txBody>
      </p:sp>
      <p:sp>
        <p:nvSpPr>
          <p:cNvPr id="12" name="TextBox 11">
            <a:extLst>
              <a:ext uri="{FF2B5EF4-FFF2-40B4-BE49-F238E27FC236}">
                <a16:creationId xmlns:a16="http://schemas.microsoft.com/office/drawing/2014/main" id="{81E04FB5-8198-729E-91C1-36C25794946F}"/>
              </a:ext>
            </a:extLst>
          </p:cNvPr>
          <p:cNvSpPr txBox="1"/>
          <p:nvPr/>
        </p:nvSpPr>
        <p:spPr>
          <a:xfrm>
            <a:off x="4770191" y="94749"/>
            <a:ext cx="6861016" cy="1200329"/>
          </a:xfrm>
          <a:prstGeom prst="rect">
            <a:avLst/>
          </a:prstGeom>
          <a:noFill/>
        </p:spPr>
        <p:txBody>
          <a:bodyPr wrap="square" rtlCol="0">
            <a:spAutoFit/>
          </a:bodyPr>
          <a:lstStyle/>
          <a:p>
            <a:r>
              <a:rPr lang="en-GB" dirty="0"/>
              <a:t>You can build regular expressions (REGEX), state machines (FSM), deterministic finite automata (DFA), or non-deterministic finite automata (NFA) – this is often easier than manual parsing.</a:t>
            </a:r>
          </a:p>
          <a:p>
            <a:r>
              <a:rPr lang="en-GB" dirty="0"/>
              <a:t>https://www.owenstephens.co.uk/blog/2014/09/28/NFA_DFA.html</a:t>
            </a:r>
          </a:p>
        </p:txBody>
      </p:sp>
    </p:spTree>
    <p:extLst>
      <p:ext uri="{BB962C8B-B14F-4D97-AF65-F5344CB8AC3E}">
        <p14:creationId xmlns:p14="http://schemas.microsoft.com/office/powerpoint/2010/main" val="2940250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5E5D-E5DB-F23E-88EE-947D8B49F86D}"/>
              </a:ext>
            </a:extLst>
          </p:cNvPr>
          <p:cNvSpPr>
            <a:spLocks noGrp="1"/>
          </p:cNvSpPr>
          <p:nvPr>
            <p:ph type="title"/>
          </p:nvPr>
        </p:nvSpPr>
        <p:spPr/>
        <p:txBody>
          <a:bodyPr/>
          <a:lstStyle/>
          <a:p>
            <a:r>
              <a:rPr lang="en-GB" dirty="0"/>
              <a:t>Sometimes it’s not easy</a:t>
            </a:r>
          </a:p>
        </p:txBody>
      </p:sp>
      <p:sp>
        <p:nvSpPr>
          <p:cNvPr id="3" name="Content Placeholder 2">
            <a:extLst>
              <a:ext uri="{FF2B5EF4-FFF2-40B4-BE49-F238E27FC236}">
                <a16:creationId xmlns:a16="http://schemas.microsoft.com/office/drawing/2014/main" id="{AE2089E7-38D8-55D6-18BF-88B2515A9900}"/>
              </a:ext>
            </a:extLst>
          </p:cNvPr>
          <p:cNvSpPr>
            <a:spLocks noGrp="1"/>
          </p:cNvSpPr>
          <p:nvPr>
            <p:ph sz="half" idx="1"/>
          </p:nvPr>
        </p:nvSpPr>
        <p:spPr/>
        <p:txBody>
          <a:bodyPr>
            <a:normAutofit fontScale="92500" lnSpcReduction="10000"/>
          </a:bodyPr>
          <a:lstStyle/>
          <a:p>
            <a:r>
              <a:rPr lang="en-GB" dirty="0"/>
              <a:t>What is a valid email address?</a:t>
            </a:r>
          </a:p>
          <a:p>
            <a:r>
              <a:rPr lang="en-GB" dirty="0">
                <a:hlinkClick r:id="rId2"/>
              </a:rPr>
              <a:t>https://www.ietf.org/rfc/rfc0822.txt</a:t>
            </a:r>
            <a:endParaRPr lang="en-GB" dirty="0"/>
          </a:p>
          <a:p>
            <a:endParaRPr lang="en-GB" dirty="0"/>
          </a:p>
          <a:p>
            <a:pPr marL="0" indent="0">
              <a:buNone/>
            </a:pPr>
            <a:r>
              <a:rPr lang="en-GB" sz="1500" dirty="0"/>
              <a:t>address     =  mailbox                      ; one addressee</a:t>
            </a:r>
          </a:p>
          <a:p>
            <a:pPr marL="0" indent="0">
              <a:buNone/>
            </a:pPr>
            <a:r>
              <a:rPr lang="en-GB" sz="1500" dirty="0"/>
              <a:t>mailbox     =  </a:t>
            </a:r>
            <a:r>
              <a:rPr lang="en-GB" sz="1500" dirty="0" err="1"/>
              <a:t>addr</a:t>
            </a:r>
            <a:r>
              <a:rPr lang="en-GB" sz="1500" dirty="0"/>
              <a:t>-spec                    ; simple address</a:t>
            </a:r>
          </a:p>
          <a:p>
            <a:pPr marL="0" indent="0">
              <a:buNone/>
            </a:pPr>
            <a:r>
              <a:rPr lang="en-GB" sz="1500" dirty="0"/>
              <a:t> </a:t>
            </a:r>
            <a:r>
              <a:rPr lang="en-GB" sz="1500" dirty="0" err="1"/>
              <a:t>addr</a:t>
            </a:r>
            <a:r>
              <a:rPr lang="en-GB" sz="1500" dirty="0"/>
              <a:t>-spec   =  local-part "@" domain        ; global address</a:t>
            </a:r>
          </a:p>
          <a:p>
            <a:pPr marL="0" indent="0">
              <a:buNone/>
            </a:pPr>
            <a:r>
              <a:rPr lang="en-GB" sz="1500" dirty="0"/>
              <a:t>local-part  =  word *("." word)             ; uninterpreted</a:t>
            </a:r>
          </a:p>
          <a:p>
            <a:pPr marL="0" indent="0">
              <a:buNone/>
            </a:pPr>
            <a:r>
              <a:rPr lang="en-GB" sz="1500" dirty="0"/>
              <a:t>                                                 ; case-preserved</a:t>
            </a:r>
          </a:p>
          <a:p>
            <a:pPr marL="0" indent="0">
              <a:buNone/>
            </a:pPr>
            <a:r>
              <a:rPr lang="en-GB" sz="1500" dirty="0"/>
              <a:t>domain      =  sub-domain *("." sub-domain)</a:t>
            </a:r>
          </a:p>
          <a:p>
            <a:pPr marL="0" indent="0">
              <a:buNone/>
            </a:pPr>
            <a:r>
              <a:rPr lang="en-GB" sz="1500" dirty="0"/>
              <a:t>sub-domain  =  domain-ref / domain-literal</a:t>
            </a:r>
          </a:p>
          <a:p>
            <a:pPr marL="0" indent="0">
              <a:buNone/>
            </a:pPr>
            <a:r>
              <a:rPr lang="en-GB" sz="1500" dirty="0"/>
              <a:t>domain-ref  =  atom                         ; symbolic reference</a:t>
            </a:r>
          </a:p>
          <a:p>
            <a:pPr marL="0" indent="0">
              <a:buNone/>
            </a:pPr>
            <a:r>
              <a:rPr lang="en-GB" sz="1500" dirty="0"/>
              <a:t>atom        =  1*&lt;any CHAR except specials, SPACE and CTLs&gt;</a:t>
            </a:r>
          </a:p>
          <a:p>
            <a:pPr marL="0" indent="0">
              <a:buNone/>
            </a:pPr>
            <a:endParaRPr lang="en-GB" dirty="0"/>
          </a:p>
        </p:txBody>
      </p:sp>
      <p:sp>
        <p:nvSpPr>
          <p:cNvPr id="5" name="Rectangle 1">
            <a:extLst>
              <a:ext uri="{FF2B5EF4-FFF2-40B4-BE49-F238E27FC236}">
                <a16:creationId xmlns:a16="http://schemas.microsoft.com/office/drawing/2014/main" id="{027A97C0-AC32-0E1C-FC43-F5A3768EE559}"/>
              </a:ext>
            </a:extLst>
          </p:cNvPr>
          <p:cNvSpPr>
            <a:spLocks noGrp="1" noChangeArrowheads="1"/>
          </p:cNvSpPr>
          <p:nvPr>
            <p:ph sz="half" idx="2"/>
          </p:nvPr>
        </p:nvSpPr>
        <p:spPr bwMode="auto">
          <a:xfrm>
            <a:off x="6173400" y="2107936"/>
            <a:ext cx="5180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000000"/>
                </a:solidFill>
                <a:effectLst/>
              </a:rPr>
              <a:t>(?:(?:\r\n)?[ \t])*(?:(?:(?:[^()&lt;&gt;@,;:\\".\[\] \000-\031]+(?:(?:(?:\r\n)?[ \t] )+|\Z|(?=[\["()&lt;&gt;@,;:\\".\[\]]))|"(?:[^\"\r\\]|\\.|(?:(?:\r\n)?[ \t]))*"(?:(?: \r\n)?[ \t])*)(?:\.(?:(?:\r\n)?[ \t])*(?:[^()&lt;&gt;@,;:\\".\[\] \000-\031]+(?:(?:( ?:\r\n)?[ \t])+|\Z|(?=[\["()&lt;&gt;@,;:\\".\[\]]))|"(?:[^\"\r\\]|\\.|(?:(?:\r\n)?[ \t]))*"(?:(?:\r\n)?[ \t])*))*@(?:(?:\r\n)?[ \t])*(?:[^()&lt;&gt;@,;:\\".\[\] \000-\0 31]+(?:(?:(?:\r\n)?[ \t])+|\Z|(?=[\["()&lt;&gt;@,;:\\".\[\]]))|\[([^\[\]\r\\]|\\.)*\ ](?:(?:\r\n)?[ \t])*)(?:\.(?:(?:\r\n)?[ \t])*(?:[^()&lt;&gt;@,;:\\".\[\] \000-\031]+ (?:(?:(?:\r\n)?[ \t])+|\Z|(?=[\["()&lt;&gt;@,;:\\".\[\]]))|\[([^\[\]\r\\]|\\.)*\](?: (?:\r\n)?[ \t])*))*|(?:[^()&lt;&gt;@,;:\\".\[\] \000-\031]+(?:(?:(?:\r\n)?[ \t])+|\Z |(?=[\["()&lt;&gt;@,;:\\".\[\]]))|"(?:[^\"\r\\]|\\.|(?:(?:\r\n)?[ \t]))*"(?:(?:\r\n) ?[ \t])*)*\&lt;(?:(?:\r\n)?[ \t])*(?:@(?:[^()&lt;&gt;@,;:\\".\[\] \000-\031]+(?:(?:(?:\ r\n)?[ \t])+|\Z|(?=[\["()&lt;&gt;@,;:\\".\[\]]))|\[([^\[\]\r\\]|\\.)*\](?:(?:\r\n)?[ \t])*)(?:\.(?:(?:\r\n)?[ \t])*(?:[^()&lt;&gt;@,;:\\".\[\] \000-\031]+(?:(?:(?:\r\n) ?[ \t])+|\Z|(?=[\["()&lt;&gt;@,;:\\".\[\]]))|\[([^\[\]\r\\]|\\.)*\](?:(?:\r\n)?[ \t] )*))*(?:,@(?:(?:\r\n)?[ \t])*(?:[^()&lt;&gt;@,;:\\".\[\] \000-\031]+(?:(?:(?:\r\n)?[ \t])+|\Z|(?=[\["()&lt;&gt;@,;:\\".\[\]]))|\[([^\[\]\r\\]|\\.)*\](?:(?:\r\n)?[ \t])* )(?:\.(?:(?:\r\n)?[ \t])*(?:[^()&lt;&gt;@,;:\\".\[\] \000-\031]+(?:(?:(?:\r\n)?[ \t] )+|\Z|(?=[\["()&lt;&gt;@,;:\\".\[\]]))|\[([^\[\]\r\\]|\\.)*\](?:(?:\r\n)?[ \t])*))*) *:(?:(?:\r\n)?[ \t])*)?(?:[^()&lt;&gt;@,;:\\".\[\] \000-\031]+(?:(?:(?:\r\n)?[ \t])+ |\Z|(?=[\["()&lt;&gt;@,;:\\".\[\]]))|"(?:[^\"\r\\]|\\.|(?:(?:\r\n)?[ \t]))*"(?:(?:\r \n)?[ \t])*)(?:\.(?:(?:\r\n)?[ \t])*(?:[^()&lt;&gt;@,;:\\".\[\] \000-\031]+(?:(?:(?: \r\n)?[ \t])+|\Z|(?=[\["()&lt;&gt;@,;:\\".\[\]]))|"(?:[^\"\r\\]|\\.|(?:(?:\r\n)?[ \t ]))*"(?:(?:\r\n)?[ \t])*))*@(?:(?:\r\n)?[ \t])*(?:[^()&lt;&gt;@,;:\\".\[\] \000-\031 ]+(?:(?:(?:\r\n)?[ \t])+|\Z|(?=[\["()&lt;&gt;@,;:\\".\[\]]))|\[([^\[\]\r\\]|\\.)*\]( ?:(?:\r\n)?[ \t])*)(?:\.(?:(?:\r\n)?[ \t])*(?:[^()&lt;&gt;@,;:\\".\[\] \000-\031]+(? :(?:(?:\r\n)?[ \t])+|\Z|(?=[\["()&lt;&gt;@,;:\\".\[\]]))|\[([^\[\]\r\\]|\\.)*\](?:(? :\r\n)?[ \t])*))*\&gt;(?:(?:\r\n)?[ \t])*)|(?:[^()&lt;&gt;@,;:\\".\[\] \000-\031]+(?:(? :(?:\r\n)?[ \t])+|\Z|(?=[\["()&lt;&gt;@,;:\\".\[\]]))|"(?:[^\"\r\\]|\\.|(?:(?:\r\n)? [ \t]))*"(?:(?:\r\n)?[ \t])*)*:(?:(?:\r\n)?[ \t])*(?:(?:(?:[^()&lt;&gt;@,;:\\".\[\] \000-\031]+(?:(?:(?:\r\n)?[ \t])+|\Z|(?=[\["()&lt;&gt;@,;:\\".\[\]]))|"(?:[^\"\r\\]| \\.|(?:(?:\r\n)?[ \t]))*"(?:(?:\r\n)?[ \t])*)(?:\.(?:(?:\r\n)?[ \t])*(?:[^()&lt;&gt; @,;:\\".\[\] \000-\031]+(?:(?:(?:\r\n)?[ \t])+|\Z|(?=[\["()&lt;&gt;@,;:\\".\[\]]))|" (?:[^\"\r\\]|\\.|(?:(?:\r\n)?[ \t]))*"(?:(?:\r\n)?[ \t])*))*@(?:(?:\r\n)?[ \t] )*(?:[^()&lt;&gt;@,;:\\".\[\] \000-\031]+(?:(?:(?:\r\n)?[ \t])+|\Z|(?=[\["()&lt;&gt;@,;:\\ ".\[\]]))|\[([^\[\]\r\\]|\\.)*\](?:(?:\r\n)?[ \t])*)(?:\.(?:(?:\r\n)?[ \t])*(? :[^()&lt;&gt;@,;:\\".\[\] \000-\031]+(?:(?:(?:\r\n)?[ \t])+|\Z|(?=[\["()&lt;&gt;@,;:\\".\[ \]]))|\[([^\[\]\r\\]|\\.)*\](?:(?:\r\n)?[ \t])*))*|(?:[^()&lt;&gt;@,;:\\".\[\] \000- \031]+(?:(?:(?:\r\n)?[ \t])+|\Z|(?=[\["()&lt;&gt;@,;:\\".\[\]]))|"(?:[^\"\r\\]|\\.|( ?:(?:\r\n)?[ \t]))*"(?:(?:\r\n)?[ \t])*)*\&lt;(?:(?:\r\n)?[ \t])*(?:@(?:[^()&lt;&gt;@,; :\\".\[\] \000-\031]+(?:(?:(?:\r\n)?[ \t])+|\Z|(?=[\["()&lt;&gt;@,;:\\".\[\]]))|\[([ ^\[\]\r\\]|\\.)*\](?:(?:\r\n)?[ \t])*)(?:\.(?:(?:\r\n)?[ \t])*(?:[^()&lt;&gt;@,;:\\" .\[\] \000-\031]+(?:(?:(?:\r\n)?[ \t])+|\Z|(?=[\["()&lt;&gt;@,;:\\".\[\]]))|\[([^\[\ ]\r\\]|\\.)*\](?:(?:\r\n)?[ \t])*))*(?:,@(?:(?:\r\n)?[ \t])*(?:[^()&lt;&gt;@,;:\\".\ [\] \000-\031]+(?:(?:(?:\r\n)?[ \t])+|\Z|(?=[\["()&lt;&gt;@,;:\\".\[\]]))|\[([^\[\]\ r\\]|\\.)*\](?:(?:\r\n)?[ \t])*)(?:\.(?:(?:\r\n)?[ \t])*(?:[^()&lt;&gt;@,;:\\".\[\] \000-\031]+(?:(?:(?:\r\n)?[ \t])+|\Z|(?=[\["()&lt;&gt;@,;:\\".\[\]]))|\[([^\[\]\r\\] |\\.)*\](?:(?:\r\n)?[ \t])*))*)*:(?:(?:\r\n)?[ \t])*)?(?:[^()&lt;&gt;@,;:\\".\[\] \0 00-\031]+(?:(?:(?:\r\n)?[ \t])+|\Z|(?=[\["()&lt;&gt;@,;:\\".\[\]]))|"(?:[^\"\r\\]|\\ .|(?:(?:\r\n)?[ \t]))*"(?:(?:\r\n)?[ \t])*)(?:\.(?:(?:\r\n)?[ \t])*(?:[^()&lt;&gt;@, ;:\\".\[\] \000-\031]+(?:(?:(?:\r\n)?[ \t])+|\Z|(?=[\["()&lt;&gt;@,;:\\".\[\]]))|"(? :[^\"\r\\]|\\.|(?:(?:\r\n)?[ \t]))*"(?:(?:\r\n)?[ \t])*))*@(?:(?:\r\n)?[ \t])* (?:[^()&lt;&gt;@,;:\\".\[\] \000-\031]+(?:(?:(?:\r\n)?[ \t])+|\Z|(?=[\["()&lt;&gt;@,;:\\". \[\]]))|\[([^\[\]\r\\]|\\.)*\](?:(?:\r\n)?[ \t])*)(?:\.(?:(?:\r\n)?[ \t])*(?:[ ^()&lt;&gt;@,;:\\".\[\] \000-\031]+(?:(?:(?:\r\n)?[ \t])+|\Z|(?=[\["()&lt;&gt;@,;:\\".\[\] ]))|\[([^\[\]\r\\]|\\.)*\](?:(?:\r\n)?[ \t])*))*\&gt;(?:(?:\r\n)?[ \t])*)(?:,\s*( ?:(?:[^()&lt;&gt;@,;:\\".\[\] \000-\031]+(?:(?:(?:\r\n)?[ \t])+|\Z|(?=[\["()&lt;&gt;@,;:\\ ".\[\]]))|"(?:[^\"\r\\]|\\.|(?:(?:\r\n)?[ \t]))*"(?:(?:\r\n)?[ \t])*)(?:\.(?:( ?:\r\n)?[ \t])*(?:[^()&lt;&gt;@,;:\\".\[\] \000-\031]+(?:(?:(?:\r\n)?[ \t])+|\Z|(?=[ \["()&lt;&gt;@,;:\\".\[\]]))|"(?:[^\"\r\\]|\\.|(?:(?:\r\n)?[ \t]))*"(?:(?:\r\n)?[ \t ])*))*@(?:(?:\r\n)?[ \t])*(?:[^()&lt;&gt;@,;:\\".\[\] \000-\031]+(?:(?:(?:\r\n)?[ \t ])+|\Z|(?=[\["()&lt;&gt;@,;:\\".\[\]]))|\[([^\[\]\r\\]|\\.)*\](?:(?:\r\n)?[ \t])*)(? :\.(?:(?:\r\n)?[ \t])*(?:[^()&lt;&gt;@,;:\\".\[\] \000-\031]+(?:(?:(?:\r\n)?[ \t])+| \Z|(?=[\["()&lt;&gt;@,;:\\".\[\]]))|\[([^\[\]\r\\]|\\.)*\](?:(?:\r\n)?[ \t])*))*|(?: [^()&lt;&gt;@,;:\\".\[\] \000-\031]+(?:(?:(?:\r\n)?[ \t])+|\Z|(?=[\["()&lt;&gt;@,;:\\".\[\ ]]))|"(?:[^\"\r\\]|\\.|(?:(?:\r\n)?[ \t]))*"(?:(?:\r\n)?[ \t])*)*\&lt;(?:(?:\r\n) ?[ \t])*(?:@(?:[^()&lt;&gt;@,;:\\".\[\] \000-\031]+(?:(?:(?:\r\n)?[ \t])+|\Z|(?=[\[" ()&lt;&gt;@,;:\\".\[\]]))|\[([^\[\]\r\\]|\\.)*\](?:(?:\r\n)?[ \t])*)(?:\.(?:(?:\r\n) ?[ \t])*(?:[^()&lt;&gt;@,;:\\".\[\] \000-\031]+(?:(?:(?:\r\n)?[ \t])+|\Z|(?=[\["()&lt;&gt; @,;:\\".\[\]]))|\[([^\[\]\r\\]|\\.)*\](?:(?:\r\n)?[ \t])*))*(?:,@(?:(?:\r\n)?[ \t])*(?:[^()&lt;&gt;@,;:\\".\[\] \000-\031]+(?:(?:(?:\r\n)?[ \t])+|\Z|(?=[\["()&lt;&gt;@, ;:\\".\[\]]))|\[([^\[\]\r\\]|\\.)*\](?:(?:\r\n)?[ \t])*)(?:\.(?:(?:\r\n)?[ \t] )*(?:[^()&lt;&gt;@,;:\\".\[\] \000-\031]+(?:(?:(?:\r\n)?[ \t])+|\Z|(?=[\["()&lt;&gt;@,;:\\ ".\[\]]))|\[([^\[\]\r\\]|\\.)*\](?:(?:\r\n)?[ \t])*))*)*:(?:(?:\r\n)?[ \t])*)? (?:[^()&lt;&gt;@,;:\\".\[\] \000-\031]+(?:(?:(?:\r\n)?[ \t])+|\Z|(?=[\["()&lt;&gt;@,;:\\". \[\]]))|"(?:[^\"\r\\]|\\.|(?:(?:\r\n)?[ \t]))*"(?:(?:\r\n)?[ \t])*)(?:\.(?:(?: \r\n)?[ \t])*(?:[^()&lt;&gt;@,;:\\".\[\] \000-\031]+(?:(?:(?:\r\n)?[ \t])+|\Z|(?=[\[ "()&lt;&gt;@,;:\\".\[\]]))|"(?:[^\"\r\\]|\\.|(?:(?:\r\n)?[ \t]))*"(?:(?:\r\n)?[ \t]) *))*@(?:(?:\r\n)?[ \t])*(?:[^()&lt;&gt;@,;:\\".\[\] \000-\031]+(?:(?:(?:\r\n)?[ \t]) +|\Z|(?=[\["()&lt;&gt;@,;:\\".\[\]]))|\[([^\[\]\r\\]|\\.)*\](?:(?:\r\n)?[ \t])*)(?:\ .(?:(?:\r\n)?[ \t])*(?:[^()&lt;&gt;@,;:\\".\[\] \000-\031]+(?:(?:(?:\r\n)?[ \t])+|\Z |(?=[\["()&lt;&gt;@,;:\\".\[\]]))|\[([^\[\]\r\\]|\\.)*\](?:(?:\r\n)?[ \t])*))*\&gt;(?:( ?:\r\n)?[ \t])*))*)?;\s*)</a:t>
            </a:r>
            <a:r>
              <a:rPr kumimoji="0" lang="en-US" altLang="en-US" sz="6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491088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C19D-F45D-E80F-D009-F826A886D8B6}"/>
              </a:ext>
            </a:extLst>
          </p:cNvPr>
          <p:cNvSpPr>
            <a:spLocks noGrp="1"/>
          </p:cNvSpPr>
          <p:nvPr>
            <p:ph type="title"/>
          </p:nvPr>
        </p:nvSpPr>
        <p:spPr/>
        <p:txBody>
          <a:bodyPr/>
          <a:lstStyle/>
          <a:p>
            <a:r>
              <a:rPr lang="en-GB" dirty="0"/>
              <a:t>Parsing – syntax analysis</a:t>
            </a:r>
          </a:p>
        </p:txBody>
      </p:sp>
      <p:sp>
        <p:nvSpPr>
          <p:cNvPr id="4" name="Content Placeholder 3">
            <a:extLst>
              <a:ext uri="{FF2B5EF4-FFF2-40B4-BE49-F238E27FC236}">
                <a16:creationId xmlns:a16="http://schemas.microsoft.com/office/drawing/2014/main" id="{295FBDB7-CB43-2451-AB01-9D0FE137B719}"/>
              </a:ext>
            </a:extLst>
          </p:cNvPr>
          <p:cNvSpPr>
            <a:spLocks noGrp="1"/>
          </p:cNvSpPr>
          <p:nvPr>
            <p:ph sz="half" idx="1"/>
          </p:nvPr>
        </p:nvSpPr>
        <p:spPr/>
        <p:txBody>
          <a:bodyPr>
            <a:normAutofit fontScale="92500" lnSpcReduction="10000"/>
          </a:bodyPr>
          <a:lstStyle/>
          <a:p>
            <a:r>
              <a:rPr lang="en-GB" dirty="0"/>
              <a:t>Parsing is the process of taking our tokens and generating an abstract syntax tree from it, i.e., a way to unambiguously represent the program we have generated.</a:t>
            </a:r>
          </a:p>
          <a:p>
            <a:r>
              <a:rPr lang="en-GB" dirty="0"/>
              <a:t>At this point your lecturer is likely to go somewhat off-topic and start talking about reverse-polish notation and shunting yards!</a:t>
            </a:r>
          </a:p>
          <a:p>
            <a:pPr lvl="1"/>
            <a:r>
              <a:rPr lang="en-GB" dirty="0"/>
              <a:t>N.B. we have now made use of n-</a:t>
            </a:r>
            <a:r>
              <a:rPr lang="en-GB" dirty="0" err="1"/>
              <a:t>ary</a:t>
            </a:r>
            <a:r>
              <a:rPr lang="en-GB" dirty="0"/>
              <a:t> trees, stacks, lists, ASCII values, and string manipulation! Think how this links to your other modules?</a:t>
            </a:r>
          </a:p>
        </p:txBody>
      </p:sp>
      <p:pic>
        <p:nvPicPr>
          <p:cNvPr id="2050" name="Picture 2" descr="Abstract syntax tree of the while loop. | Download Scientific Diagram">
            <a:extLst>
              <a:ext uri="{FF2B5EF4-FFF2-40B4-BE49-F238E27FC236}">
                <a16:creationId xmlns:a16="http://schemas.microsoft.com/office/drawing/2014/main" id="{F0FACDEB-B7E4-B453-AC6B-8B4E3B8F2AD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117076"/>
            <a:ext cx="5181600" cy="376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653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1383-5A56-7135-4C9E-664F9F5736CF}"/>
              </a:ext>
            </a:extLst>
          </p:cNvPr>
          <p:cNvSpPr>
            <a:spLocks noGrp="1"/>
          </p:cNvSpPr>
          <p:nvPr>
            <p:ph type="title"/>
          </p:nvPr>
        </p:nvSpPr>
        <p:spPr/>
        <p:txBody>
          <a:bodyPr/>
          <a:lstStyle/>
          <a:p>
            <a:r>
              <a:rPr lang="en-GB" dirty="0"/>
              <a:t>Pausing a second – </a:t>
            </a:r>
            <a:r>
              <a:rPr lang="en-GB" dirty="0" err="1"/>
              <a:t>lexxed</a:t>
            </a:r>
            <a:r>
              <a:rPr lang="en-GB" dirty="0"/>
              <a:t>, and parsed</a:t>
            </a:r>
          </a:p>
        </p:txBody>
      </p:sp>
      <p:sp>
        <p:nvSpPr>
          <p:cNvPr id="3" name="Content Placeholder 2">
            <a:extLst>
              <a:ext uri="{FF2B5EF4-FFF2-40B4-BE49-F238E27FC236}">
                <a16:creationId xmlns:a16="http://schemas.microsoft.com/office/drawing/2014/main" id="{29296585-1901-1901-2AAC-EE70BED45745}"/>
              </a:ext>
            </a:extLst>
          </p:cNvPr>
          <p:cNvSpPr>
            <a:spLocks noGrp="1"/>
          </p:cNvSpPr>
          <p:nvPr>
            <p:ph sz="half" idx="1"/>
          </p:nvPr>
        </p:nvSpPr>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42424"/>
                </a:solidFill>
                <a:effectLst/>
                <a:latin typeface="source-serif-pro"/>
              </a:rPr>
              <a:t>Source code:</a:t>
            </a:r>
            <a:endParaRPr kumimoji="0" lang="en-US" altLang="en-US" sz="2800" b="0" i="0" u="none" strike="noStrike" cap="none" normalizeH="0" baseline="0" dirty="0">
              <a:ln>
                <a:noFill/>
              </a:ln>
              <a:solidFill>
                <a:srgbClr val="242424"/>
              </a:solidFill>
              <a:effectLst/>
              <a:latin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int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    int a = 5;</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    a = a * 5;</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    return 0;</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242424"/>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rgbClr val="242424"/>
                </a:solidFill>
                <a:effectLst/>
                <a:latin typeface="source-serif-pro"/>
              </a:rPr>
              <a:t>Lexxed</a:t>
            </a:r>
            <a:r>
              <a:rPr kumimoji="0" lang="en-US" altLang="en-US" sz="3600" b="0" i="0" u="none" strike="noStrike" cap="none" normalizeH="0" baseline="0" dirty="0">
                <a:ln>
                  <a:noFill/>
                </a:ln>
                <a:solidFill>
                  <a:srgbClr val="242424"/>
                </a:solidFill>
                <a:effectLst/>
                <a:latin typeface="source-serif-pro"/>
              </a:rPr>
              <a:t> tokens:</a:t>
            </a:r>
            <a:endParaRPr kumimoji="0" lang="en-US" altLang="en-US" sz="2800" b="0" i="0" u="none" strike="noStrike" cap="none" normalizeH="0" baseline="0" dirty="0">
              <a:ln>
                <a:noFill/>
              </a:ln>
              <a:solidFill>
                <a:srgbClr val="242424"/>
              </a:solidFill>
              <a:effectLst/>
              <a:latin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err="1">
                <a:ln>
                  <a:noFill/>
                </a:ln>
                <a:solidFill>
                  <a:srgbClr val="242424"/>
                </a:solidFill>
                <a:effectLst/>
                <a:latin typeface="source-code-pro"/>
              </a:rPr>
              <a:t>KEYWORD,"int</a:t>
            </a:r>
            <a:r>
              <a:rPr kumimoji="0" lang="en-US" altLang="en-US" sz="2800" b="0" i="0" u="none" strike="noStrike" cap="none" normalizeH="0" baseline="0" dirty="0">
                <a:ln>
                  <a:noFill/>
                </a:ln>
                <a:solidFill>
                  <a:srgbClr val="242424"/>
                </a:solidFill>
                <a:effectLst/>
                <a:latin typeface="source-code-pro"/>
              </a:rPr>
              <a:t>"] [</a:t>
            </a:r>
            <a:r>
              <a:rPr kumimoji="0" lang="en-US" altLang="en-US" sz="2800" b="0" i="0" u="none" strike="noStrike" cap="none" normalizeH="0" baseline="0" dirty="0" err="1">
                <a:ln>
                  <a:noFill/>
                </a:ln>
                <a:solidFill>
                  <a:srgbClr val="242424"/>
                </a:solidFill>
                <a:effectLst/>
                <a:latin typeface="source-code-pro"/>
              </a:rPr>
              <a:t>ID,"main</a:t>
            </a:r>
            <a:r>
              <a:rPr kumimoji="0" lang="en-US" altLang="en-US" sz="2800" b="0" i="0" u="none" strike="noStrike" cap="none" normalizeH="0" baseline="0" dirty="0">
                <a:ln>
                  <a:noFill/>
                </a:ln>
                <a:solidFill>
                  <a:srgbClr val="242424"/>
                </a:solidFill>
                <a:effectLst/>
                <a:latin typeface="source-code-pro"/>
              </a:rPr>
              <a:t>"] [LPAREN] [RPAREN]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[LBRACE]</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err="1">
                <a:ln>
                  <a:noFill/>
                </a:ln>
                <a:solidFill>
                  <a:srgbClr val="242424"/>
                </a:solidFill>
                <a:effectLst/>
                <a:latin typeface="source-code-pro"/>
              </a:rPr>
              <a:t>KEYWORD,"int</a:t>
            </a:r>
            <a:r>
              <a:rPr kumimoji="0" lang="en-US" altLang="en-US" sz="2800" b="0" i="0" u="none" strike="noStrike" cap="none" normalizeH="0" baseline="0" dirty="0">
                <a:ln>
                  <a:noFill/>
                </a:ln>
                <a:solidFill>
                  <a:srgbClr val="242424"/>
                </a:solidFill>
                <a:effectLst/>
                <a:latin typeface="source-code-pro"/>
              </a:rPr>
              <a:t>"] [</a:t>
            </a:r>
            <a:r>
              <a:rPr kumimoji="0" lang="en-US" altLang="en-US" sz="2800" b="0" i="0" u="none" strike="noStrike" cap="none" normalizeH="0" baseline="0" dirty="0" err="1">
                <a:ln>
                  <a:noFill/>
                </a:ln>
                <a:solidFill>
                  <a:srgbClr val="242424"/>
                </a:solidFill>
                <a:effectLst/>
                <a:latin typeface="source-code-pro"/>
              </a:rPr>
              <a:t>ID,"a</a:t>
            </a:r>
            <a:r>
              <a:rPr kumimoji="0" lang="en-US" altLang="en-US" sz="2800" b="0" i="0" u="none" strike="noStrike" cap="none" normalizeH="0" baseline="0" dirty="0">
                <a:ln>
                  <a:noFill/>
                </a:ln>
                <a:solidFill>
                  <a:srgbClr val="242424"/>
                </a:solidFill>
                <a:effectLst/>
                <a:latin typeface="source-code-pro"/>
              </a:rPr>
              <a:t>"] [EQUALS] [INT,"5"] [SEMICOLON]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err="1">
                <a:ln>
                  <a:noFill/>
                </a:ln>
                <a:solidFill>
                  <a:srgbClr val="242424"/>
                </a:solidFill>
                <a:effectLst/>
                <a:latin typeface="source-code-pro"/>
              </a:rPr>
              <a:t>ID,"a</a:t>
            </a:r>
            <a:r>
              <a:rPr kumimoji="0" lang="en-US" altLang="en-US" sz="2800" b="0" i="0" u="none" strike="noStrike" cap="none" normalizeH="0" baseline="0" dirty="0">
                <a:ln>
                  <a:noFill/>
                </a:ln>
                <a:solidFill>
                  <a:srgbClr val="242424"/>
                </a:solidFill>
                <a:effectLst/>
                <a:latin typeface="source-code-pro"/>
              </a:rPr>
              <a:t>"] [EQUALS] [</a:t>
            </a:r>
            <a:r>
              <a:rPr kumimoji="0" lang="en-US" altLang="en-US" sz="2800" b="0" i="0" u="none" strike="noStrike" cap="none" normalizeH="0" baseline="0" dirty="0" err="1">
                <a:ln>
                  <a:noFill/>
                </a:ln>
                <a:solidFill>
                  <a:srgbClr val="242424"/>
                </a:solidFill>
                <a:effectLst/>
                <a:latin typeface="source-code-pro"/>
              </a:rPr>
              <a:t>ID,"a</a:t>
            </a:r>
            <a:r>
              <a:rPr kumimoji="0" lang="en-US" altLang="en-US" sz="2800" b="0" i="0" u="none" strike="noStrike" cap="none" normalizeH="0" baseline="0" dirty="0">
                <a:ln>
                  <a:noFill/>
                </a:ln>
                <a:solidFill>
                  <a:srgbClr val="242424"/>
                </a:solidFill>
                <a:effectLst/>
                <a:latin typeface="source-code-pro"/>
              </a:rPr>
              <a:t>"] [MULTIPLY] [INT,"5"] [SEMICOLON]</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err="1">
                <a:ln>
                  <a:noFill/>
                </a:ln>
                <a:solidFill>
                  <a:srgbClr val="242424"/>
                </a:solidFill>
                <a:effectLst/>
                <a:latin typeface="source-code-pro"/>
              </a:rPr>
              <a:t>KEYWORD,"return</a:t>
            </a:r>
            <a:r>
              <a:rPr kumimoji="0" lang="en-US" altLang="en-US" sz="2800" b="0" i="0" u="none" strike="noStrike" cap="none" normalizeH="0" baseline="0" dirty="0">
                <a:ln>
                  <a:noFill/>
                </a:ln>
                <a:solidFill>
                  <a:srgbClr val="242424"/>
                </a:solidFill>
                <a:effectLst/>
                <a:latin typeface="source-code-pro"/>
              </a:rPr>
              <a:t>"] [INT,"0"] [SEMICOLON]</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[RBRACE]</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indent="0">
              <a:buNone/>
            </a:pPr>
            <a:endParaRPr lang="en-GB" dirty="0"/>
          </a:p>
        </p:txBody>
      </p:sp>
      <p:sp>
        <p:nvSpPr>
          <p:cNvPr id="5" name="Content Placeholder 4">
            <a:extLst>
              <a:ext uri="{FF2B5EF4-FFF2-40B4-BE49-F238E27FC236}">
                <a16:creationId xmlns:a16="http://schemas.microsoft.com/office/drawing/2014/main" id="{B20391E2-6BAF-718A-70F8-E5D7DC271375}"/>
              </a:ext>
            </a:extLst>
          </p:cNvPr>
          <p:cNvSpPr>
            <a:spLocks noGrp="1"/>
          </p:cNvSpPr>
          <p:nvPr>
            <p:ph sz="half" idx="2"/>
          </p:nvPr>
        </p:nvSpPr>
        <p:spPr/>
        <p:txBody>
          <a:bodyPr>
            <a:normAutofit fontScale="62500" lnSpcReduction="20000"/>
          </a:bodyPr>
          <a:lstStyle/>
          <a:p>
            <a:r>
              <a:rPr lang="en-GB" dirty="0"/>
              <a:t>AST</a:t>
            </a:r>
          </a:p>
        </p:txBody>
      </p:sp>
      <p:pic>
        <p:nvPicPr>
          <p:cNvPr id="1027" name="Picture 3">
            <a:extLst>
              <a:ext uri="{FF2B5EF4-FFF2-40B4-BE49-F238E27FC236}">
                <a16:creationId xmlns:a16="http://schemas.microsoft.com/office/drawing/2014/main" id="{FDF16BB3-B3AF-1AC0-6BAC-AC2DD4324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703" y="2204743"/>
            <a:ext cx="5538952" cy="3972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71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31128-B83E-A772-967B-1480B388ED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B564C-334D-0CDE-79CA-F5A1B0C8E1C5}"/>
              </a:ext>
            </a:extLst>
          </p:cNvPr>
          <p:cNvSpPr>
            <a:spLocks noGrp="1"/>
          </p:cNvSpPr>
          <p:nvPr>
            <p:ph type="title"/>
          </p:nvPr>
        </p:nvSpPr>
        <p:spPr/>
        <p:txBody>
          <a:bodyPr/>
          <a:lstStyle/>
          <a:p>
            <a:r>
              <a:rPr lang="en-GB" dirty="0"/>
              <a:t>Semantic analysis</a:t>
            </a:r>
          </a:p>
        </p:txBody>
      </p:sp>
      <p:sp>
        <p:nvSpPr>
          <p:cNvPr id="3" name="Content Placeholder 2">
            <a:extLst>
              <a:ext uri="{FF2B5EF4-FFF2-40B4-BE49-F238E27FC236}">
                <a16:creationId xmlns:a16="http://schemas.microsoft.com/office/drawing/2014/main" id="{5D29093F-A475-EBFE-B426-97A6BC22FF49}"/>
              </a:ext>
            </a:extLst>
          </p:cNvPr>
          <p:cNvSpPr>
            <a:spLocks noGrp="1"/>
          </p:cNvSpPr>
          <p:nvPr>
            <p:ph sz="half" idx="1"/>
          </p:nvPr>
        </p:nvSpPr>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42424"/>
                </a:solidFill>
                <a:effectLst/>
                <a:latin typeface="source-serif-pro"/>
              </a:rPr>
              <a:t>Source code:</a:t>
            </a:r>
            <a:endParaRPr kumimoji="0" lang="en-US" altLang="en-US" sz="2800" b="0" i="0" u="none" strike="noStrike" cap="none" normalizeH="0" baseline="0" dirty="0">
              <a:ln>
                <a:noFill/>
              </a:ln>
              <a:solidFill>
                <a:srgbClr val="242424"/>
              </a:solidFill>
              <a:effectLst/>
              <a:latin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int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    int a = 5;</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    a = a * </a:t>
            </a:r>
            <a:r>
              <a:rPr kumimoji="0" lang="en-US" altLang="en-US" sz="2800" b="0" i="0" u="none" strike="noStrike" cap="none" normalizeH="0" baseline="0" dirty="0">
                <a:ln>
                  <a:noFill/>
                </a:ln>
                <a:solidFill>
                  <a:srgbClr val="FF0000"/>
                </a:solidFill>
                <a:effectLst/>
                <a:latin typeface="source-code-pro"/>
              </a:rPr>
              <a:t>5.0</a:t>
            </a:r>
            <a:r>
              <a:rPr kumimoji="0" lang="en-US" altLang="en-US" sz="2800" b="0" i="0" u="none" strike="noStrike" cap="none" normalizeH="0" baseline="0" dirty="0">
                <a:ln>
                  <a:noFill/>
                </a:ln>
                <a:solidFill>
                  <a:srgbClr val="242424"/>
                </a:solidFill>
                <a:effectLst/>
                <a:latin typeface="source-code-pro"/>
              </a:rPr>
              <a:t>;</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    return 0;</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242424"/>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rgbClr val="242424"/>
                </a:solidFill>
                <a:effectLst/>
                <a:latin typeface="source-serif-pro"/>
              </a:rPr>
              <a:t>Lexxed</a:t>
            </a:r>
            <a:r>
              <a:rPr kumimoji="0" lang="en-US" altLang="en-US" sz="3600" b="0" i="0" u="none" strike="noStrike" cap="none" normalizeH="0" baseline="0" dirty="0">
                <a:ln>
                  <a:noFill/>
                </a:ln>
                <a:solidFill>
                  <a:srgbClr val="242424"/>
                </a:solidFill>
                <a:effectLst/>
                <a:latin typeface="source-serif-pro"/>
              </a:rPr>
              <a:t> tokens:</a:t>
            </a:r>
            <a:endParaRPr kumimoji="0" lang="en-US" altLang="en-US" sz="2800" b="0" i="0" u="none" strike="noStrike" cap="none" normalizeH="0" baseline="0" dirty="0">
              <a:ln>
                <a:noFill/>
              </a:ln>
              <a:solidFill>
                <a:srgbClr val="242424"/>
              </a:solidFill>
              <a:effectLst/>
              <a:latin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err="1">
                <a:ln>
                  <a:noFill/>
                </a:ln>
                <a:solidFill>
                  <a:srgbClr val="242424"/>
                </a:solidFill>
                <a:effectLst/>
                <a:latin typeface="source-code-pro"/>
              </a:rPr>
              <a:t>KEYWORD,"int</a:t>
            </a:r>
            <a:r>
              <a:rPr kumimoji="0" lang="en-US" altLang="en-US" sz="2800" b="0" i="0" u="none" strike="noStrike" cap="none" normalizeH="0" baseline="0" dirty="0">
                <a:ln>
                  <a:noFill/>
                </a:ln>
                <a:solidFill>
                  <a:srgbClr val="242424"/>
                </a:solidFill>
                <a:effectLst/>
                <a:latin typeface="source-code-pro"/>
              </a:rPr>
              <a:t>"] [</a:t>
            </a:r>
            <a:r>
              <a:rPr kumimoji="0" lang="en-US" altLang="en-US" sz="2800" b="0" i="0" u="none" strike="noStrike" cap="none" normalizeH="0" baseline="0" dirty="0" err="1">
                <a:ln>
                  <a:noFill/>
                </a:ln>
                <a:solidFill>
                  <a:srgbClr val="242424"/>
                </a:solidFill>
                <a:effectLst/>
                <a:latin typeface="source-code-pro"/>
              </a:rPr>
              <a:t>ID,"main</a:t>
            </a:r>
            <a:r>
              <a:rPr kumimoji="0" lang="en-US" altLang="en-US" sz="2800" b="0" i="0" u="none" strike="noStrike" cap="none" normalizeH="0" baseline="0" dirty="0">
                <a:ln>
                  <a:noFill/>
                </a:ln>
                <a:solidFill>
                  <a:srgbClr val="242424"/>
                </a:solidFill>
                <a:effectLst/>
                <a:latin typeface="source-code-pro"/>
              </a:rPr>
              <a:t>"] [LPAREN] [RPAREN]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[LBRACE]</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err="1">
                <a:ln>
                  <a:noFill/>
                </a:ln>
                <a:solidFill>
                  <a:srgbClr val="242424"/>
                </a:solidFill>
                <a:effectLst/>
                <a:latin typeface="source-code-pro"/>
              </a:rPr>
              <a:t>KEYWORD,"int</a:t>
            </a:r>
            <a:r>
              <a:rPr kumimoji="0" lang="en-US" altLang="en-US" sz="2800" b="0" i="0" u="none" strike="noStrike" cap="none" normalizeH="0" baseline="0" dirty="0">
                <a:ln>
                  <a:noFill/>
                </a:ln>
                <a:solidFill>
                  <a:srgbClr val="242424"/>
                </a:solidFill>
                <a:effectLst/>
                <a:latin typeface="source-code-pro"/>
              </a:rPr>
              <a:t>"] [</a:t>
            </a:r>
            <a:r>
              <a:rPr kumimoji="0" lang="en-US" altLang="en-US" sz="2800" b="0" i="0" u="none" strike="noStrike" cap="none" normalizeH="0" baseline="0" dirty="0" err="1">
                <a:ln>
                  <a:noFill/>
                </a:ln>
                <a:solidFill>
                  <a:srgbClr val="242424"/>
                </a:solidFill>
                <a:effectLst/>
                <a:latin typeface="source-code-pro"/>
              </a:rPr>
              <a:t>ID,"a</a:t>
            </a:r>
            <a:r>
              <a:rPr kumimoji="0" lang="en-US" altLang="en-US" sz="2800" b="0" i="0" u="none" strike="noStrike" cap="none" normalizeH="0" baseline="0" dirty="0">
                <a:ln>
                  <a:noFill/>
                </a:ln>
                <a:solidFill>
                  <a:srgbClr val="242424"/>
                </a:solidFill>
                <a:effectLst/>
                <a:latin typeface="source-code-pro"/>
              </a:rPr>
              <a:t>"] [EQUALS] [INT,"5"] [SEMICOLON]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err="1">
                <a:ln>
                  <a:noFill/>
                </a:ln>
                <a:solidFill>
                  <a:srgbClr val="242424"/>
                </a:solidFill>
                <a:effectLst/>
                <a:latin typeface="source-code-pro"/>
              </a:rPr>
              <a:t>ID,"a</a:t>
            </a:r>
            <a:r>
              <a:rPr kumimoji="0" lang="en-US" altLang="en-US" sz="2800" b="0" i="0" u="none" strike="noStrike" cap="none" normalizeH="0" baseline="0" dirty="0">
                <a:ln>
                  <a:noFill/>
                </a:ln>
                <a:solidFill>
                  <a:srgbClr val="242424"/>
                </a:solidFill>
                <a:effectLst/>
                <a:latin typeface="source-code-pro"/>
              </a:rPr>
              <a:t>"] [EQUALS] [</a:t>
            </a:r>
            <a:r>
              <a:rPr kumimoji="0" lang="en-US" altLang="en-US" sz="2800" b="0" i="0" u="none" strike="noStrike" cap="none" normalizeH="0" baseline="0" dirty="0" err="1">
                <a:ln>
                  <a:noFill/>
                </a:ln>
                <a:solidFill>
                  <a:srgbClr val="242424"/>
                </a:solidFill>
                <a:effectLst/>
                <a:latin typeface="source-code-pro"/>
              </a:rPr>
              <a:t>ID,"a</a:t>
            </a:r>
            <a:r>
              <a:rPr kumimoji="0" lang="en-US" altLang="en-US" sz="2800" b="0" i="0" u="none" strike="noStrike" cap="none" normalizeH="0" baseline="0" dirty="0">
                <a:ln>
                  <a:noFill/>
                </a:ln>
                <a:solidFill>
                  <a:srgbClr val="242424"/>
                </a:solidFill>
                <a:effectLst/>
                <a:latin typeface="source-code-pro"/>
              </a:rPr>
              <a:t>"] [MULTIPLY] [</a:t>
            </a:r>
            <a:r>
              <a:rPr kumimoji="0" lang="en-US" altLang="en-US" sz="2800" b="0" i="0" u="none" strike="noStrike" cap="none" normalizeH="0" baseline="0" dirty="0">
                <a:ln>
                  <a:noFill/>
                </a:ln>
                <a:solidFill>
                  <a:srgbClr val="FF0000"/>
                </a:solidFill>
                <a:effectLst/>
                <a:latin typeface="source-code-pro"/>
              </a:rPr>
              <a:t>FLOAT</a:t>
            </a:r>
            <a:r>
              <a:rPr kumimoji="0" lang="en-US" altLang="en-US" sz="2800" b="0" i="0" u="none" strike="noStrike" cap="none" normalizeH="0" baseline="0" dirty="0">
                <a:ln>
                  <a:noFill/>
                </a:ln>
                <a:solidFill>
                  <a:srgbClr val="242424"/>
                </a:solidFill>
                <a:effectLst/>
                <a:latin typeface="source-code-pro"/>
              </a:rPr>
              <a:t>,"5.0"] [SEMICOLON]</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err="1">
                <a:ln>
                  <a:noFill/>
                </a:ln>
                <a:solidFill>
                  <a:srgbClr val="242424"/>
                </a:solidFill>
                <a:effectLst/>
                <a:latin typeface="source-code-pro"/>
              </a:rPr>
              <a:t>KEYWORD,"return</a:t>
            </a:r>
            <a:r>
              <a:rPr kumimoji="0" lang="en-US" altLang="en-US" sz="2800" b="0" i="0" u="none" strike="noStrike" cap="none" normalizeH="0" baseline="0" dirty="0">
                <a:ln>
                  <a:noFill/>
                </a:ln>
                <a:solidFill>
                  <a:srgbClr val="242424"/>
                </a:solidFill>
                <a:effectLst/>
                <a:latin typeface="source-code-pro"/>
              </a:rPr>
              <a:t>"] [INT,"0"] [SEMICOLON]</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[RBRACE]</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GB" dirty="0"/>
          </a:p>
        </p:txBody>
      </p:sp>
      <p:sp>
        <p:nvSpPr>
          <p:cNvPr id="4" name="Content Placeholder 3">
            <a:extLst>
              <a:ext uri="{FF2B5EF4-FFF2-40B4-BE49-F238E27FC236}">
                <a16:creationId xmlns:a16="http://schemas.microsoft.com/office/drawing/2014/main" id="{DED9BFF7-E048-F0F2-C976-69D744823136}"/>
              </a:ext>
            </a:extLst>
          </p:cNvPr>
          <p:cNvSpPr>
            <a:spLocks noGrp="1"/>
          </p:cNvSpPr>
          <p:nvPr>
            <p:ph sz="half" idx="2"/>
          </p:nvPr>
        </p:nvSpPr>
        <p:spPr/>
        <p:txBody>
          <a:bodyPr>
            <a:normAutofit fontScale="62500" lnSpcReduction="20000"/>
          </a:bodyPr>
          <a:lstStyle/>
          <a:p>
            <a:r>
              <a:rPr lang="en-GB" dirty="0"/>
              <a:t>AST</a:t>
            </a:r>
          </a:p>
        </p:txBody>
      </p:sp>
      <p:pic>
        <p:nvPicPr>
          <p:cNvPr id="11" name="Picture 3">
            <a:extLst>
              <a:ext uri="{FF2B5EF4-FFF2-40B4-BE49-F238E27FC236}">
                <a16:creationId xmlns:a16="http://schemas.microsoft.com/office/drawing/2014/main" id="{714EE273-6E0A-B5C8-1D7A-D51886383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204743"/>
            <a:ext cx="5538952" cy="3972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721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D28B-3630-5509-F42B-51AD987A4841}"/>
              </a:ext>
            </a:extLst>
          </p:cNvPr>
          <p:cNvSpPr>
            <a:spLocks noGrp="1"/>
          </p:cNvSpPr>
          <p:nvPr>
            <p:ph type="title"/>
          </p:nvPr>
        </p:nvSpPr>
        <p:spPr/>
        <p:txBody>
          <a:bodyPr/>
          <a:lstStyle/>
          <a:p>
            <a:r>
              <a:rPr lang="en-GB" dirty="0"/>
              <a:t>Semantic analysis</a:t>
            </a:r>
          </a:p>
        </p:txBody>
      </p:sp>
      <p:sp>
        <p:nvSpPr>
          <p:cNvPr id="3" name="Content Placeholder 2">
            <a:extLst>
              <a:ext uri="{FF2B5EF4-FFF2-40B4-BE49-F238E27FC236}">
                <a16:creationId xmlns:a16="http://schemas.microsoft.com/office/drawing/2014/main" id="{2E689881-2C4F-8702-0179-D797B5C2CC0B}"/>
              </a:ext>
            </a:extLst>
          </p:cNvPr>
          <p:cNvSpPr>
            <a:spLocks noGrp="1"/>
          </p:cNvSpPr>
          <p:nvPr>
            <p:ph sz="half" idx="1"/>
          </p:nvPr>
        </p:nvSpPr>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42424"/>
                </a:solidFill>
                <a:effectLst/>
                <a:latin typeface="source-serif-pro"/>
              </a:rPr>
              <a:t>Source code:</a:t>
            </a:r>
            <a:endParaRPr kumimoji="0" lang="en-US" altLang="en-US" sz="2800" b="0" i="0" u="none" strike="noStrike" cap="none" normalizeH="0" baseline="0" dirty="0">
              <a:ln>
                <a:noFill/>
              </a:ln>
              <a:solidFill>
                <a:srgbClr val="242424"/>
              </a:solidFill>
              <a:effectLst/>
              <a:latin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int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    int a = 5;</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    a = a * </a:t>
            </a:r>
            <a:r>
              <a:rPr kumimoji="0" lang="en-US" altLang="en-US" sz="2800" b="0" i="0" u="none" strike="noStrike" cap="none" normalizeH="0" baseline="0" dirty="0">
                <a:ln>
                  <a:noFill/>
                </a:ln>
                <a:solidFill>
                  <a:srgbClr val="FF0000"/>
                </a:solidFill>
                <a:effectLst/>
                <a:latin typeface="source-code-pro"/>
              </a:rPr>
              <a:t>5.0</a:t>
            </a:r>
            <a:r>
              <a:rPr kumimoji="0" lang="en-US" altLang="en-US" sz="2800" b="0" i="0" u="none" strike="noStrike" cap="none" normalizeH="0" baseline="0" dirty="0">
                <a:ln>
                  <a:noFill/>
                </a:ln>
                <a:solidFill>
                  <a:srgbClr val="242424"/>
                </a:solidFill>
                <a:effectLst/>
                <a:latin typeface="source-code-pro"/>
              </a:rPr>
              <a:t>;</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    return 0;</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242424"/>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rgbClr val="242424"/>
                </a:solidFill>
                <a:effectLst/>
                <a:latin typeface="source-serif-pro"/>
              </a:rPr>
              <a:t>Lexxed</a:t>
            </a:r>
            <a:r>
              <a:rPr kumimoji="0" lang="en-US" altLang="en-US" sz="3600" b="0" i="0" u="none" strike="noStrike" cap="none" normalizeH="0" baseline="0" dirty="0">
                <a:ln>
                  <a:noFill/>
                </a:ln>
                <a:solidFill>
                  <a:srgbClr val="242424"/>
                </a:solidFill>
                <a:effectLst/>
                <a:latin typeface="source-serif-pro"/>
              </a:rPr>
              <a:t> tokens:</a:t>
            </a:r>
            <a:endParaRPr kumimoji="0" lang="en-US" altLang="en-US" sz="2800" b="0" i="0" u="none" strike="noStrike" cap="none" normalizeH="0" baseline="0" dirty="0">
              <a:ln>
                <a:noFill/>
              </a:ln>
              <a:solidFill>
                <a:srgbClr val="242424"/>
              </a:solidFill>
              <a:effectLst/>
              <a:latin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err="1">
                <a:ln>
                  <a:noFill/>
                </a:ln>
                <a:solidFill>
                  <a:srgbClr val="242424"/>
                </a:solidFill>
                <a:effectLst/>
                <a:latin typeface="source-code-pro"/>
              </a:rPr>
              <a:t>KEYWORD,"int</a:t>
            </a:r>
            <a:r>
              <a:rPr kumimoji="0" lang="en-US" altLang="en-US" sz="2800" b="0" i="0" u="none" strike="noStrike" cap="none" normalizeH="0" baseline="0" dirty="0">
                <a:ln>
                  <a:noFill/>
                </a:ln>
                <a:solidFill>
                  <a:srgbClr val="242424"/>
                </a:solidFill>
                <a:effectLst/>
                <a:latin typeface="source-code-pro"/>
              </a:rPr>
              <a:t>"] [</a:t>
            </a:r>
            <a:r>
              <a:rPr kumimoji="0" lang="en-US" altLang="en-US" sz="2800" b="0" i="0" u="none" strike="noStrike" cap="none" normalizeH="0" baseline="0" dirty="0" err="1">
                <a:ln>
                  <a:noFill/>
                </a:ln>
                <a:solidFill>
                  <a:srgbClr val="242424"/>
                </a:solidFill>
                <a:effectLst/>
                <a:latin typeface="source-code-pro"/>
              </a:rPr>
              <a:t>ID,"main</a:t>
            </a:r>
            <a:r>
              <a:rPr kumimoji="0" lang="en-US" altLang="en-US" sz="2800" b="0" i="0" u="none" strike="noStrike" cap="none" normalizeH="0" baseline="0" dirty="0">
                <a:ln>
                  <a:noFill/>
                </a:ln>
                <a:solidFill>
                  <a:srgbClr val="242424"/>
                </a:solidFill>
                <a:effectLst/>
                <a:latin typeface="source-code-pro"/>
              </a:rPr>
              <a:t>"] [LPAREN] [RPAREN]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[LBRACE]</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err="1">
                <a:ln>
                  <a:noFill/>
                </a:ln>
                <a:solidFill>
                  <a:srgbClr val="242424"/>
                </a:solidFill>
                <a:effectLst/>
                <a:latin typeface="source-code-pro"/>
              </a:rPr>
              <a:t>KEYWORD,"int</a:t>
            </a:r>
            <a:r>
              <a:rPr kumimoji="0" lang="en-US" altLang="en-US" sz="2800" b="0" i="0" u="none" strike="noStrike" cap="none" normalizeH="0" baseline="0" dirty="0">
                <a:ln>
                  <a:noFill/>
                </a:ln>
                <a:solidFill>
                  <a:srgbClr val="242424"/>
                </a:solidFill>
                <a:effectLst/>
                <a:latin typeface="source-code-pro"/>
              </a:rPr>
              <a:t>"] [</a:t>
            </a:r>
            <a:r>
              <a:rPr kumimoji="0" lang="en-US" altLang="en-US" sz="2800" b="0" i="0" u="none" strike="noStrike" cap="none" normalizeH="0" baseline="0" dirty="0" err="1">
                <a:ln>
                  <a:noFill/>
                </a:ln>
                <a:solidFill>
                  <a:srgbClr val="242424"/>
                </a:solidFill>
                <a:effectLst/>
                <a:latin typeface="source-code-pro"/>
              </a:rPr>
              <a:t>ID,"a</a:t>
            </a:r>
            <a:r>
              <a:rPr kumimoji="0" lang="en-US" altLang="en-US" sz="2800" b="0" i="0" u="none" strike="noStrike" cap="none" normalizeH="0" baseline="0" dirty="0">
                <a:ln>
                  <a:noFill/>
                </a:ln>
                <a:solidFill>
                  <a:srgbClr val="242424"/>
                </a:solidFill>
                <a:effectLst/>
                <a:latin typeface="source-code-pro"/>
              </a:rPr>
              <a:t>"] [EQUALS] [INT,"5"] [SEMICOLON]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err="1">
                <a:ln>
                  <a:noFill/>
                </a:ln>
                <a:solidFill>
                  <a:srgbClr val="242424"/>
                </a:solidFill>
                <a:effectLst/>
                <a:latin typeface="source-code-pro"/>
              </a:rPr>
              <a:t>ID,"a</a:t>
            </a:r>
            <a:r>
              <a:rPr kumimoji="0" lang="en-US" altLang="en-US" sz="2800" b="0" i="0" u="none" strike="noStrike" cap="none" normalizeH="0" baseline="0" dirty="0">
                <a:ln>
                  <a:noFill/>
                </a:ln>
                <a:solidFill>
                  <a:srgbClr val="242424"/>
                </a:solidFill>
                <a:effectLst/>
                <a:latin typeface="source-code-pro"/>
              </a:rPr>
              <a:t>"] [EQUALS] [</a:t>
            </a:r>
            <a:r>
              <a:rPr kumimoji="0" lang="en-US" altLang="en-US" sz="2800" b="0" i="0" u="none" strike="noStrike" cap="none" normalizeH="0" baseline="0" dirty="0" err="1">
                <a:ln>
                  <a:noFill/>
                </a:ln>
                <a:solidFill>
                  <a:srgbClr val="242424"/>
                </a:solidFill>
                <a:effectLst/>
                <a:latin typeface="source-code-pro"/>
              </a:rPr>
              <a:t>ID,"a</a:t>
            </a:r>
            <a:r>
              <a:rPr kumimoji="0" lang="en-US" altLang="en-US" sz="2800" b="0" i="0" u="none" strike="noStrike" cap="none" normalizeH="0" baseline="0" dirty="0">
                <a:ln>
                  <a:noFill/>
                </a:ln>
                <a:solidFill>
                  <a:srgbClr val="242424"/>
                </a:solidFill>
                <a:effectLst/>
                <a:latin typeface="source-code-pro"/>
              </a:rPr>
              <a:t>"] [MULTIPLY] [</a:t>
            </a:r>
            <a:r>
              <a:rPr kumimoji="0" lang="en-US" altLang="en-US" sz="2800" b="0" i="0" u="none" strike="noStrike" cap="none" normalizeH="0" baseline="0" dirty="0">
                <a:ln>
                  <a:noFill/>
                </a:ln>
                <a:solidFill>
                  <a:srgbClr val="FF0000"/>
                </a:solidFill>
                <a:effectLst/>
                <a:latin typeface="source-code-pro"/>
              </a:rPr>
              <a:t>FLOAT</a:t>
            </a:r>
            <a:r>
              <a:rPr kumimoji="0" lang="en-US" altLang="en-US" sz="2800" b="0" i="0" u="none" strike="noStrike" cap="none" normalizeH="0" baseline="0" dirty="0">
                <a:ln>
                  <a:noFill/>
                </a:ln>
                <a:solidFill>
                  <a:srgbClr val="242424"/>
                </a:solidFill>
                <a:effectLst/>
                <a:latin typeface="source-code-pro"/>
              </a:rPr>
              <a:t>,"5.0"] [SEMICOLON]</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a:t>
            </a:r>
            <a:r>
              <a:rPr kumimoji="0" lang="en-US" altLang="en-US" sz="2800" b="0" i="0" u="none" strike="noStrike" cap="none" normalizeH="0" baseline="0" dirty="0" err="1">
                <a:ln>
                  <a:noFill/>
                </a:ln>
                <a:solidFill>
                  <a:srgbClr val="242424"/>
                </a:solidFill>
                <a:effectLst/>
                <a:latin typeface="source-code-pro"/>
              </a:rPr>
              <a:t>KEYWORD,"return</a:t>
            </a:r>
            <a:r>
              <a:rPr kumimoji="0" lang="en-US" altLang="en-US" sz="2800" b="0" i="0" u="none" strike="noStrike" cap="none" normalizeH="0" baseline="0" dirty="0">
                <a:ln>
                  <a:noFill/>
                </a:ln>
                <a:solidFill>
                  <a:srgbClr val="242424"/>
                </a:solidFill>
                <a:effectLst/>
                <a:latin typeface="source-code-pro"/>
              </a:rPr>
              <a:t>"] [INT,"0"] [SEMICOLON]</a:t>
            </a:r>
            <a:br>
              <a:rPr kumimoji="0" lang="en-US" altLang="en-US" sz="2800" b="0" i="0" u="none" strike="noStrike" cap="none" normalizeH="0" baseline="0" dirty="0">
                <a:ln>
                  <a:noFill/>
                </a:ln>
                <a:solidFill>
                  <a:srgbClr val="242424"/>
                </a:solidFill>
                <a:effectLst/>
                <a:latin typeface="source-code-pro"/>
              </a:rPr>
            </a:br>
            <a:r>
              <a:rPr kumimoji="0" lang="en-US" altLang="en-US" sz="2800" b="0" i="0" u="none" strike="noStrike" cap="none" normalizeH="0" baseline="0" dirty="0">
                <a:ln>
                  <a:noFill/>
                </a:ln>
                <a:solidFill>
                  <a:srgbClr val="242424"/>
                </a:solidFill>
                <a:effectLst/>
                <a:latin typeface="source-code-pro"/>
              </a:rPr>
              <a:t>[RBRACE]</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GB" dirty="0"/>
          </a:p>
        </p:txBody>
      </p:sp>
      <p:sp>
        <p:nvSpPr>
          <p:cNvPr id="4" name="Content Placeholder 3">
            <a:extLst>
              <a:ext uri="{FF2B5EF4-FFF2-40B4-BE49-F238E27FC236}">
                <a16:creationId xmlns:a16="http://schemas.microsoft.com/office/drawing/2014/main" id="{BA679744-C158-64E1-3F34-4D7AD8BDF3E3}"/>
              </a:ext>
            </a:extLst>
          </p:cNvPr>
          <p:cNvSpPr>
            <a:spLocks noGrp="1"/>
          </p:cNvSpPr>
          <p:nvPr>
            <p:ph sz="half" idx="2"/>
          </p:nvPr>
        </p:nvSpPr>
        <p:spPr/>
        <p:txBody>
          <a:bodyPr>
            <a:normAutofit fontScale="62500" lnSpcReduction="20000"/>
          </a:bodyPr>
          <a:lstStyle/>
          <a:p>
            <a:r>
              <a:rPr lang="en-GB" dirty="0"/>
              <a:t>AST</a:t>
            </a:r>
          </a:p>
        </p:txBody>
      </p:sp>
      <p:pic>
        <p:nvPicPr>
          <p:cNvPr id="11" name="Picture 3">
            <a:extLst>
              <a:ext uri="{FF2B5EF4-FFF2-40B4-BE49-F238E27FC236}">
                <a16:creationId xmlns:a16="http://schemas.microsoft.com/office/drawing/2014/main" id="{55A01A99-7588-0BAB-4EFF-C177AA34F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204743"/>
            <a:ext cx="5538952" cy="397222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B7C8674-23DD-2851-25A8-756031EC1E99}"/>
              </a:ext>
            </a:extLst>
          </p:cNvPr>
          <p:cNvSpPr/>
          <p:nvPr/>
        </p:nvSpPr>
        <p:spPr>
          <a:xfrm>
            <a:off x="8007567" y="5276192"/>
            <a:ext cx="1114097" cy="3153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FF0000"/>
                </a:solidFill>
              </a:rPr>
              <a:t>Implicit Cast</a:t>
            </a:r>
          </a:p>
        </p:txBody>
      </p:sp>
    </p:spTree>
    <p:extLst>
      <p:ext uri="{BB962C8B-B14F-4D97-AF65-F5344CB8AC3E}">
        <p14:creationId xmlns:p14="http://schemas.microsoft.com/office/powerpoint/2010/main" val="1389829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5741-4FC0-8741-B7A0-CBD547754795}"/>
              </a:ext>
            </a:extLst>
          </p:cNvPr>
          <p:cNvSpPr>
            <a:spLocks noGrp="1"/>
          </p:cNvSpPr>
          <p:nvPr>
            <p:ph type="title"/>
          </p:nvPr>
        </p:nvSpPr>
        <p:spPr/>
        <p:txBody>
          <a:bodyPr/>
          <a:lstStyle/>
          <a:p>
            <a:r>
              <a:rPr lang="en-GB" dirty="0"/>
              <a:t>Intermediate representation</a:t>
            </a:r>
          </a:p>
        </p:txBody>
      </p:sp>
      <p:sp>
        <p:nvSpPr>
          <p:cNvPr id="5" name="Content Placeholder 4">
            <a:extLst>
              <a:ext uri="{FF2B5EF4-FFF2-40B4-BE49-F238E27FC236}">
                <a16:creationId xmlns:a16="http://schemas.microsoft.com/office/drawing/2014/main" id="{7EA8A162-C370-AFD1-9948-7A1037D19968}"/>
              </a:ext>
            </a:extLst>
          </p:cNvPr>
          <p:cNvSpPr>
            <a:spLocks noGrp="1"/>
          </p:cNvSpPr>
          <p:nvPr>
            <p:ph idx="1"/>
          </p:nvPr>
        </p:nvSpPr>
        <p:spPr/>
        <p:txBody>
          <a:bodyPr>
            <a:normAutofit fontScale="70000" lnSpcReduction="20000"/>
          </a:bodyPr>
          <a:lstStyle/>
          <a:p>
            <a:r>
              <a:rPr lang="en-GB" dirty="0"/>
              <a:t>If we are producing an interpreted language e.g. Python we need some platform independent way to represent our program.</a:t>
            </a:r>
          </a:p>
          <a:p>
            <a:r>
              <a:rPr lang="en-GB" dirty="0"/>
              <a:t>In our intermediate representation (generally):</a:t>
            </a:r>
          </a:p>
          <a:p>
            <a:pPr lvl="1"/>
            <a:r>
              <a:rPr lang="en-GB" dirty="0"/>
              <a:t>Each instruction represents one fundamental operation</a:t>
            </a:r>
          </a:p>
          <a:p>
            <a:pPr lvl="1"/>
            <a:r>
              <a:rPr lang="en-GB" dirty="0"/>
              <a:t>Control flow may not be present</a:t>
            </a:r>
          </a:p>
          <a:p>
            <a:pPr lvl="1"/>
            <a:r>
              <a:rPr lang="en-GB" dirty="0"/>
              <a:t>Registers may be large or even unlimited</a:t>
            </a:r>
          </a:p>
          <a:p>
            <a:pPr lvl="1"/>
            <a:r>
              <a:rPr lang="en-GB" dirty="0"/>
              <a:t>A real machine language generally does not/cannot allow this</a:t>
            </a:r>
          </a:p>
          <a:p>
            <a:r>
              <a:rPr lang="en-GB" dirty="0"/>
              <a:t>This could be text, graphs, or other data structures</a:t>
            </a:r>
          </a:p>
          <a:p>
            <a:pPr lvl="1"/>
            <a:r>
              <a:rPr lang="en-GB" dirty="0"/>
              <a:t>The </a:t>
            </a:r>
            <a:r>
              <a:rPr lang="en-GB" dirty="0" err="1"/>
              <a:t>Cpython</a:t>
            </a:r>
            <a:r>
              <a:rPr lang="en-GB" dirty="0"/>
              <a:t> interpreter creates a graph, then performs flow analysis and rearrangement before executing your code</a:t>
            </a:r>
          </a:p>
          <a:p>
            <a:pPr lvl="1"/>
            <a:r>
              <a:rPr lang="en-GB" dirty="0"/>
              <a:t>C (or the C-IL) is often used as an intermediate language as it maps well to assembly language</a:t>
            </a:r>
          </a:p>
          <a:p>
            <a:pPr lvl="1"/>
            <a:r>
              <a:rPr lang="en-GB" dirty="0"/>
              <a:t>Java bytecode </a:t>
            </a:r>
            <a:r>
              <a:rPr lang="en-GB" dirty="0">
                <a:hlinkClick r:id="rId2"/>
              </a:rPr>
              <a:t>https://en.wikipedia.org/wiki/Java_bytecode</a:t>
            </a:r>
            <a:endParaRPr lang="en-GB" dirty="0"/>
          </a:p>
          <a:p>
            <a:pPr lvl="1"/>
            <a:r>
              <a:rPr lang="en-GB" dirty="0"/>
              <a:t>Microsoft common intermediate language https://en.wikipedia.org/wiki/Common_Intermediate_Language</a:t>
            </a:r>
          </a:p>
          <a:p>
            <a:r>
              <a:rPr lang="en-GB" dirty="0"/>
              <a:t>There are many of these out there:</a:t>
            </a:r>
          </a:p>
          <a:p>
            <a:pPr lvl="1"/>
            <a:r>
              <a:rPr lang="en-GB" dirty="0"/>
              <a:t>GNU Compiler Collection (GCC): </a:t>
            </a:r>
            <a:r>
              <a:rPr lang="en-GB" dirty="0">
                <a:hlinkClick r:id="rId3"/>
              </a:rPr>
              <a:t>https://gcc.gnu.org/git/gcc.git</a:t>
            </a:r>
            <a:endParaRPr lang="en-GB" dirty="0"/>
          </a:p>
          <a:p>
            <a:pPr lvl="1"/>
            <a:r>
              <a:rPr lang="en-GB" dirty="0"/>
              <a:t>LLVM: https://llvm.org/docs/LangRef.html</a:t>
            </a:r>
          </a:p>
          <a:p>
            <a:endParaRPr lang="en-GB" dirty="0"/>
          </a:p>
        </p:txBody>
      </p:sp>
    </p:spTree>
    <p:extLst>
      <p:ext uri="{BB962C8B-B14F-4D97-AF65-F5344CB8AC3E}">
        <p14:creationId xmlns:p14="http://schemas.microsoft.com/office/powerpoint/2010/main" val="320139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51CD-8088-48E3-A373-F262E133233D}"/>
              </a:ext>
            </a:extLst>
          </p:cNvPr>
          <p:cNvSpPr>
            <a:spLocks noGrp="1"/>
          </p:cNvSpPr>
          <p:nvPr>
            <p:ph type="title"/>
          </p:nvPr>
        </p:nvSpPr>
        <p:spPr/>
        <p:txBody>
          <a:bodyPr/>
          <a:lstStyle/>
          <a:p>
            <a:r>
              <a:rPr lang="en-GB" dirty="0"/>
              <a:t>Why and what?</a:t>
            </a:r>
          </a:p>
        </p:txBody>
      </p:sp>
      <p:sp>
        <p:nvSpPr>
          <p:cNvPr id="9" name="Text Placeholder 8">
            <a:extLst>
              <a:ext uri="{FF2B5EF4-FFF2-40B4-BE49-F238E27FC236}">
                <a16:creationId xmlns:a16="http://schemas.microsoft.com/office/drawing/2014/main" id="{32EF6533-F9EC-32F3-75C2-CD1FA510552B}"/>
              </a:ext>
            </a:extLst>
          </p:cNvPr>
          <p:cNvSpPr>
            <a:spLocks noGrp="1"/>
          </p:cNvSpPr>
          <p:nvPr>
            <p:ph type="body" idx="1"/>
          </p:nvPr>
        </p:nvSpPr>
        <p:spPr/>
        <p:txBody>
          <a:bodyPr/>
          <a:lstStyle/>
          <a:p>
            <a:pPr algn="ctr"/>
            <a:r>
              <a:rPr lang="en-GB" dirty="0"/>
              <a:t>Why</a:t>
            </a:r>
          </a:p>
        </p:txBody>
      </p:sp>
      <p:sp>
        <p:nvSpPr>
          <p:cNvPr id="3" name="Content Placeholder 2">
            <a:extLst>
              <a:ext uri="{FF2B5EF4-FFF2-40B4-BE49-F238E27FC236}">
                <a16:creationId xmlns:a16="http://schemas.microsoft.com/office/drawing/2014/main" id="{5C7F15ED-3F6D-C026-5942-D8D53092179A}"/>
              </a:ext>
            </a:extLst>
          </p:cNvPr>
          <p:cNvSpPr>
            <a:spLocks noGrp="1"/>
          </p:cNvSpPr>
          <p:nvPr>
            <p:ph sz="half" idx="2"/>
          </p:nvPr>
        </p:nvSpPr>
        <p:spPr/>
        <p:txBody>
          <a:bodyPr>
            <a:normAutofit fontScale="85000" lnSpcReduction="10000"/>
          </a:bodyPr>
          <a:lstStyle/>
          <a:p>
            <a:r>
              <a:rPr lang="en-GB" dirty="0"/>
              <a:t>Computer languages are a cornerstone of practical and theoretical applications of computer science.  Therefore, this module provides an in-depth and pragmatically focused exploration of the theory, concepts, paradigms, current research, and practical implementation issues involved in designing and implementing mark-up languages, special-purpose languages, and programming languages</a:t>
            </a:r>
          </a:p>
        </p:txBody>
      </p:sp>
      <p:sp>
        <p:nvSpPr>
          <p:cNvPr id="10" name="Text Placeholder 9">
            <a:extLst>
              <a:ext uri="{FF2B5EF4-FFF2-40B4-BE49-F238E27FC236}">
                <a16:creationId xmlns:a16="http://schemas.microsoft.com/office/drawing/2014/main" id="{EEA1081E-484D-3DA5-B6AA-59B61B4D58EA}"/>
              </a:ext>
            </a:extLst>
          </p:cNvPr>
          <p:cNvSpPr>
            <a:spLocks noGrp="1"/>
          </p:cNvSpPr>
          <p:nvPr>
            <p:ph type="body" sz="quarter" idx="3"/>
          </p:nvPr>
        </p:nvSpPr>
        <p:spPr/>
        <p:txBody>
          <a:bodyPr/>
          <a:lstStyle/>
          <a:p>
            <a:pPr algn="ctr"/>
            <a:r>
              <a:rPr lang="en-GB" dirty="0"/>
              <a:t>What</a:t>
            </a:r>
          </a:p>
        </p:txBody>
      </p:sp>
      <p:sp>
        <p:nvSpPr>
          <p:cNvPr id="4" name="Content Placeholder 3">
            <a:extLst>
              <a:ext uri="{FF2B5EF4-FFF2-40B4-BE49-F238E27FC236}">
                <a16:creationId xmlns:a16="http://schemas.microsoft.com/office/drawing/2014/main" id="{CF56E816-ECA8-99B0-4378-EAA4EC05907A}"/>
              </a:ext>
            </a:extLst>
          </p:cNvPr>
          <p:cNvSpPr>
            <a:spLocks noGrp="1"/>
          </p:cNvSpPr>
          <p:nvPr>
            <p:ph sz="quarter" idx="4"/>
          </p:nvPr>
        </p:nvSpPr>
        <p:spPr/>
        <p:txBody>
          <a:bodyPr>
            <a:normAutofit fontScale="85000" lnSpcReduction="10000"/>
          </a:bodyPr>
          <a:lstStyle/>
          <a:p>
            <a:pPr marL="514350" indent="-514350">
              <a:buFont typeface="+mj-lt"/>
              <a:buAutoNum type="arabicPeriod"/>
            </a:pPr>
            <a:r>
              <a:rPr lang="en-GB" dirty="0"/>
              <a:t>Demonstrate a critical awareness of the theory and practical issues involved in implementing language parsers, compilers and interpreters</a:t>
            </a:r>
          </a:p>
          <a:p>
            <a:pPr marL="514350" indent="-514350">
              <a:buFont typeface="+mj-lt"/>
              <a:buAutoNum type="arabicPeriod"/>
            </a:pPr>
            <a:r>
              <a:rPr lang="en-GB" dirty="0"/>
              <a:t>Design a computer language, and be able to implement significant portions of an interpreter and/or compiler for it</a:t>
            </a:r>
          </a:p>
        </p:txBody>
      </p:sp>
    </p:spTree>
    <p:extLst>
      <p:ext uri="{BB962C8B-B14F-4D97-AF65-F5344CB8AC3E}">
        <p14:creationId xmlns:p14="http://schemas.microsoft.com/office/powerpoint/2010/main" val="2483648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8E29-18C4-BCC5-405D-AA56CF9A1290}"/>
              </a:ext>
            </a:extLst>
          </p:cNvPr>
          <p:cNvSpPr>
            <a:spLocks noGrp="1"/>
          </p:cNvSpPr>
          <p:nvPr>
            <p:ph type="title"/>
          </p:nvPr>
        </p:nvSpPr>
        <p:spPr/>
        <p:txBody>
          <a:bodyPr/>
          <a:lstStyle/>
          <a:p>
            <a:r>
              <a:rPr lang="en-GB" dirty="0"/>
              <a:t>Optimisation</a:t>
            </a:r>
          </a:p>
        </p:txBody>
      </p:sp>
      <p:sp>
        <p:nvSpPr>
          <p:cNvPr id="3" name="Content Placeholder 2">
            <a:extLst>
              <a:ext uri="{FF2B5EF4-FFF2-40B4-BE49-F238E27FC236}">
                <a16:creationId xmlns:a16="http://schemas.microsoft.com/office/drawing/2014/main" id="{3D6E3AFB-AD4F-4FE6-AA64-AB24906E260B}"/>
              </a:ext>
            </a:extLst>
          </p:cNvPr>
          <p:cNvSpPr>
            <a:spLocks noGrp="1"/>
          </p:cNvSpPr>
          <p:nvPr>
            <p:ph idx="1"/>
          </p:nvPr>
        </p:nvSpPr>
        <p:spPr/>
        <p:txBody>
          <a:bodyPr>
            <a:normAutofit lnSpcReduction="10000"/>
          </a:bodyPr>
          <a:lstStyle/>
          <a:p>
            <a:r>
              <a:rPr lang="en-GB" dirty="0"/>
              <a:t>Optimisation can mean many things:</a:t>
            </a:r>
          </a:p>
          <a:p>
            <a:pPr lvl="1"/>
            <a:r>
              <a:rPr lang="en-GB" dirty="0"/>
              <a:t>“Run faster”, “use less memory”, “use less power”</a:t>
            </a:r>
          </a:p>
          <a:p>
            <a:r>
              <a:rPr lang="en-GB" dirty="0"/>
              <a:t>Generally we want to consider things like: </a:t>
            </a:r>
          </a:p>
          <a:p>
            <a:pPr lvl="1"/>
            <a:r>
              <a:rPr lang="en-GB" dirty="0"/>
              <a:t>Constant folding:</a:t>
            </a:r>
          </a:p>
          <a:p>
            <a:pPr lvl="1"/>
            <a:r>
              <a:rPr lang="en-GB" dirty="0"/>
              <a:t>Loop unrolling, automatic vectorisation, loop-invariant code motion</a:t>
            </a:r>
          </a:p>
          <a:p>
            <a:pPr lvl="1"/>
            <a:r>
              <a:rPr lang="en-GB" dirty="0"/>
              <a:t>Code replacement (e.g. x * 2 = x &lt;&lt; 1)</a:t>
            </a:r>
          </a:p>
          <a:p>
            <a:r>
              <a:rPr lang="en-GB" dirty="0"/>
              <a:t>Optimisation can be: </a:t>
            </a:r>
          </a:p>
          <a:p>
            <a:pPr lvl="1"/>
            <a:r>
              <a:rPr lang="en-GB" dirty="0"/>
              <a:t>Language dependent</a:t>
            </a:r>
          </a:p>
          <a:p>
            <a:pPr lvl="1"/>
            <a:r>
              <a:rPr lang="en-GB" dirty="0"/>
              <a:t>Machine dependent</a:t>
            </a:r>
          </a:p>
          <a:p>
            <a:pPr lvl="1"/>
            <a:r>
              <a:rPr lang="en-GB" dirty="0">
                <a:hlinkClick r:id="rId2"/>
              </a:rPr>
              <a:t>https://en.wikipedia.org/wiki/Optimizing_compiler</a:t>
            </a:r>
            <a:r>
              <a:rPr lang="en-GB" dirty="0"/>
              <a:t> gives a good general overview of this area – but it’s quite specialist really.</a:t>
            </a:r>
          </a:p>
          <a:p>
            <a:pPr lvl="2"/>
            <a:endParaRPr lang="en-GB" dirty="0"/>
          </a:p>
        </p:txBody>
      </p:sp>
      <p:pic>
        <p:nvPicPr>
          <p:cNvPr id="5" name="Picture 4">
            <a:extLst>
              <a:ext uri="{FF2B5EF4-FFF2-40B4-BE49-F238E27FC236}">
                <a16:creationId xmlns:a16="http://schemas.microsoft.com/office/drawing/2014/main" id="{C96BD121-75EA-06C0-335A-B27C6BB8AF22}"/>
              </a:ext>
            </a:extLst>
          </p:cNvPr>
          <p:cNvPicPr>
            <a:picLocks noChangeAspect="1"/>
          </p:cNvPicPr>
          <p:nvPr/>
        </p:nvPicPr>
        <p:blipFill>
          <a:blip r:embed="rId3"/>
          <a:stretch>
            <a:fillRect/>
          </a:stretch>
        </p:blipFill>
        <p:spPr>
          <a:xfrm>
            <a:off x="3821474" y="3203077"/>
            <a:ext cx="1305107" cy="647790"/>
          </a:xfrm>
          <a:prstGeom prst="rect">
            <a:avLst/>
          </a:prstGeom>
        </p:spPr>
      </p:pic>
    </p:spTree>
    <p:extLst>
      <p:ext uri="{BB962C8B-B14F-4D97-AF65-F5344CB8AC3E}">
        <p14:creationId xmlns:p14="http://schemas.microsoft.com/office/powerpoint/2010/main" val="327339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3263-49ED-90AD-EF64-C02C882A79A3}"/>
              </a:ext>
            </a:extLst>
          </p:cNvPr>
          <p:cNvSpPr>
            <a:spLocks noGrp="1"/>
          </p:cNvSpPr>
          <p:nvPr>
            <p:ph type="title"/>
          </p:nvPr>
        </p:nvSpPr>
        <p:spPr/>
        <p:txBody>
          <a:bodyPr/>
          <a:lstStyle/>
          <a:p>
            <a:r>
              <a:rPr lang="en-GB" dirty="0"/>
              <a:t>Code generation</a:t>
            </a:r>
          </a:p>
        </p:txBody>
      </p:sp>
      <p:sp>
        <p:nvSpPr>
          <p:cNvPr id="3" name="Content Placeholder 2">
            <a:extLst>
              <a:ext uri="{FF2B5EF4-FFF2-40B4-BE49-F238E27FC236}">
                <a16:creationId xmlns:a16="http://schemas.microsoft.com/office/drawing/2014/main" id="{79C1E998-26A8-099A-5427-1FE955C6FCA0}"/>
              </a:ext>
            </a:extLst>
          </p:cNvPr>
          <p:cNvSpPr>
            <a:spLocks noGrp="1"/>
          </p:cNvSpPr>
          <p:nvPr>
            <p:ph idx="1"/>
          </p:nvPr>
        </p:nvSpPr>
        <p:spPr/>
        <p:txBody>
          <a:bodyPr/>
          <a:lstStyle/>
          <a:p>
            <a:r>
              <a:rPr lang="en-GB" dirty="0"/>
              <a:t>The virtual machine or compiler then generates machine code – generally something like assembly</a:t>
            </a:r>
          </a:p>
        </p:txBody>
      </p:sp>
    </p:spTree>
    <p:extLst>
      <p:ext uri="{BB962C8B-B14F-4D97-AF65-F5344CB8AC3E}">
        <p14:creationId xmlns:p14="http://schemas.microsoft.com/office/powerpoint/2010/main" val="3901900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ACE5-8659-ABDC-03E7-5D6E55C40810}"/>
              </a:ext>
            </a:extLst>
          </p:cNvPr>
          <p:cNvSpPr>
            <a:spLocks noGrp="1"/>
          </p:cNvSpPr>
          <p:nvPr>
            <p:ph type="title"/>
          </p:nvPr>
        </p:nvSpPr>
        <p:spPr/>
        <p:txBody>
          <a:bodyPr/>
          <a:lstStyle/>
          <a:p>
            <a:r>
              <a:rPr lang="en-GB" dirty="0"/>
              <a:t>Linking</a:t>
            </a:r>
          </a:p>
        </p:txBody>
      </p:sp>
      <p:sp>
        <p:nvSpPr>
          <p:cNvPr id="3" name="Content Placeholder 2">
            <a:extLst>
              <a:ext uri="{FF2B5EF4-FFF2-40B4-BE49-F238E27FC236}">
                <a16:creationId xmlns:a16="http://schemas.microsoft.com/office/drawing/2014/main" id="{64AB6C51-EF2C-54D3-7836-7211967899D4}"/>
              </a:ext>
            </a:extLst>
          </p:cNvPr>
          <p:cNvSpPr>
            <a:spLocks noGrp="1"/>
          </p:cNvSpPr>
          <p:nvPr>
            <p:ph idx="1"/>
          </p:nvPr>
        </p:nvSpPr>
        <p:spPr/>
        <p:txBody>
          <a:bodyPr/>
          <a:lstStyle/>
          <a:p>
            <a:r>
              <a:rPr lang="en-GB" dirty="0"/>
              <a:t>Machine code isn’t the final step – we need to make an executable program not just some random machine code</a:t>
            </a:r>
          </a:p>
          <a:p>
            <a:r>
              <a:rPr lang="en-GB" dirty="0"/>
              <a:t>This is platform dependent, with many different formats</a:t>
            </a:r>
          </a:p>
          <a:p>
            <a:pPr lvl="1"/>
            <a:r>
              <a:rPr lang="en-GB" dirty="0"/>
              <a:t>Linux: ELF https://en.wikipedia.org/wiki/Executable_and_Linkable_Format</a:t>
            </a:r>
          </a:p>
          <a:p>
            <a:pPr lvl="1"/>
            <a:r>
              <a:rPr lang="en-GB" dirty="0"/>
              <a:t>Windows: PE https://en.wikipedia.org/wiki/Portable_Executable</a:t>
            </a:r>
          </a:p>
        </p:txBody>
      </p:sp>
    </p:spTree>
    <p:extLst>
      <p:ext uri="{BB962C8B-B14F-4D97-AF65-F5344CB8AC3E}">
        <p14:creationId xmlns:p14="http://schemas.microsoft.com/office/powerpoint/2010/main" val="1715291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C3CA3-62F1-2F36-E72F-0992FE0B69D3}"/>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3C5783A8-2CFF-1BAC-D47A-8BA80FAF5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88" y="0"/>
            <a:ext cx="9699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606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5EA8-BA65-919E-C9FD-B6D7326C69BF}"/>
              </a:ext>
            </a:extLst>
          </p:cNvPr>
          <p:cNvSpPr>
            <a:spLocks noGrp="1"/>
          </p:cNvSpPr>
          <p:nvPr>
            <p:ph type="title"/>
          </p:nvPr>
        </p:nvSpPr>
        <p:spPr/>
        <p:txBody>
          <a:bodyPr/>
          <a:lstStyle/>
          <a:p>
            <a:r>
              <a:rPr lang="en-GB" dirty="0"/>
              <a:t>Considering the lifetime of a C program</a:t>
            </a:r>
          </a:p>
        </p:txBody>
      </p:sp>
      <p:pic>
        <p:nvPicPr>
          <p:cNvPr id="4098" name="Picture 2">
            <a:extLst>
              <a:ext uri="{FF2B5EF4-FFF2-40B4-BE49-F238E27FC236}">
                <a16:creationId xmlns:a16="http://schemas.microsoft.com/office/drawing/2014/main" id="{8618F25C-472A-08B8-740D-5CEA6D8FEEC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48972" y="1353312"/>
            <a:ext cx="3694056" cy="5373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7598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60D0-8C6E-CACA-D9EF-B8CB744B9AC2}"/>
              </a:ext>
            </a:extLst>
          </p:cNvPr>
          <p:cNvSpPr>
            <a:spLocks noGrp="1"/>
          </p:cNvSpPr>
          <p:nvPr>
            <p:ph type="title"/>
          </p:nvPr>
        </p:nvSpPr>
        <p:spPr/>
        <p:txBody>
          <a:bodyPr/>
          <a:lstStyle/>
          <a:p>
            <a:r>
              <a:rPr lang="en-GB" dirty="0"/>
              <a:t>Additional reading</a:t>
            </a:r>
          </a:p>
        </p:txBody>
      </p:sp>
      <p:sp>
        <p:nvSpPr>
          <p:cNvPr id="3" name="Content Placeholder 2">
            <a:extLst>
              <a:ext uri="{FF2B5EF4-FFF2-40B4-BE49-F238E27FC236}">
                <a16:creationId xmlns:a16="http://schemas.microsoft.com/office/drawing/2014/main" id="{CBC109B8-1A75-33FE-6186-3FCC7DA51EDB}"/>
              </a:ext>
            </a:extLst>
          </p:cNvPr>
          <p:cNvSpPr>
            <a:spLocks noGrp="1"/>
          </p:cNvSpPr>
          <p:nvPr>
            <p:ph idx="1"/>
          </p:nvPr>
        </p:nvSpPr>
        <p:spPr/>
        <p:txBody>
          <a:bodyPr>
            <a:normAutofit fontScale="92500" lnSpcReduction="20000"/>
          </a:bodyPr>
          <a:lstStyle/>
          <a:p>
            <a:r>
              <a:rPr lang="en-GB" dirty="0"/>
              <a:t>Why does the world need more programming languages?</a:t>
            </a:r>
          </a:p>
          <a:p>
            <a:pPr lvl="1"/>
            <a:r>
              <a:rPr lang="en-GB" dirty="0"/>
              <a:t>https://www.fastcompany.com/3031443/why-does-the-world-need-more-programming-languages</a:t>
            </a:r>
          </a:p>
          <a:p>
            <a:r>
              <a:rPr lang="en-GB" dirty="0"/>
              <a:t>Interactive language influence network:</a:t>
            </a:r>
          </a:p>
          <a:p>
            <a:pPr lvl="1"/>
            <a:r>
              <a:rPr lang="en-GB" dirty="0"/>
              <a:t>https://exploringdata.github.io/vis/programming-languages-influence-network/</a:t>
            </a:r>
          </a:p>
          <a:p>
            <a:r>
              <a:rPr lang="en-GB" dirty="0"/>
              <a:t>The programming languages weblog:</a:t>
            </a:r>
          </a:p>
          <a:p>
            <a:pPr lvl="1"/>
            <a:r>
              <a:rPr lang="en-GB" dirty="0"/>
              <a:t>http://lambda-the-ultimate.org/</a:t>
            </a:r>
          </a:p>
          <a:p>
            <a:r>
              <a:rPr lang="en-GB" dirty="0"/>
              <a:t>Interview with Alan Kay:</a:t>
            </a:r>
          </a:p>
          <a:p>
            <a:pPr lvl="1"/>
            <a:r>
              <a:rPr lang="en-GB" dirty="0"/>
              <a:t>http://www.drdobbs.com/architecture-and-design/interview-with-alan-kay/240003442?pgno=1</a:t>
            </a:r>
          </a:p>
          <a:p>
            <a:r>
              <a:rPr lang="en-GB"/>
              <a:t>“</a:t>
            </a:r>
            <a:r>
              <a:rPr lang="en-GB" dirty="0"/>
              <a:t>SICP”: https://mitpress.mit.edu/sicp/</a:t>
            </a:r>
          </a:p>
          <a:p>
            <a:r>
              <a:rPr lang="en-GB"/>
              <a:t>The </a:t>
            </a:r>
            <a:r>
              <a:rPr lang="en-GB" dirty="0"/>
              <a:t>Dragon Book</a:t>
            </a:r>
          </a:p>
        </p:txBody>
      </p:sp>
    </p:spTree>
    <p:extLst>
      <p:ext uri="{BB962C8B-B14F-4D97-AF65-F5344CB8AC3E}">
        <p14:creationId xmlns:p14="http://schemas.microsoft.com/office/powerpoint/2010/main" val="908557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47BF7A-6900-008B-5C94-2AFBE674CB5E}"/>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272611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90F2-128F-F330-5825-9A39E46B0615}"/>
              </a:ext>
            </a:extLst>
          </p:cNvPr>
          <p:cNvSpPr>
            <a:spLocks noGrp="1"/>
          </p:cNvSpPr>
          <p:nvPr>
            <p:ph type="title"/>
          </p:nvPr>
        </p:nvSpPr>
        <p:spPr/>
        <p:txBody>
          <a:bodyPr/>
          <a:lstStyle/>
          <a:p>
            <a:r>
              <a:rPr lang="en-GB" dirty="0"/>
              <a:t>Coursework 1</a:t>
            </a:r>
          </a:p>
        </p:txBody>
      </p:sp>
      <p:sp>
        <p:nvSpPr>
          <p:cNvPr id="7" name="Content Placeholder 6">
            <a:extLst>
              <a:ext uri="{FF2B5EF4-FFF2-40B4-BE49-F238E27FC236}">
                <a16:creationId xmlns:a16="http://schemas.microsoft.com/office/drawing/2014/main" id="{52CA6040-A725-3728-68E5-FC5522CEBE61}"/>
              </a:ext>
            </a:extLst>
          </p:cNvPr>
          <p:cNvSpPr>
            <a:spLocks noGrp="1"/>
          </p:cNvSpPr>
          <p:nvPr>
            <p:ph idx="1"/>
          </p:nvPr>
        </p:nvSpPr>
        <p:spPr/>
        <p:txBody>
          <a:bodyPr>
            <a:normAutofit fontScale="92500" lnSpcReduction="10000"/>
          </a:bodyPr>
          <a:lstStyle/>
          <a:p>
            <a:r>
              <a:rPr lang="en-GB" dirty="0"/>
              <a:t>You are required to produce an approximately 1500-word literature review related to a single area of cutting-edge developments in language design and implementation, or interpretation and compilation. You may wish to use resources from conferences such as https://www.sigplan.org/Conferences/ as a guide to topic areas and current research. </a:t>
            </a:r>
          </a:p>
          <a:p>
            <a:r>
              <a:rPr lang="en-GB" dirty="0"/>
              <a:t>A non-exhaustive list of potential topics includes:</a:t>
            </a:r>
          </a:p>
          <a:p>
            <a:pPr lvl="1"/>
            <a:r>
              <a:rPr lang="en-GB" dirty="0"/>
              <a:t>Static/dynamic code analysis</a:t>
            </a:r>
          </a:p>
          <a:p>
            <a:pPr lvl="1"/>
            <a:r>
              <a:rPr lang="en-GB" dirty="0"/>
              <a:t>Parallelism and concurrency</a:t>
            </a:r>
          </a:p>
          <a:p>
            <a:pPr lvl="1"/>
            <a:r>
              <a:rPr lang="en-GB" dirty="0"/>
              <a:t>Code optimisation</a:t>
            </a:r>
          </a:p>
          <a:p>
            <a:pPr lvl="1"/>
            <a:r>
              <a:rPr lang="en-GB" dirty="0"/>
              <a:t>Garbage collection and language security</a:t>
            </a:r>
          </a:p>
          <a:p>
            <a:pPr lvl="1"/>
            <a:r>
              <a:rPr lang="en-GB" dirty="0"/>
              <a:t>Interaction of AI and programmers/languages</a:t>
            </a:r>
          </a:p>
          <a:p>
            <a:endParaRPr lang="en-GB" dirty="0"/>
          </a:p>
        </p:txBody>
      </p:sp>
    </p:spTree>
    <p:extLst>
      <p:ext uri="{BB962C8B-B14F-4D97-AF65-F5344CB8AC3E}">
        <p14:creationId xmlns:p14="http://schemas.microsoft.com/office/powerpoint/2010/main" val="206679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41D5-764F-21DB-5FA9-BEF9993D1028}"/>
              </a:ext>
            </a:extLst>
          </p:cNvPr>
          <p:cNvSpPr>
            <a:spLocks noGrp="1"/>
          </p:cNvSpPr>
          <p:nvPr>
            <p:ph type="title"/>
          </p:nvPr>
        </p:nvSpPr>
        <p:spPr/>
        <p:txBody>
          <a:bodyPr/>
          <a:lstStyle/>
          <a:p>
            <a:r>
              <a:rPr lang="en-GB" dirty="0"/>
              <a:t>Coursework 1 rubric - introduction</a:t>
            </a:r>
          </a:p>
        </p:txBody>
      </p:sp>
      <p:graphicFrame>
        <p:nvGraphicFramePr>
          <p:cNvPr id="4" name="Content Placeholder 3">
            <a:extLst>
              <a:ext uri="{FF2B5EF4-FFF2-40B4-BE49-F238E27FC236}">
                <a16:creationId xmlns:a16="http://schemas.microsoft.com/office/drawing/2014/main" id="{FD6DF9AA-9714-42A3-31B7-B5FA59008561}"/>
              </a:ext>
            </a:extLst>
          </p:cNvPr>
          <p:cNvGraphicFramePr>
            <a:graphicFrameLocks noGrp="1"/>
          </p:cNvGraphicFramePr>
          <p:nvPr>
            <p:ph idx="1"/>
            <p:extLst>
              <p:ext uri="{D42A27DB-BD31-4B8C-83A1-F6EECF244321}">
                <p14:modId xmlns:p14="http://schemas.microsoft.com/office/powerpoint/2010/main" val="2000452327"/>
              </p:ext>
            </p:extLst>
          </p:nvPr>
        </p:nvGraphicFramePr>
        <p:xfrm>
          <a:off x="838199" y="1796901"/>
          <a:ext cx="10515600" cy="4776724"/>
        </p:xfrm>
        <a:graphic>
          <a:graphicData uri="http://schemas.openxmlformats.org/drawingml/2006/table">
            <a:tbl>
              <a:tblPr firstRow="1" firstCol="1" bandRow="1">
                <a:tableStyleId>{5C22544A-7EE6-4342-B048-85BDC9FD1C3A}</a:tableStyleId>
              </a:tblPr>
              <a:tblGrid>
                <a:gridCol w="1727328">
                  <a:extLst>
                    <a:ext uri="{9D8B030D-6E8A-4147-A177-3AD203B41FA5}">
                      <a16:colId xmlns:a16="http://schemas.microsoft.com/office/drawing/2014/main" val="3763218368"/>
                    </a:ext>
                  </a:extLst>
                </a:gridCol>
                <a:gridCol w="1899944">
                  <a:extLst>
                    <a:ext uri="{9D8B030D-6E8A-4147-A177-3AD203B41FA5}">
                      <a16:colId xmlns:a16="http://schemas.microsoft.com/office/drawing/2014/main" val="2100282673"/>
                    </a:ext>
                  </a:extLst>
                </a:gridCol>
                <a:gridCol w="1638688">
                  <a:extLst>
                    <a:ext uri="{9D8B030D-6E8A-4147-A177-3AD203B41FA5}">
                      <a16:colId xmlns:a16="http://schemas.microsoft.com/office/drawing/2014/main" val="923928233"/>
                    </a:ext>
                  </a:extLst>
                </a:gridCol>
                <a:gridCol w="1721501">
                  <a:extLst>
                    <a:ext uri="{9D8B030D-6E8A-4147-A177-3AD203B41FA5}">
                      <a16:colId xmlns:a16="http://schemas.microsoft.com/office/drawing/2014/main" val="157656991"/>
                    </a:ext>
                  </a:extLst>
                </a:gridCol>
                <a:gridCol w="1721501">
                  <a:extLst>
                    <a:ext uri="{9D8B030D-6E8A-4147-A177-3AD203B41FA5}">
                      <a16:colId xmlns:a16="http://schemas.microsoft.com/office/drawing/2014/main" val="2076691104"/>
                    </a:ext>
                  </a:extLst>
                </a:gridCol>
                <a:gridCol w="1806638">
                  <a:extLst>
                    <a:ext uri="{9D8B030D-6E8A-4147-A177-3AD203B41FA5}">
                      <a16:colId xmlns:a16="http://schemas.microsoft.com/office/drawing/2014/main" val="2127294262"/>
                    </a:ext>
                  </a:extLst>
                </a:gridCol>
              </a:tblGrid>
              <a:tr h="180577">
                <a:tc>
                  <a:txBody>
                    <a:bodyPr/>
                    <a:lstStyle/>
                    <a:p>
                      <a:pPr algn="ctr">
                        <a:lnSpc>
                          <a:spcPct val="115000"/>
                        </a:lnSpc>
                        <a:spcAft>
                          <a:spcPts val="1000"/>
                        </a:spcAft>
                      </a:pPr>
                      <a:r>
                        <a:rPr lang="en-GB" sz="1600" dirty="0">
                          <a:effectLst/>
                        </a:rPr>
                        <a:t>Criteria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Excellent (1</a:t>
                      </a:r>
                      <a:r>
                        <a:rPr lang="en-GB" sz="1600" baseline="30000">
                          <a:effectLst/>
                        </a:rPr>
                        <a:t>st</a:t>
                      </a:r>
                      <a:r>
                        <a:rPr lang="en-GB" sz="1600">
                          <a:effectLst/>
                        </a:rPr>
                        <a:t>)</a:t>
                      </a:r>
                    </a:p>
                    <a:p>
                      <a:pPr algn="ctr">
                        <a:lnSpc>
                          <a:spcPct val="115000"/>
                        </a:lnSpc>
                        <a:spcAft>
                          <a:spcPts val="1000"/>
                        </a:spcAft>
                      </a:pPr>
                      <a:r>
                        <a:rPr lang="en-GB" sz="1600">
                          <a:effectLst/>
                        </a:rPr>
                        <a:t>7-10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Very Good (2:1)</a:t>
                      </a:r>
                    </a:p>
                    <a:p>
                      <a:pPr algn="ctr">
                        <a:lnSpc>
                          <a:spcPct val="115000"/>
                        </a:lnSpc>
                        <a:spcAft>
                          <a:spcPts val="1000"/>
                        </a:spcAft>
                      </a:pPr>
                      <a:r>
                        <a:rPr lang="en-AU" sz="1600">
                          <a:effectLst/>
                        </a:rPr>
                        <a:t>6-7</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Good (2:2)</a:t>
                      </a:r>
                    </a:p>
                    <a:p>
                      <a:pPr algn="ctr">
                        <a:lnSpc>
                          <a:spcPct val="115000"/>
                        </a:lnSpc>
                        <a:spcAft>
                          <a:spcPts val="1000"/>
                        </a:spcAft>
                      </a:pPr>
                      <a:r>
                        <a:rPr lang="en-AU" sz="1600">
                          <a:effectLst/>
                        </a:rPr>
                        <a:t>5-6</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Satisfactory (3</a:t>
                      </a:r>
                      <a:r>
                        <a:rPr lang="en-GB" sz="1600" baseline="30000">
                          <a:effectLst/>
                        </a:rPr>
                        <a:t>rd</a:t>
                      </a:r>
                      <a:r>
                        <a:rPr lang="en-GB" sz="1600">
                          <a:effectLst/>
                        </a:rPr>
                        <a:t>)</a:t>
                      </a:r>
                    </a:p>
                    <a:p>
                      <a:pPr algn="ctr">
                        <a:lnSpc>
                          <a:spcPct val="115000"/>
                        </a:lnSpc>
                        <a:spcAft>
                          <a:spcPts val="1000"/>
                        </a:spcAft>
                      </a:pPr>
                      <a:r>
                        <a:rPr lang="en-AU" sz="1600">
                          <a:effectLst/>
                        </a:rPr>
                        <a:t>4-5</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Near Fail (N:F)</a:t>
                      </a:r>
                    </a:p>
                    <a:p>
                      <a:pPr algn="ctr">
                        <a:lnSpc>
                          <a:spcPct val="115000"/>
                        </a:lnSpc>
                        <a:spcAft>
                          <a:spcPts val="1000"/>
                        </a:spcAft>
                      </a:pPr>
                      <a:r>
                        <a:rPr lang="en-GB" sz="1600">
                          <a:effectLst/>
                        </a:rPr>
                        <a:t>3.5-4</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581452801"/>
                  </a:ext>
                </a:extLst>
              </a:tr>
              <a:tr h="645103">
                <a:tc>
                  <a:txBody>
                    <a:bodyPr/>
                    <a:lstStyle/>
                    <a:p>
                      <a:pPr>
                        <a:lnSpc>
                          <a:spcPct val="107000"/>
                        </a:lnSpc>
                        <a:spcAft>
                          <a:spcPts val="800"/>
                        </a:spcAft>
                      </a:pPr>
                      <a:r>
                        <a:rPr lang="en-GB" sz="1600" dirty="0">
                          <a:effectLst/>
                        </a:rPr>
                        <a:t>Introduction (10%)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dirty="0">
                          <a:effectLst/>
                        </a:rPr>
                        <a:t>Clear articulation of the research topic, purpose, and scope.</a:t>
                      </a:r>
                    </a:p>
                    <a:p>
                      <a:pPr>
                        <a:lnSpc>
                          <a:spcPct val="107000"/>
                        </a:lnSpc>
                        <a:spcAft>
                          <a:spcPts val="800"/>
                        </a:spcAft>
                      </a:pPr>
                      <a:r>
                        <a:rPr lang="en-GB" sz="1600" dirty="0">
                          <a:effectLst/>
                        </a:rPr>
                        <a:t> </a:t>
                      </a:r>
                    </a:p>
                    <a:p>
                      <a:pPr>
                        <a:lnSpc>
                          <a:spcPct val="107000"/>
                        </a:lnSpc>
                        <a:spcAft>
                          <a:spcPts val="800"/>
                        </a:spcAft>
                      </a:pPr>
                      <a:r>
                        <a:rPr lang="en-GB" sz="1600" dirty="0">
                          <a:effectLst/>
                        </a:rPr>
                        <a:t>Background information provides clear explanation of where the topic fits within the field and provides justification and rationale for coverage of this topic.</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Clear articulation of the research topic and purpose.</a:t>
                      </a:r>
                    </a:p>
                    <a:p>
                      <a:pPr>
                        <a:lnSpc>
                          <a:spcPct val="107000"/>
                        </a:lnSpc>
                        <a:spcAft>
                          <a:spcPts val="800"/>
                        </a:spcAft>
                      </a:pPr>
                      <a:r>
                        <a:rPr lang="en-GB" sz="1600">
                          <a:effectLst/>
                        </a:rPr>
                        <a:t> </a:t>
                      </a:r>
                    </a:p>
                    <a:p>
                      <a:pPr>
                        <a:lnSpc>
                          <a:spcPct val="107000"/>
                        </a:lnSpc>
                        <a:spcAft>
                          <a:spcPts val="800"/>
                        </a:spcAft>
                      </a:pPr>
                      <a:r>
                        <a:rPr lang="en-GB" sz="1600">
                          <a:effectLst/>
                        </a:rPr>
                        <a:t>Background information provides reasonable explanation of where the topic fits within the field and provides justification for coverage of this topic.</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Adequate articulation of the research topic.</a:t>
                      </a:r>
                    </a:p>
                    <a:p>
                      <a:pPr>
                        <a:lnSpc>
                          <a:spcPct val="107000"/>
                        </a:lnSpc>
                        <a:spcAft>
                          <a:spcPts val="800"/>
                        </a:spcAft>
                      </a:pPr>
                      <a:r>
                        <a:rPr lang="en-GB" sz="1600">
                          <a:effectLst/>
                        </a:rPr>
                        <a:t> </a:t>
                      </a:r>
                    </a:p>
                    <a:p>
                      <a:pPr>
                        <a:lnSpc>
                          <a:spcPct val="107000"/>
                        </a:lnSpc>
                        <a:spcAft>
                          <a:spcPts val="800"/>
                        </a:spcAft>
                      </a:pPr>
                      <a:r>
                        <a:rPr lang="en-GB" sz="1600">
                          <a:effectLst/>
                        </a:rPr>
                        <a:t>Background information provides somewhat clear explanation of where the topic fits within the field and provides limited justification for coverage of this topic.</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Limited articulation of the research topic.</a:t>
                      </a:r>
                    </a:p>
                    <a:p>
                      <a:pPr>
                        <a:lnSpc>
                          <a:spcPct val="107000"/>
                        </a:lnSpc>
                        <a:spcAft>
                          <a:spcPts val="800"/>
                        </a:spcAft>
                      </a:pPr>
                      <a:r>
                        <a:rPr lang="en-GB" sz="1600">
                          <a:effectLst/>
                        </a:rPr>
                        <a:t> </a:t>
                      </a:r>
                    </a:p>
                    <a:p>
                      <a:pPr>
                        <a:lnSpc>
                          <a:spcPct val="107000"/>
                        </a:lnSpc>
                        <a:spcAft>
                          <a:spcPts val="800"/>
                        </a:spcAft>
                      </a:pPr>
                      <a:r>
                        <a:rPr lang="en-GB" sz="1600">
                          <a:effectLst/>
                        </a:rPr>
                        <a:t>Background information provides somewhat unclear explanation of where the topic fits within the field with little to no justification for coverage of this topic.</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dirty="0">
                          <a:effectLst/>
                        </a:rPr>
                        <a:t>Poor articulation of the research topic. </a:t>
                      </a:r>
                    </a:p>
                    <a:p>
                      <a:pPr>
                        <a:lnSpc>
                          <a:spcPct val="107000"/>
                        </a:lnSpc>
                        <a:spcAft>
                          <a:spcPts val="800"/>
                        </a:spcAft>
                      </a:pPr>
                      <a:r>
                        <a:rPr lang="en-GB" sz="1600" dirty="0">
                          <a:effectLst/>
                        </a:rPr>
                        <a:t> </a:t>
                      </a:r>
                    </a:p>
                    <a:p>
                      <a:pPr>
                        <a:lnSpc>
                          <a:spcPct val="107000"/>
                        </a:lnSpc>
                        <a:spcAft>
                          <a:spcPts val="800"/>
                        </a:spcAft>
                      </a:pPr>
                      <a:r>
                        <a:rPr lang="en-GB" sz="1600" dirty="0">
                          <a:effectLst/>
                        </a:rPr>
                        <a:t>Background information is insufficient.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536980666"/>
                  </a:ext>
                </a:extLst>
              </a:tr>
            </a:tbl>
          </a:graphicData>
        </a:graphic>
      </p:graphicFrame>
    </p:spTree>
    <p:extLst>
      <p:ext uri="{BB962C8B-B14F-4D97-AF65-F5344CB8AC3E}">
        <p14:creationId xmlns:p14="http://schemas.microsoft.com/office/powerpoint/2010/main" val="1963045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41D5-764F-21DB-5FA9-BEF9993D1028}"/>
              </a:ext>
            </a:extLst>
          </p:cNvPr>
          <p:cNvSpPr>
            <a:spLocks noGrp="1"/>
          </p:cNvSpPr>
          <p:nvPr>
            <p:ph type="title"/>
          </p:nvPr>
        </p:nvSpPr>
        <p:spPr/>
        <p:txBody>
          <a:bodyPr/>
          <a:lstStyle/>
          <a:p>
            <a:r>
              <a:rPr lang="en-GB" dirty="0"/>
              <a:t>Coursework 1 rubric - Structure</a:t>
            </a:r>
          </a:p>
        </p:txBody>
      </p:sp>
      <p:graphicFrame>
        <p:nvGraphicFramePr>
          <p:cNvPr id="4" name="Content Placeholder 3">
            <a:extLst>
              <a:ext uri="{FF2B5EF4-FFF2-40B4-BE49-F238E27FC236}">
                <a16:creationId xmlns:a16="http://schemas.microsoft.com/office/drawing/2014/main" id="{FD6DF9AA-9714-42A3-31B7-B5FA59008561}"/>
              </a:ext>
            </a:extLst>
          </p:cNvPr>
          <p:cNvGraphicFramePr>
            <a:graphicFrameLocks noGrp="1"/>
          </p:cNvGraphicFramePr>
          <p:nvPr>
            <p:ph idx="1"/>
            <p:extLst>
              <p:ext uri="{D42A27DB-BD31-4B8C-83A1-F6EECF244321}">
                <p14:modId xmlns:p14="http://schemas.microsoft.com/office/powerpoint/2010/main" val="864039827"/>
              </p:ext>
            </p:extLst>
          </p:nvPr>
        </p:nvGraphicFramePr>
        <p:xfrm>
          <a:off x="838199" y="1796901"/>
          <a:ext cx="10515600" cy="4776724"/>
        </p:xfrm>
        <a:graphic>
          <a:graphicData uri="http://schemas.openxmlformats.org/drawingml/2006/table">
            <a:tbl>
              <a:tblPr firstRow="1" firstCol="1" bandRow="1">
                <a:tableStyleId>{5C22544A-7EE6-4342-B048-85BDC9FD1C3A}</a:tableStyleId>
              </a:tblPr>
              <a:tblGrid>
                <a:gridCol w="1727328">
                  <a:extLst>
                    <a:ext uri="{9D8B030D-6E8A-4147-A177-3AD203B41FA5}">
                      <a16:colId xmlns:a16="http://schemas.microsoft.com/office/drawing/2014/main" val="3763218368"/>
                    </a:ext>
                  </a:extLst>
                </a:gridCol>
                <a:gridCol w="1899944">
                  <a:extLst>
                    <a:ext uri="{9D8B030D-6E8A-4147-A177-3AD203B41FA5}">
                      <a16:colId xmlns:a16="http://schemas.microsoft.com/office/drawing/2014/main" val="2100282673"/>
                    </a:ext>
                  </a:extLst>
                </a:gridCol>
                <a:gridCol w="1638688">
                  <a:extLst>
                    <a:ext uri="{9D8B030D-6E8A-4147-A177-3AD203B41FA5}">
                      <a16:colId xmlns:a16="http://schemas.microsoft.com/office/drawing/2014/main" val="923928233"/>
                    </a:ext>
                  </a:extLst>
                </a:gridCol>
                <a:gridCol w="1721501">
                  <a:extLst>
                    <a:ext uri="{9D8B030D-6E8A-4147-A177-3AD203B41FA5}">
                      <a16:colId xmlns:a16="http://schemas.microsoft.com/office/drawing/2014/main" val="157656991"/>
                    </a:ext>
                  </a:extLst>
                </a:gridCol>
                <a:gridCol w="1721501">
                  <a:extLst>
                    <a:ext uri="{9D8B030D-6E8A-4147-A177-3AD203B41FA5}">
                      <a16:colId xmlns:a16="http://schemas.microsoft.com/office/drawing/2014/main" val="2076691104"/>
                    </a:ext>
                  </a:extLst>
                </a:gridCol>
                <a:gridCol w="1806638">
                  <a:extLst>
                    <a:ext uri="{9D8B030D-6E8A-4147-A177-3AD203B41FA5}">
                      <a16:colId xmlns:a16="http://schemas.microsoft.com/office/drawing/2014/main" val="2127294262"/>
                    </a:ext>
                  </a:extLst>
                </a:gridCol>
              </a:tblGrid>
              <a:tr h="180577">
                <a:tc>
                  <a:txBody>
                    <a:bodyPr/>
                    <a:lstStyle/>
                    <a:p>
                      <a:pPr algn="ctr">
                        <a:lnSpc>
                          <a:spcPct val="115000"/>
                        </a:lnSpc>
                        <a:spcAft>
                          <a:spcPts val="1000"/>
                        </a:spcAft>
                      </a:pPr>
                      <a:r>
                        <a:rPr lang="en-GB" sz="1600" dirty="0">
                          <a:effectLst/>
                        </a:rPr>
                        <a:t>Criteria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Excellent (1</a:t>
                      </a:r>
                      <a:r>
                        <a:rPr lang="en-GB" sz="1600" baseline="30000">
                          <a:effectLst/>
                        </a:rPr>
                        <a:t>st</a:t>
                      </a:r>
                      <a:r>
                        <a:rPr lang="en-GB" sz="1600">
                          <a:effectLst/>
                        </a:rPr>
                        <a:t>)</a:t>
                      </a:r>
                    </a:p>
                    <a:p>
                      <a:pPr algn="ctr">
                        <a:lnSpc>
                          <a:spcPct val="115000"/>
                        </a:lnSpc>
                        <a:spcAft>
                          <a:spcPts val="1000"/>
                        </a:spcAft>
                      </a:pPr>
                      <a:r>
                        <a:rPr lang="en-GB" sz="1600">
                          <a:effectLst/>
                        </a:rPr>
                        <a:t>7-10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Very Good (2:1)</a:t>
                      </a:r>
                    </a:p>
                    <a:p>
                      <a:pPr algn="ctr">
                        <a:lnSpc>
                          <a:spcPct val="115000"/>
                        </a:lnSpc>
                        <a:spcAft>
                          <a:spcPts val="1000"/>
                        </a:spcAft>
                      </a:pPr>
                      <a:r>
                        <a:rPr lang="en-AU" sz="1600">
                          <a:effectLst/>
                        </a:rPr>
                        <a:t>6-7</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Good (2:2)</a:t>
                      </a:r>
                    </a:p>
                    <a:p>
                      <a:pPr algn="ctr">
                        <a:lnSpc>
                          <a:spcPct val="115000"/>
                        </a:lnSpc>
                        <a:spcAft>
                          <a:spcPts val="1000"/>
                        </a:spcAft>
                      </a:pPr>
                      <a:r>
                        <a:rPr lang="en-AU" sz="1600">
                          <a:effectLst/>
                        </a:rPr>
                        <a:t>5-6</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Satisfactory (3</a:t>
                      </a:r>
                      <a:r>
                        <a:rPr lang="en-GB" sz="1600" baseline="30000">
                          <a:effectLst/>
                        </a:rPr>
                        <a:t>rd</a:t>
                      </a:r>
                      <a:r>
                        <a:rPr lang="en-GB" sz="1600">
                          <a:effectLst/>
                        </a:rPr>
                        <a:t>)</a:t>
                      </a:r>
                    </a:p>
                    <a:p>
                      <a:pPr algn="ctr">
                        <a:lnSpc>
                          <a:spcPct val="115000"/>
                        </a:lnSpc>
                        <a:spcAft>
                          <a:spcPts val="1000"/>
                        </a:spcAft>
                      </a:pPr>
                      <a:r>
                        <a:rPr lang="en-AU" sz="1600">
                          <a:effectLst/>
                        </a:rPr>
                        <a:t>4-5</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Near Fail (N:F)</a:t>
                      </a:r>
                    </a:p>
                    <a:p>
                      <a:pPr algn="ctr">
                        <a:lnSpc>
                          <a:spcPct val="115000"/>
                        </a:lnSpc>
                        <a:spcAft>
                          <a:spcPts val="1000"/>
                        </a:spcAft>
                      </a:pPr>
                      <a:r>
                        <a:rPr lang="en-GB" sz="1600">
                          <a:effectLst/>
                        </a:rPr>
                        <a:t>3.5-4</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581452801"/>
                  </a:ext>
                </a:extLst>
              </a:tr>
              <a:tr h="858726">
                <a:tc>
                  <a:txBody>
                    <a:bodyPr/>
                    <a:lstStyle/>
                    <a:p>
                      <a:pPr>
                        <a:lnSpc>
                          <a:spcPct val="107000"/>
                        </a:lnSpc>
                        <a:spcAft>
                          <a:spcPts val="800"/>
                        </a:spcAft>
                      </a:pPr>
                      <a:r>
                        <a:rPr lang="en-GB" sz="1600">
                          <a:effectLst/>
                        </a:rPr>
                        <a:t>Organization and Structure (10%)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Well-organized with a logical flow and clear structure. </a:t>
                      </a:r>
                      <a:br>
                        <a:rPr lang="en-GB" sz="1600">
                          <a:effectLst/>
                        </a:rPr>
                      </a:br>
                      <a:br>
                        <a:rPr lang="en-GB" sz="1600">
                          <a:effectLst/>
                        </a:rPr>
                      </a:br>
                      <a:r>
                        <a:rPr lang="en-GB" sz="1600">
                          <a:effectLst/>
                        </a:rPr>
                        <a:t>Code examples, images, or tables are included and correctly captioned/reference.</a:t>
                      </a:r>
                    </a:p>
                    <a:p>
                      <a:pPr>
                        <a:lnSpc>
                          <a:spcPct val="107000"/>
                        </a:lnSpc>
                        <a:spcAft>
                          <a:spcPts val="800"/>
                        </a:spcAft>
                      </a:pPr>
                      <a:r>
                        <a:rPr lang="en-GB" sz="1600">
                          <a:effectLst/>
                        </a:rPr>
                        <a:t> </a:t>
                      </a:r>
                    </a:p>
                    <a:p>
                      <a:pPr>
                        <a:lnSpc>
                          <a:spcPct val="107000"/>
                        </a:lnSpc>
                        <a:spcAft>
                          <a:spcPts val="800"/>
                        </a:spcAft>
                      </a:pPr>
                      <a:r>
                        <a:rPr lang="en-GB" sz="1600">
                          <a:effectLst/>
                        </a:rPr>
                        <a:t>Effective use of headings and subheadings. Transitions between sections are smooth.</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dirty="0">
                          <a:effectLst/>
                        </a:rPr>
                        <a:t>Well-organized with a clear structure. </a:t>
                      </a:r>
                    </a:p>
                    <a:p>
                      <a:pPr>
                        <a:lnSpc>
                          <a:spcPct val="107000"/>
                        </a:lnSpc>
                        <a:spcAft>
                          <a:spcPts val="800"/>
                        </a:spcAft>
                      </a:pPr>
                      <a:r>
                        <a:rPr lang="en-GB" sz="1600" dirty="0">
                          <a:effectLst/>
                        </a:rPr>
                        <a:t> Code examples, images, or tables are included and correctly captioned/reference.</a:t>
                      </a:r>
                    </a:p>
                    <a:p>
                      <a:pPr>
                        <a:lnSpc>
                          <a:spcPct val="107000"/>
                        </a:lnSpc>
                        <a:spcAft>
                          <a:spcPts val="800"/>
                        </a:spcAft>
                      </a:pPr>
                      <a:r>
                        <a:rPr lang="en-GB" sz="1600" dirty="0">
                          <a:effectLst/>
                        </a:rPr>
                        <a:t> Effective use of headings. Transitions are generally smooth.</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dirty="0">
                          <a:effectLst/>
                        </a:rPr>
                        <a:t>Adequately organized with some room for improvement.</a:t>
                      </a:r>
                    </a:p>
                    <a:p>
                      <a:pPr>
                        <a:lnSpc>
                          <a:spcPct val="107000"/>
                        </a:lnSpc>
                        <a:spcAft>
                          <a:spcPts val="800"/>
                        </a:spcAft>
                      </a:pPr>
                      <a:r>
                        <a:rPr lang="en-GB" sz="1600" dirty="0">
                          <a:effectLst/>
                        </a:rPr>
                        <a:t> At least one code example, image, or table is included and correctly captioned/reference. </a:t>
                      </a:r>
                    </a:p>
                    <a:p>
                      <a:pPr>
                        <a:lnSpc>
                          <a:spcPct val="107000"/>
                        </a:lnSpc>
                        <a:spcAft>
                          <a:spcPts val="800"/>
                        </a:spcAft>
                      </a:pPr>
                      <a:r>
                        <a:rPr lang="en-GB" sz="1600" dirty="0">
                          <a:effectLst/>
                        </a:rPr>
                        <a:t>Headings and structure are somewhat unclear. Transitions could be smoother.</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dirty="0">
                          <a:effectLst/>
                        </a:rPr>
                        <a:t>Poorly organized with a confusing structure. </a:t>
                      </a:r>
                    </a:p>
                    <a:p>
                      <a:pPr>
                        <a:lnSpc>
                          <a:spcPct val="107000"/>
                        </a:lnSpc>
                        <a:spcAft>
                          <a:spcPts val="800"/>
                        </a:spcAft>
                      </a:pPr>
                      <a:r>
                        <a:rPr lang="en-GB" sz="1600" dirty="0">
                          <a:effectLst/>
                        </a:rPr>
                        <a:t> No code examples, images, or tables, or incorrectly captioned/referenced.</a:t>
                      </a:r>
                    </a:p>
                    <a:p>
                      <a:pPr>
                        <a:lnSpc>
                          <a:spcPct val="107000"/>
                        </a:lnSpc>
                        <a:spcAft>
                          <a:spcPts val="800"/>
                        </a:spcAft>
                      </a:pPr>
                      <a:r>
                        <a:rPr lang="en-GB" sz="1600" dirty="0">
                          <a:effectLst/>
                        </a:rPr>
                        <a:t>  </a:t>
                      </a:r>
                    </a:p>
                    <a:p>
                      <a:pPr>
                        <a:lnSpc>
                          <a:spcPct val="107000"/>
                        </a:lnSpc>
                        <a:spcAft>
                          <a:spcPts val="800"/>
                        </a:spcAft>
                      </a:pPr>
                      <a:r>
                        <a:rPr lang="en-GB" sz="1600" dirty="0">
                          <a:effectLst/>
                        </a:rPr>
                        <a:t>Limited use of headings. Transitions are abrupt.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dirty="0">
                          <a:effectLst/>
                        </a:rPr>
                        <a:t>Chaotic organization with no clear structure. </a:t>
                      </a:r>
                    </a:p>
                    <a:p>
                      <a:pPr>
                        <a:lnSpc>
                          <a:spcPct val="107000"/>
                        </a:lnSpc>
                        <a:spcAft>
                          <a:spcPts val="800"/>
                        </a:spcAft>
                      </a:pPr>
                      <a:r>
                        <a:rPr lang="en-GB" sz="1600" dirty="0">
                          <a:effectLst/>
                        </a:rPr>
                        <a:t> </a:t>
                      </a:r>
                    </a:p>
                    <a:p>
                      <a:pPr>
                        <a:lnSpc>
                          <a:spcPct val="107000"/>
                        </a:lnSpc>
                        <a:spcAft>
                          <a:spcPts val="800"/>
                        </a:spcAft>
                      </a:pPr>
                      <a:r>
                        <a:rPr lang="en-GB" sz="1600" dirty="0">
                          <a:effectLst/>
                        </a:rPr>
                        <a:t>No use of headings. Transitions are non-existent.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3870044258"/>
                  </a:ext>
                </a:extLst>
              </a:tr>
            </a:tbl>
          </a:graphicData>
        </a:graphic>
      </p:graphicFrame>
    </p:spTree>
    <p:extLst>
      <p:ext uri="{BB962C8B-B14F-4D97-AF65-F5344CB8AC3E}">
        <p14:creationId xmlns:p14="http://schemas.microsoft.com/office/powerpoint/2010/main" val="362678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41D5-764F-21DB-5FA9-BEF9993D1028}"/>
              </a:ext>
            </a:extLst>
          </p:cNvPr>
          <p:cNvSpPr>
            <a:spLocks noGrp="1"/>
          </p:cNvSpPr>
          <p:nvPr>
            <p:ph type="title"/>
          </p:nvPr>
        </p:nvSpPr>
        <p:spPr/>
        <p:txBody>
          <a:bodyPr/>
          <a:lstStyle/>
          <a:p>
            <a:r>
              <a:rPr lang="en-GB" dirty="0"/>
              <a:t>Coursework 1 rubric - Coverage</a:t>
            </a:r>
          </a:p>
        </p:txBody>
      </p:sp>
      <p:graphicFrame>
        <p:nvGraphicFramePr>
          <p:cNvPr id="4" name="Content Placeholder 3">
            <a:extLst>
              <a:ext uri="{FF2B5EF4-FFF2-40B4-BE49-F238E27FC236}">
                <a16:creationId xmlns:a16="http://schemas.microsoft.com/office/drawing/2014/main" id="{FD6DF9AA-9714-42A3-31B7-B5FA59008561}"/>
              </a:ext>
            </a:extLst>
          </p:cNvPr>
          <p:cNvGraphicFramePr>
            <a:graphicFrameLocks noGrp="1"/>
          </p:cNvGraphicFramePr>
          <p:nvPr>
            <p:ph idx="1"/>
            <p:extLst>
              <p:ext uri="{D42A27DB-BD31-4B8C-83A1-F6EECF244321}">
                <p14:modId xmlns:p14="http://schemas.microsoft.com/office/powerpoint/2010/main" val="299888729"/>
              </p:ext>
            </p:extLst>
          </p:nvPr>
        </p:nvGraphicFramePr>
        <p:xfrm>
          <a:off x="838199" y="1796901"/>
          <a:ext cx="10515600" cy="4390263"/>
        </p:xfrm>
        <a:graphic>
          <a:graphicData uri="http://schemas.openxmlformats.org/drawingml/2006/table">
            <a:tbl>
              <a:tblPr firstRow="1" firstCol="1" bandRow="1">
                <a:tableStyleId>{5C22544A-7EE6-4342-B048-85BDC9FD1C3A}</a:tableStyleId>
              </a:tblPr>
              <a:tblGrid>
                <a:gridCol w="1727328">
                  <a:extLst>
                    <a:ext uri="{9D8B030D-6E8A-4147-A177-3AD203B41FA5}">
                      <a16:colId xmlns:a16="http://schemas.microsoft.com/office/drawing/2014/main" val="3763218368"/>
                    </a:ext>
                  </a:extLst>
                </a:gridCol>
                <a:gridCol w="1899944">
                  <a:extLst>
                    <a:ext uri="{9D8B030D-6E8A-4147-A177-3AD203B41FA5}">
                      <a16:colId xmlns:a16="http://schemas.microsoft.com/office/drawing/2014/main" val="2100282673"/>
                    </a:ext>
                  </a:extLst>
                </a:gridCol>
                <a:gridCol w="1638688">
                  <a:extLst>
                    <a:ext uri="{9D8B030D-6E8A-4147-A177-3AD203B41FA5}">
                      <a16:colId xmlns:a16="http://schemas.microsoft.com/office/drawing/2014/main" val="923928233"/>
                    </a:ext>
                  </a:extLst>
                </a:gridCol>
                <a:gridCol w="1721501">
                  <a:extLst>
                    <a:ext uri="{9D8B030D-6E8A-4147-A177-3AD203B41FA5}">
                      <a16:colId xmlns:a16="http://schemas.microsoft.com/office/drawing/2014/main" val="157656991"/>
                    </a:ext>
                  </a:extLst>
                </a:gridCol>
                <a:gridCol w="1721501">
                  <a:extLst>
                    <a:ext uri="{9D8B030D-6E8A-4147-A177-3AD203B41FA5}">
                      <a16:colId xmlns:a16="http://schemas.microsoft.com/office/drawing/2014/main" val="2076691104"/>
                    </a:ext>
                  </a:extLst>
                </a:gridCol>
                <a:gridCol w="1806638">
                  <a:extLst>
                    <a:ext uri="{9D8B030D-6E8A-4147-A177-3AD203B41FA5}">
                      <a16:colId xmlns:a16="http://schemas.microsoft.com/office/drawing/2014/main" val="2127294262"/>
                    </a:ext>
                  </a:extLst>
                </a:gridCol>
              </a:tblGrid>
              <a:tr h="180577">
                <a:tc>
                  <a:txBody>
                    <a:bodyPr/>
                    <a:lstStyle/>
                    <a:p>
                      <a:pPr algn="ctr">
                        <a:lnSpc>
                          <a:spcPct val="115000"/>
                        </a:lnSpc>
                        <a:spcAft>
                          <a:spcPts val="1000"/>
                        </a:spcAft>
                      </a:pPr>
                      <a:r>
                        <a:rPr lang="en-GB" sz="1600" dirty="0">
                          <a:effectLst/>
                        </a:rPr>
                        <a:t>Criteria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Excellent (1</a:t>
                      </a:r>
                      <a:r>
                        <a:rPr lang="en-GB" sz="1600" baseline="30000">
                          <a:effectLst/>
                        </a:rPr>
                        <a:t>st</a:t>
                      </a:r>
                      <a:r>
                        <a:rPr lang="en-GB" sz="1600">
                          <a:effectLst/>
                        </a:rPr>
                        <a:t>)</a:t>
                      </a:r>
                    </a:p>
                    <a:p>
                      <a:pPr algn="ctr">
                        <a:lnSpc>
                          <a:spcPct val="115000"/>
                        </a:lnSpc>
                        <a:spcAft>
                          <a:spcPts val="1000"/>
                        </a:spcAft>
                      </a:pPr>
                      <a:r>
                        <a:rPr lang="en-GB" sz="1600">
                          <a:effectLst/>
                        </a:rPr>
                        <a:t>7-10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Very Good (2:1)</a:t>
                      </a:r>
                    </a:p>
                    <a:p>
                      <a:pPr algn="ctr">
                        <a:lnSpc>
                          <a:spcPct val="115000"/>
                        </a:lnSpc>
                        <a:spcAft>
                          <a:spcPts val="1000"/>
                        </a:spcAft>
                      </a:pPr>
                      <a:r>
                        <a:rPr lang="en-AU" sz="1600">
                          <a:effectLst/>
                        </a:rPr>
                        <a:t>6-7</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Good (2:2)</a:t>
                      </a:r>
                    </a:p>
                    <a:p>
                      <a:pPr algn="ctr">
                        <a:lnSpc>
                          <a:spcPct val="115000"/>
                        </a:lnSpc>
                        <a:spcAft>
                          <a:spcPts val="1000"/>
                        </a:spcAft>
                      </a:pPr>
                      <a:r>
                        <a:rPr lang="en-AU" sz="1600">
                          <a:effectLst/>
                        </a:rPr>
                        <a:t>5-6</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Satisfactory (3</a:t>
                      </a:r>
                      <a:r>
                        <a:rPr lang="en-GB" sz="1600" baseline="30000">
                          <a:effectLst/>
                        </a:rPr>
                        <a:t>rd</a:t>
                      </a:r>
                      <a:r>
                        <a:rPr lang="en-GB" sz="1600">
                          <a:effectLst/>
                        </a:rPr>
                        <a:t>)</a:t>
                      </a:r>
                    </a:p>
                    <a:p>
                      <a:pPr algn="ctr">
                        <a:lnSpc>
                          <a:spcPct val="115000"/>
                        </a:lnSpc>
                        <a:spcAft>
                          <a:spcPts val="1000"/>
                        </a:spcAft>
                      </a:pPr>
                      <a:r>
                        <a:rPr lang="en-AU" sz="1600">
                          <a:effectLst/>
                        </a:rPr>
                        <a:t>4-5</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Near Fail (N:F)</a:t>
                      </a:r>
                    </a:p>
                    <a:p>
                      <a:pPr algn="ctr">
                        <a:lnSpc>
                          <a:spcPct val="115000"/>
                        </a:lnSpc>
                        <a:spcAft>
                          <a:spcPts val="1000"/>
                        </a:spcAft>
                      </a:pPr>
                      <a:r>
                        <a:rPr lang="en-GB" sz="1600">
                          <a:effectLst/>
                        </a:rPr>
                        <a:t>3.5-4</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581452801"/>
                  </a:ext>
                </a:extLst>
              </a:tr>
              <a:tr h="1063675">
                <a:tc>
                  <a:txBody>
                    <a:bodyPr/>
                    <a:lstStyle/>
                    <a:p>
                      <a:pPr>
                        <a:lnSpc>
                          <a:spcPct val="107000"/>
                        </a:lnSpc>
                        <a:spcAft>
                          <a:spcPts val="800"/>
                        </a:spcAft>
                      </a:pPr>
                      <a:r>
                        <a:rPr lang="en-GB" sz="1600">
                          <a:effectLst/>
                        </a:rPr>
                        <a:t>Coverage and Synthesis (30%)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400">
                          <a:effectLst/>
                        </a:rPr>
                        <a:t>Comprehensive coverage of relevant literature from academic and non-academic sources.</a:t>
                      </a:r>
                    </a:p>
                    <a:p>
                      <a:pPr>
                        <a:lnSpc>
                          <a:spcPct val="107000"/>
                        </a:lnSpc>
                        <a:spcAft>
                          <a:spcPts val="800"/>
                        </a:spcAft>
                      </a:pPr>
                      <a:r>
                        <a:rPr lang="en-GB" sz="1400">
                          <a:effectLst/>
                        </a:rPr>
                        <a:t> </a:t>
                      </a:r>
                    </a:p>
                    <a:p>
                      <a:pPr>
                        <a:lnSpc>
                          <a:spcPct val="107000"/>
                        </a:lnSpc>
                        <a:spcAft>
                          <a:spcPts val="800"/>
                        </a:spcAft>
                      </a:pPr>
                      <a:r>
                        <a:rPr lang="en-GB" sz="1400">
                          <a:effectLst/>
                        </a:rPr>
                        <a:t>Clear synthesis and integration of ideas from referenced content. </a:t>
                      </a:r>
                    </a:p>
                    <a:p>
                      <a:pPr>
                        <a:lnSpc>
                          <a:spcPct val="107000"/>
                        </a:lnSpc>
                        <a:spcAft>
                          <a:spcPts val="800"/>
                        </a:spcAft>
                      </a:pPr>
                      <a:r>
                        <a:rPr lang="en-GB" sz="1400">
                          <a:effectLst/>
                        </a:rPr>
                        <a:t> </a:t>
                      </a:r>
                    </a:p>
                    <a:p>
                      <a:pPr>
                        <a:lnSpc>
                          <a:spcPct val="107000"/>
                        </a:lnSpc>
                        <a:spcAft>
                          <a:spcPts val="800"/>
                        </a:spcAft>
                      </a:pPr>
                      <a:r>
                        <a:rPr lang="en-GB" sz="1400">
                          <a:effectLst/>
                        </a:rPr>
                        <a:t>Thorough analysis of key concepts and findings.</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400" dirty="0">
                          <a:effectLst/>
                        </a:rPr>
                        <a:t>Thorough coverage of relevant literature from either academic or non-academic sources but missing depth in one of these.</a:t>
                      </a:r>
                    </a:p>
                    <a:p>
                      <a:pPr>
                        <a:lnSpc>
                          <a:spcPct val="107000"/>
                        </a:lnSpc>
                        <a:spcAft>
                          <a:spcPts val="800"/>
                        </a:spcAft>
                      </a:pPr>
                      <a:r>
                        <a:rPr lang="en-GB" sz="1400" dirty="0">
                          <a:effectLst/>
                        </a:rPr>
                        <a:t>  </a:t>
                      </a:r>
                    </a:p>
                    <a:p>
                      <a:pPr>
                        <a:lnSpc>
                          <a:spcPct val="107000"/>
                        </a:lnSpc>
                        <a:spcAft>
                          <a:spcPts val="800"/>
                        </a:spcAft>
                      </a:pPr>
                      <a:r>
                        <a:rPr lang="en-GB" sz="1400" dirty="0">
                          <a:effectLst/>
                        </a:rPr>
                        <a:t>Effective synthesis of ideas from referenced content.</a:t>
                      </a:r>
                    </a:p>
                    <a:p>
                      <a:pPr>
                        <a:lnSpc>
                          <a:spcPct val="107000"/>
                        </a:lnSpc>
                        <a:spcAft>
                          <a:spcPts val="800"/>
                        </a:spcAft>
                      </a:pPr>
                      <a:r>
                        <a:rPr lang="en-GB" sz="1400" dirty="0">
                          <a:effectLst/>
                        </a:rPr>
                        <a:t> Analysis of key concepts and findings shows limited understanding of the topic area.</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400" dirty="0">
                          <a:effectLst/>
                        </a:rPr>
                        <a:t>Adequate coverage of literature from a mixture of academic and non-academic sources, however with large gaps. </a:t>
                      </a:r>
                    </a:p>
                    <a:p>
                      <a:pPr>
                        <a:lnSpc>
                          <a:spcPct val="107000"/>
                        </a:lnSpc>
                        <a:spcAft>
                          <a:spcPts val="800"/>
                        </a:spcAft>
                      </a:pPr>
                      <a:r>
                        <a:rPr lang="en-GB" sz="1400" dirty="0">
                          <a:effectLst/>
                        </a:rPr>
                        <a:t> </a:t>
                      </a:r>
                    </a:p>
                    <a:p>
                      <a:pPr>
                        <a:lnSpc>
                          <a:spcPct val="107000"/>
                        </a:lnSpc>
                        <a:spcAft>
                          <a:spcPts val="800"/>
                        </a:spcAft>
                      </a:pPr>
                      <a:r>
                        <a:rPr lang="en-GB" sz="1400" dirty="0">
                          <a:effectLst/>
                        </a:rPr>
                        <a:t>Some gaps in synthesis and integration. Analysis is somewhat lacking or is purely surface level.</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400" dirty="0">
                          <a:effectLst/>
                        </a:rPr>
                        <a:t>Limited coverage of relevant literature, solely from non-academic sources.</a:t>
                      </a:r>
                    </a:p>
                    <a:p>
                      <a:pPr>
                        <a:lnSpc>
                          <a:spcPct val="107000"/>
                        </a:lnSpc>
                        <a:spcAft>
                          <a:spcPts val="800"/>
                        </a:spcAft>
                      </a:pPr>
                      <a:r>
                        <a:rPr lang="en-GB" sz="1400" dirty="0">
                          <a:effectLst/>
                        </a:rPr>
                        <a:t> </a:t>
                      </a:r>
                    </a:p>
                    <a:p>
                      <a:pPr>
                        <a:lnSpc>
                          <a:spcPct val="107000"/>
                        </a:lnSpc>
                        <a:spcAft>
                          <a:spcPts val="800"/>
                        </a:spcAft>
                      </a:pPr>
                      <a:r>
                        <a:rPr lang="en-GB" sz="1400" dirty="0">
                          <a:effectLst/>
                        </a:rPr>
                        <a:t>Weak synthesis and integration of ideas. Analysis is minimal or shows little understanding of the topic area.</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400" dirty="0">
                          <a:effectLst/>
                        </a:rPr>
                        <a:t>Incomplete coverage of literature. </a:t>
                      </a:r>
                    </a:p>
                    <a:p>
                      <a:pPr>
                        <a:lnSpc>
                          <a:spcPct val="107000"/>
                        </a:lnSpc>
                        <a:spcAft>
                          <a:spcPts val="800"/>
                        </a:spcAft>
                      </a:pPr>
                      <a:r>
                        <a:rPr lang="en-GB" sz="1400" dirty="0">
                          <a:effectLst/>
                        </a:rPr>
                        <a:t> </a:t>
                      </a:r>
                    </a:p>
                    <a:p>
                      <a:pPr>
                        <a:lnSpc>
                          <a:spcPct val="107000"/>
                        </a:lnSpc>
                        <a:spcAft>
                          <a:spcPts val="800"/>
                        </a:spcAft>
                      </a:pPr>
                      <a:r>
                        <a:rPr lang="en-GB" sz="1400" dirty="0">
                          <a:effectLst/>
                        </a:rPr>
                        <a:t>No synthesis or integration evident. </a:t>
                      </a:r>
                    </a:p>
                    <a:p>
                      <a:pPr>
                        <a:lnSpc>
                          <a:spcPct val="107000"/>
                        </a:lnSpc>
                        <a:spcAft>
                          <a:spcPts val="800"/>
                        </a:spcAft>
                      </a:pPr>
                      <a:r>
                        <a:rPr lang="en-GB" sz="1400" dirty="0">
                          <a:effectLst/>
                        </a:rPr>
                        <a:t> </a:t>
                      </a:r>
                    </a:p>
                    <a:p>
                      <a:pPr>
                        <a:lnSpc>
                          <a:spcPct val="107000"/>
                        </a:lnSpc>
                        <a:spcAft>
                          <a:spcPts val="800"/>
                        </a:spcAft>
                      </a:pPr>
                      <a:r>
                        <a:rPr lang="en-GB" sz="1400" dirty="0">
                          <a:effectLst/>
                        </a:rPr>
                        <a:t>No analysis provided.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3518900774"/>
                  </a:ext>
                </a:extLst>
              </a:tr>
            </a:tbl>
          </a:graphicData>
        </a:graphic>
      </p:graphicFrame>
    </p:spTree>
    <p:extLst>
      <p:ext uri="{BB962C8B-B14F-4D97-AF65-F5344CB8AC3E}">
        <p14:creationId xmlns:p14="http://schemas.microsoft.com/office/powerpoint/2010/main" val="270170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41D5-764F-21DB-5FA9-BEF9993D1028}"/>
              </a:ext>
            </a:extLst>
          </p:cNvPr>
          <p:cNvSpPr>
            <a:spLocks noGrp="1"/>
          </p:cNvSpPr>
          <p:nvPr>
            <p:ph type="title"/>
          </p:nvPr>
        </p:nvSpPr>
        <p:spPr/>
        <p:txBody>
          <a:bodyPr/>
          <a:lstStyle/>
          <a:p>
            <a:r>
              <a:rPr lang="en-GB" dirty="0"/>
              <a:t>Coursework 1 rubric – critical evaluation</a:t>
            </a:r>
          </a:p>
        </p:txBody>
      </p:sp>
      <p:graphicFrame>
        <p:nvGraphicFramePr>
          <p:cNvPr id="4" name="Content Placeholder 3">
            <a:extLst>
              <a:ext uri="{FF2B5EF4-FFF2-40B4-BE49-F238E27FC236}">
                <a16:creationId xmlns:a16="http://schemas.microsoft.com/office/drawing/2014/main" id="{FD6DF9AA-9714-42A3-31B7-B5FA59008561}"/>
              </a:ext>
            </a:extLst>
          </p:cNvPr>
          <p:cNvGraphicFramePr>
            <a:graphicFrameLocks noGrp="1"/>
          </p:cNvGraphicFramePr>
          <p:nvPr>
            <p:ph idx="1"/>
            <p:extLst>
              <p:ext uri="{D42A27DB-BD31-4B8C-83A1-F6EECF244321}">
                <p14:modId xmlns:p14="http://schemas.microsoft.com/office/powerpoint/2010/main" val="2967821947"/>
              </p:ext>
            </p:extLst>
          </p:nvPr>
        </p:nvGraphicFramePr>
        <p:xfrm>
          <a:off x="838199" y="1796901"/>
          <a:ext cx="10515600" cy="3733038"/>
        </p:xfrm>
        <a:graphic>
          <a:graphicData uri="http://schemas.openxmlformats.org/drawingml/2006/table">
            <a:tbl>
              <a:tblPr firstRow="1" firstCol="1" bandRow="1">
                <a:tableStyleId>{5C22544A-7EE6-4342-B048-85BDC9FD1C3A}</a:tableStyleId>
              </a:tblPr>
              <a:tblGrid>
                <a:gridCol w="1727328">
                  <a:extLst>
                    <a:ext uri="{9D8B030D-6E8A-4147-A177-3AD203B41FA5}">
                      <a16:colId xmlns:a16="http://schemas.microsoft.com/office/drawing/2014/main" val="3763218368"/>
                    </a:ext>
                  </a:extLst>
                </a:gridCol>
                <a:gridCol w="1899944">
                  <a:extLst>
                    <a:ext uri="{9D8B030D-6E8A-4147-A177-3AD203B41FA5}">
                      <a16:colId xmlns:a16="http://schemas.microsoft.com/office/drawing/2014/main" val="2100282673"/>
                    </a:ext>
                  </a:extLst>
                </a:gridCol>
                <a:gridCol w="1638688">
                  <a:extLst>
                    <a:ext uri="{9D8B030D-6E8A-4147-A177-3AD203B41FA5}">
                      <a16:colId xmlns:a16="http://schemas.microsoft.com/office/drawing/2014/main" val="923928233"/>
                    </a:ext>
                  </a:extLst>
                </a:gridCol>
                <a:gridCol w="1721501">
                  <a:extLst>
                    <a:ext uri="{9D8B030D-6E8A-4147-A177-3AD203B41FA5}">
                      <a16:colId xmlns:a16="http://schemas.microsoft.com/office/drawing/2014/main" val="157656991"/>
                    </a:ext>
                  </a:extLst>
                </a:gridCol>
                <a:gridCol w="1721501">
                  <a:extLst>
                    <a:ext uri="{9D8B030D-6E8A-4147-A177-3AD203B41FA5}">
                      <a16:colId xmlns:a16="http://schemas.microsoft.com/office/drawing/2014/main" val="2076691104"/>
                    </a:ext>
                  </a:extLst>
                </a:gridCol>
                <a:gridCol w="1806638">
                  <a:extLst>
                    <a:ext uri="{9D8B030D-6E8A-4147-A177-3AD203B41FA5}">
                      <a16:colId xmlns:a16="http://schemas.microsoft.com/office/drawing/2014/main" val="2127294262"/>
                    </a:ext>
                  </a:extLst>
                </a:gridCol>
              </a:tblGrid>
              <a:tr h="180577">
                <a:tc>
                  <a:txBody>
                    <a:bodyPr/>
                    <a:lstStyle/>
                    <a:p>
                      <a:pPr algn="ctr">
                        <a:lnSpc>
                          <a:spcPct val="115000"/>
                        </a:lnSpc>
                        <a:spcAft>
                          <a:spcPts val="1000"/>
                        </a:spcAft>
                      </a:pPr>
                      <a:r>
                        <a:rPr lang="en-GB" sz="1600" dirty="0">
                          <a:effectLst/>
                        </a:rPr>
                        <a:t>Criteria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Excellent (1</a:t>
                      </a:r>
                      <a:r>
                        <a:rPr lang="en-GB" sz="1600" baseline="30000">
                          <a:effectLst/>
                        </a:rPr>
                        <a:t>st</a:t>
                      </a:r>
                      <a:r>
                        <a:rPr lang="en-GB" sz="1600">
                          <a:effectLst/>
                        </a:rPr>
                        <a:t>)</a:t>
                      </a:r>
                    </a:p>
                    <a:p>
                      <a:pPr algn="ctr">
                        <a:lnSpc>
                          <a:spcPct val="115000"/>
                        </a:lnSpc>
                        <a:spcAft>
                          <a:spcPts val="1000"/>
                        </a:spcAft>
                      </a:pPr>
                      <a:r>
                        <a:rPr lang="en-GB" sz="1600">
                          <a:effectLst/>
                        </a:rPr>
                        <a:t>7-10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Very Good (2:1)</a:t>
                      </a:r>
                    </a:p>
                    <a:p>
                      <a:pPr algn="ctr">
                        <a:lnSpc>
                          <a:spcPct val="115000"/>
                        </a:lnSpc>
                        <a:spcAft>
                          <a:spcPts val="1000"/>
                        </a:spcAft>
                      </a:pPr>
                      <a:r>
                        <a:rPr lang="en-AU" sz="1600">
                          <a:effectLst/>
                        </a:rPr>
                        <a:t>6-7</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Good (2:2)</a:t>
                      </a:r>
                    </a:p>
                    <a:p>
                      <a:pPr algn="ctr">
                        <a:lnSpc>
                          <a:spcPct val="115000"/>
                        </a:lnSpc>
                        <a:spcAft>
                          <a:spcPts val="1000"/>
                        </a:spcAft>
                      </a:pPr>
                      <a:r>
                        <a:rPr lang="en-AU" sz="1600">
                          <a:effectLst/>
                        </a:rPr>
                        <a:t>5-6</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Satisfactory (3</a:t>
                      </a:r>
                      <a:r>
                        <a:rPr lang="en-GB" sz="1600" baseline="30000">
                          <a:effectLst/>
                        </a:rPr>
                        <a:t>rd</a:t>
                      </a:r>
                      <a:r>
                        <a:rPr lang="en-GB" sz="1600">
                          <a:effectLst/>
                        </a:rPr>
                        <a:t>)</a:t>
                      </a:r>
                    </a:p>
                    <a:p>
                      <a:pPr algn="ctr">
                        <a:lnSpc>
                          <a:spcPct val="115000"/>
                        </a:lnSpc>
                        <a:spcAft>
                          <a:spcPts val="1000"/>
                        </a:spcAft>
                      </a:pPr>
                      <a:r>
                        <a:rPr lang="en-AU" sz="1600">
                          <a:effectLst/>
                        </a:rPr>
                        <a:t>4-5</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gn="ctr">
                        <a:lnSpc>
                          <a:spcPct val="115000"/>
                        </a:lnSpc>
                        <a:spcAft>
                          <a:spcPts val="1000"/>
                        </a:spcAft>
                      </a:pPr>
                      <a:r>
                        <a:rPr lang="en-GB" sz="1600">
                          <a:effectLst/>
                        </a:rPr>
                        <a:t>Near Fail (N:F)</a:t>
                      </a:r>
                    </a:p>
                    <a:p>
                      <a:pPr algn="ctr">
                        <a:lnSpc>
                          <a:spcPct val="115000"/>
                        </a:lnSpc>
                        <a:spcAft>
                          <a:spcPts val="1000"/>
                        </a:spcAft>
                      </a:pPr>
                      <a:r>
                        <a:rPr lang="en-GB" sz="1600">
                          <a:effectLst/>
                        </a:rPr>
                        <a:t>3.5-4</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581452801"/>
                  </a:ext>
                </a:extLst>
              </a:tr>
              <a:tr h="568247">
                <a:tc>
                  <a:txBody>
                    <a:bodyPr/>
                    <a:lstStyle/>
                    <a:p>
                      <a:pPr>
                        <a:lnSpc>
                          <a:spcPct val="107000"/>
                        </a:lnSpc>
                        <a:spcAft>
                          <a:spcPts val="800"/>
                        </a:spcAft>
                      </a:pPr>
                      <a:r>
                        <a:rPr lang="en-GB" sz="1600">
                          <a:effectLst/>
                        </a:rPr>
                        <a:t>Critical Evaluation (20%)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Thoughtful and critical evaluation of the strengths and weaknesses of the literature.</a:t>
                      </a:r>
                    </a:p>
                    <a:p>
                      <a:pPr>
                        <a:lnSpc>
                          <a:spcPct val="107000"/>
                        </a:lnSpc>
                        <a:spcAft>
                          <a:spcPts val="800"/>
                        </a:spcAft>
                      </a:pPr>
                      <a:r>
                        <a:rPr lang="en-GB" sz="1600">
                          <a:effectLst/>
                        </a:rPr>
                        <a:t> </a:t>
                      </a:r>
                    </a:p>
                    <a:p>
                      <a:pPr>
                        <a:lnSpc>
                          <a:spcPct val="107000"/>
                        </a:lnSpc>
                        <a:spcAft>
                          <a:spcPts val="800"/>
                        </a:spcAft>
                      </a:pPr>
                      <a:r>
                        <a:rPr lang="en-GB" sz="1600">
                          <a:effectLst/>
                        </a:rPr>
                        <a:t> Insightful critique of methodologies, theories, and arguments.</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Good critical evaluation of the literature. Identification of strengths and weaknesses. </a:t>
                      </a:r>
                    </a:p>
                    <a:p>
                      <a:pPr>
                        <a:lnSpc>
                          <a:spcPct val="107000"/>
                        </a:lnSpc>
                        <a:spcAft>
                          <a:spcPts val="800"/>
                        </a:spcAft>
                      </a:pPr>
                      <a:r>
                        <a:rPr lang="en-GB" sz="1600">
                          <a:effectLst/>
                        </a:rPr>
                        <a:t> </a:t>
                      </a:r>
                    </a:p>
                    <a:p>
                      <a:pPr>
                        <a:lnSpc>
                          <a:spcPct val="107000"/>
                        </a:lnSpc>
                        <a:spcAft>
                          <a:spcPts val="800"/>
                        </a:spcAft>
                      </a:pPr>
                      <a:r>
                        <a:rPr lang="en-GB" sz="1600">
                          <a:effectLst/>
                        </a:rPr>
                        <a:t>Some insightful critique that shows wider reading on the topic.</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a:effectLst/>
                        </a:rPr>
                        <a:t>Adequate critical evaluation. Limited identification of strengths and weaknesses. </a:t>
                      </a:r>
                    </a:p>
                    <a:p>
                      <a:pPr>
                        <a:lnSpc>
                          <a:spcPct val="107000"/>
                        </a:lnSpc>
                        <a:spcAft>
                          <a:spcPts val="800"/>
                        </a:spcAft>
                      </a:pPr>
                      <a:r>
                        <a:rPr lang="en-GB" sz="1600">
                          <a:effectLst/>
                        </a:rPr>
                        <a:t>Basic critique is provided but shows limited additional reading.</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dirty="0">
                          <a:effectLst/>
                        </a:rPr>
                        <a:t>Superficial critical evaluation. Weak identification of strengths and weaknesses. </a:t>
                      </a:r>
                    </a:p>
                    <a:p>
                      <a:pPr>
                        <a:lnSpc>
                          <a:spcPct val="107000"/>
                        </a:lnSpc>
                        <a:spcAft>
                          <a:spcPts val="800"/>
                        </a:spcAft>
                      </a:pPr>
                      <a:r>
                        <a:rPr lang="en-GB" sz="1600" dirty="0">
                          <a:effectLst/>
                        </a:rPr>
                        <a:t> </a:t>
                      </a:r>
                    </a:p>
                    <a:p>
                      <a:pPr>
                        <a:lnSpc>
                          <a:spcPct val="107000"/>
                        </a:lnSpc>
                        <a:spcAft>
                          <a:spcPts val="800"/>
                        </a:spcAft>
                      </a:pPr>
                      <a:r>
                        <a:rPr lang="en-GB" sz="1600" dirty="0">
                          <a:effectLst/>
                        </a:rPr>
                        <a:t>Minimal critique that shows little to no understanding of the topic area.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tc>
                  <a:txBody>
                    <a:bodyPr/>
                    <a:lstStyle/>
                    <a:p>
                      <a:pPr>
                        <a:lnSpc>
                          <a:spcPct val="107000"/>
                        </a:lnSpc>
                        <a:spcAft>
                          <a:spcPts val="800"/>
                        </a:spcAft>
                      </a:pPr>
                      <a:r>
                        <a:rPr lang="en-GB" sz="1600" dirty="0">
                          <a:effectLst/>
                        </a:rPr>
                        <a:t>Lack of critical evaluation. No identification of strengths and weaknesses. No critique provided.</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3551" marR="13551" marT="0" marB="0"/>
                </a:tc>
                <a:extLst>
                  <a:ext uri="{0D108BD9-81ED-4DB2-BD59-A6C34878D82A}">
                    <a16:rowId xmlns:a16="http://schemas.microsoft.com/office/drawing/2014/main" val="1015322497"/>
                  </a:ext>
                </a:extLst>
              </a:tr>
            </a:tbl>
          </a:graphicData>
        </a:graphic>
      </p:graphicFrame>
    </p:spTree>
    <p:extLst>
      <p:ext uri="{BB962C8B-B14F-4D97-AF65-F5344CB8AC3E}">
        <p14:creationId xmlns:p14="http://schemas.microsoft.com/office/powerpoint/2010/main" val="2720536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TotalTime>
  <Words>7846</Words>
  <Application>Microsoft Office PowerPoint</Application>
  <PresentationFormat>Widescreen</PresentationFormat>
  <Paragraphs>659</Paragraphs>
  <Slides>46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Calibri Light</vt:lpstr>
      <vt:lpstr>Consolas</vt:lpstr>
      <vt:lpstr>inherit</vt:lpstr>
      <vt:lpstr>sohne</vt:lpstr>
      <vt:lpstr>source-code-pro</vt:lpstr>
      <vt:lpstr>source-serif-pro</vt:lpstr>
      <vt:lpstr>Office Theme</vt:lpstr>
      <vt:lpstr>Language Design and Implementation</vt:lpstr>
      <vt:lpstr>Lecture plan: what this session covers</vt:lpstr>
      <vt:lpstr>Who am I</vt:lpstr>
      <vt:lpstr>Why and what?</vt:lpstr>
      <vt:lpstr>Coursework 1</vt:lpstr>
      <vt:lpstr>Coursework 1 rubric - introduction</vt:lpstr>
      <vt:lpstr>Coursework 1 rubric - Structure</vt:lpstr>
      <vt:lpstr>Coursework 1 rubric - Coverage</vt:lpstr>
      <vt:lpstr>Coursework 1 rubric – critical evaluation</vt:lpstr>
      <vt:lpstr>Coursework 1 rubric - Clarity</vt:lpstr>
      <vt:lpstr>Coursework 1 rubric - Conclusions</vt:lpstr>
      <vt:lpstr>Coursework 1 rubric - Referencing</vt:lpstr>
      <vt:lpstr>Coursework 2</vt:lpstr>
      <vt:lpstr>PowerPoint Presentation</vt:lpstr>
      <vt:lpstr>Coursework 2 – Stage 1</vt:lpstr>
      <vt:lpstr>Coursework 2 – Stage 2</vt:lpstr>
      <vt:lpstr>Coursework 2 – Stage 3</vt:lpstr>
      <vt:lpstr>Coursework 2 – Stage 4</vt:lpstr>
      <vt:lpstr>Coursework 2 – Stage 5</vt:lpstr>
      <vt:lpstr>Coursework 2 – Stage 6</vt:lpstr>
      <vt:lpstr>Some basic background</vt:lpstr>
      <vt:lpstr>Imperative and declarative programming</vt:lpstr>
      <vt:lpstr>Imperative and declarative programming</vt:lpstr>
      <vt:lpstr>PowerPoint Presentation</vt:lpstr>
      <vt:lpstr>PowerPoint Presentation</vt:lpstr>
      <vt:lpstr>… really?</vt:lpstr>
      <vt:lpstr>Examples of paradigms</vt:lpstr>
      <vt:lpstr>A walk-through history</vt:lpstr>
      <vt:lpstr>A walk-through history</vt:lpstr>
      <vt:lpstr>A walk-through history</vt:lpstr>
      <vt:lpstr>A walk-through history</vt:lpstr>
      <vt:lpstr>Compilation and interpretation</vt:lpstr>
      <vt:lpstr>Lexical analysis</vt:lpstr>
      <vt:lpstr>Sometimes it’s not easy</vt:lpstr>
      <vt:lpstr>Parsing – syntax analysis</vt:lpstr>
      <vt:lpstr>Pausing a second – lexxed, and parsed</vt:lpstr>
      <vt:lpstr>Semantic analysis</vt:lpstr>
      <vt:lpstr>Semantic analysis</vt:lpstr>
      <vt:lpstr>Intermediate representation</vt:lpstr>
      <vt:lpstr>Optimisation</vt:lpstr>
      <vt:lpstr>Code generation</vt:lpstr>
      <vt:lpstr>Linking</vt:lpstr>
      <vt:lpstr>PowerPoint Presentation</vt:lpstr>
      <vt:lpstr>Considering the lifetime of a C program</vt:lpstr>
      <vt:lpstr>Additional reading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Computer and IT Systems</dc:title>
  <dc:creator>Chris Windmill</dc:creator>
  <cp:lastModifiedBy>Chris Windmill</cp:lastModifiedBy>
  <cp:revision>3</cp:revision>
  <dcterms:created xsi:type="dcterms:W3CDTF">2023-09-15T11:01:21Z</dcterms:created>
  <dcterms:modified xsi:type="dcterms:W3CDTF">2024-02-08T11:01:43Z</dcterms:modified>
</cp:coreProperties>
</file>