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260" r:id="rId3"/>
    <p:sldId id="261" r:id="rId4"/>
    <p:sldId id="296" r:id="rId5"/>
    <p:sldId id="263" r:id="rId6"/>
    <p:sldId id="264" r:id="rId7"/>
    <p:sldId id="297" r:id="rId8"/>
    <p:sldId id="298" r:id="rId9"/>
    <p:sldId id="300" r:id="rId10"/>
    <p:sldId id="301" r:id="rId11"/>
    <p:sldId id="302" r:id="rId12"/>
    <p:sldId id="303" r:id="rId13"/>
    <p:sldId id="305" r:id="rId14"/>
    <p:sldId id="307" r:id="rId15"/>
    <p:sldId id="306" r:id="rId16"/>
    <p:sldId id="308" r:id="rId17"/>
    <p:sldId id="309" r:id="rId18"/>
    <p:sldId id="310" r:id="rId19"/>
    <p:sldId id="311" r:id="rId20"/>
    <p:sldId id="312" r:id="rId21"/>
    <p:sldId id="314" r:id="rId22"/>
    <p:sldId id="315" r:id="rId23"/>
    <p:sldId id="316" r:id="rId24"/>
    <p:sldId id="317" r:id="rId25"/>
    <p:sldId id="268" r:id="rId26"/>
    <p:sldId id="318" r:id="rId27"/>
    <p:sldId id="319" r:id="rId28"/>
    <p:sldId id="320" r:id="rId29"/>
    <p:sldId id="321" r:id="rId30"/>
    <p:sldId id="322" r:id="rId31"/>
    <p:sldId id="323" r:id="rId32"/>
  </p:sldIdLst>
  <p:sldSz cx="9144000" cy="5143500" type="screen16x9"/>
  <p:notesSz cx="6858000" cy="9144000"/>
  <p:embeddedFontLst>
    <p:embeddedFont>
      <p:font typeface="Michroma" panose="020B0604020202020204" charset="0"/>
      <p:regular r:id="rId34"/>
    </p:embeddedFont>
    <p:embeddedFont>
      <p:font typeface="Space Grotesk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02E445-9E12-4863-A47E-4AF87CD481AA}">
  <a:tblStyle styleId="{A902E445-9E12-4863-A47E-4AF87CD48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CCA9CC-0E68-453F-AB5C-6540EF6A1B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8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f27ea3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f27ea3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5ED93005-6140-90E5-397F-6E9E47798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03599FDF-BD5B-22C8-85B8-5F9056DDE9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46FE23EB-EC67-9BB4-5F12-EAFB27EC9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69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57FF414-6D63-D997-3BA5-92F2C3904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EFFB6AD-EF1C-1570-9C9D-33EDED289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4295A984-E0C6-D52F-A4AA-5520EDC88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4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BDAE101-8794-ECDB-B4B0-67AF4F8CB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087D0D1-22C5-933F-49C7-0F54528C2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0DF87051-5CEB-ED2D-793C-CA246534B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02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7C938AE0-D793-D780-B44A-AE5DC4D41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8612B131-CFB2-7CDB-64BD-068065FEBF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D7CA89FC-F05C-9451-88CE-8D0F95CDC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798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32825AE1-3D3A-335E-B4BE-A5E075315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D0A1CAD4-1927-FAB2-4AD9-5E6A55046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97131AEC-9208-36C8-0857-CF057E42B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83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B2555EB9-DB49-122C-C718-583F4044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AF73130-6BF8-283D-07D2-B477C07F5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24D139A-1AF3-CB31-3FB4-535BDDBC5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38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1A30A2F9-26C2-E352-D259-19CEC9365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86004E2-B960-69CE-DB14-41A292464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97E7039E-42D3-DC3F-BB13-A11E20364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50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BE8606D-952F-F5E8-1FC1-236CD1D7C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3B637D76-0F27-7D09-6194-827E6EC15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26F12A7A-52B4-82DC-E516-A352FEA53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63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FBFB0FA7-3878-8364-ACE3-B6CB5B58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028C2C9-15C9-152B-5F39-F2902E424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F25849C-0CCC-E498-521E-8D58203CD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80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6AC6033F-A0E4-BD05-E415-387DC18C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AF56885-713E-2440-8775-FB07A16A1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D53D9E6D-1C11-1F36-F4FB-E83DFD003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69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C63B9313-8FF6-47C2-6555-D74E16E0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44B8A4D0-1F6C-67EE-C77F-AD47D6CFC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0F898A3-340E-E3DF-E395-A21C150D8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39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268D512-6006-81D2-CEBC-45F3C5BB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C68C121-433B-35C0-5AD8-0F7917210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76D34BA6-0A06-CC6F-A230-F34DF8456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650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CECB4EA3-3665-873F-1353-90F697A85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3564CCA-2B14-F78E-C0B9-CAD1692D06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0FB813E2-DB81-17E2-0081-AF8314098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740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DB9C943F-787A-5C18-9D6F-8F8C5AC9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15BC436D-A2D3-E18A-53E8-13F3ADFEC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A7DAA4EA-6842-F5FB-072C-C22407FF9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57D99758-1B25-4211-3602-64E428A75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C175750-3D46-557E-F06E-11CFE0126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3AA6BBB7-E4A1-C808-C503-1F3EBB1C6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756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>
          <a:extLst>
            <a:ext uri="{FF2B5EF4-FFF2-40B4-BE49-F238E27FC236}">
              <a16:creationId xmlns:a16="http://schemas.microsoft.com/office/drawing/2014/main" id="{CACC35D6-8468-1CAF-25A8-E6FA48E63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>
            <a:extLst>
              <a:ext uri="{FF2B5EF4-FFF2-40B4-BE49-F238E27FC236}">
                <a16:creationId xmlns:a16="http://schemas.microsoft.com/office/drawing/2014/main" id="{3DBF6FFA-0E11-E0A4-6634-001DC3D54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>
            <a:extLst>
              <a:ext uri="{FF2B5EF4-FFF2-40B4-BE49-F238E27FC236}">
                <a16:creationId xmlns:a16="http://schemas.microsoft.com/office/drawing/2014/main" id="{B0F32988-DA74-0530-5871-F20BDEC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0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158D60EC-915F-F769-5E04-28D6BDF4B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C00921AC-6C3D-77B8-C39C-C198FD0B5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AE8ECD2-2C9A-077C-2EA4-165151936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107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F06435C-CF01-53DA-24A9-7B53BAEF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106D2EC7-3F5D-2FCF-6F7E-4E2C6E62AB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BC53533A-59D6-BBDB-2CBF-D31334051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179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8637A8BE-E607-92D9-990D-B47F56EE6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1719DD75-616B-4874-0ECC-1A742C4A1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C34B5CD-9D00-D86D-1171-40AB71F9E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96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9869250A-9D75-9E0C-3D92-BFCEA57DB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32E20BF5-8D3C-2CE0-A51F-EAA4021B7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AAC0084C-D2C4-54AF-E994-C3056E1FA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344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C3CE9266-CC63-816B-0E49-B584E84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96543BF3-5642-7B97-5FB5-45529932A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5568C7B9-888D-386E-AA1B-6AFDE4FB1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7DE7ABB4-020D-88BB-EAB4-A6BEAA312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093352D1-AA94-1DC1-2B5E-92DA2FC57C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28973F8B-2726-CB01-B4FB-829DD0642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68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B380275-1E66-07A1-CCD6-05652A8CE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D0BA6A93-D627-7F50-D12B-D466ADA9A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5A66527-7A8F-7430-452C-1DE5F15D9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5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E7903C0B-4FFB-43A4-3121-8392429A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9C95B946-852E-A00F-E184-AD765D4DA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B45B382-A490-9ACB-52C3-3D90A5F2A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13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EE59EEC-CB9D-49C1-C680-7025BB72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BA162E1-AE2C-A765-E228-D6C6B5AB3A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E3257FB-0AAC-1D63-7DC0-8EBFE3E0C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12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68225" y="-2874300"/>
            <a:ext cx="13005336" cy="9387140"/>
            <a:chOff x="-768225" y="-2874300"/>
            <a:chExt cx="13005336" cy="938714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8225" y="-2874300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504244" y="-12191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>
              <a:off x="-563532" y="46755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9583883">
              <a:off x="7543450" y="443396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914400" y="-1397809"/>
            <a:ext cx="11405449" cy="5467542"/>
            <a:chOff x="-914400" y="-1397809"/>
            <a:chExt cx="11405449" cy="5467542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34;p2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3249844" y="480075"/>
            <a:ext cx="5301778" cy="4402424"/>
            <a:chOff x="3249844" y="480075"/>
            <a:chExt cx="5301778" cy="4402424"/>
          </a:xfrm>
        </p:grpSpPr>
        <p:sp>
          <p:nvSpPr>
            <p:cNvPr id="36" name="Google Shape;36;p2"/>
            <p:cNvSpPr/>
            <p:nvPr/>
          </p:nvSpPr>
          <p:spPr>
            <a:xfrm>
              <a:off x="3249844" y="48007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86310" y="26724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806794" y="180097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3385795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806794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3385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5"/>
          </p:nvPr>
        </p:nvSpPr>
        <p:spPr>
          <a:xfrm>
            <a:off x="5964806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6"/>
          </p:nvPr>
        </p:nvSpPr>
        <p:spPr>
          <a:xfrm>
            <a:off x="5964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7"/>
          </p:nvPr>
        </p:nvSpPr>
        <p:spPr>
          <a:xfrm>
            <a:off x="806794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8"/>
          </p:nvPr>
        </p:nvSpPr>
        <p:spPr>
          <a:xfrm>
            <a:off x="3385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9"/>
          </p:nvPr>
        </p:nvSpPr>
        <p:spPr>
          <a:xfrm>
            <a:off x="5964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5" name="Google Shape;435;p20"/>
          <p:cNvSpPr txBox="1">
            <a:spLocks noGrp="1"/>
          </p:cNvSpPr>
          <p:nvPr>
            <p:ph type="subTitle" idx="13"/>
          </p:nvPr>
        </p:nvSpPr>
        <p:spPr>
          <a:xfrm>
            <a:off x="806794" y="2845800"/>
            <a:ext cx="2372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subTitle" idx="14"/>
          </p:nvPr>
        </p:nvSpPr>
        <p:spPr>
          <a:xfrm>
            <a:off x="3385795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5"/>
          </p:nvPr>
        </p:nvSpPr>
        <p:spPr>
          <a:xfrm>
            <a:off x="5964806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-1805925" y="226575"/>
            <a:ext cx="12708899" cy="4802300"/>
            <a:chOff x="-1805925" y="226575"/>
            <a:chExt cx="12708899" cy="4802300"/>
          </a:xfrm>
        </p:grpSpPr>
        <p:grpSp>
          <p:nvGrpSpPr>
            <p:cNvPr id="439" name="Google Shape;439;p20"/>
            <p:cNvGrpSpPr/>
            <p:nvPr/>
          </p:nvGrpSpPr>
          <p:grpSpPr>
            <a:xfrm>
              <a:off x="-1805925" y="4216202"/>
              <a:ext cx="2519149" cy="812673"/>
              <a:chOff x="-762000" y="3038850"/>
              <a:chExt cx="2519149" cy="812673"/>
            </a:xfrm>
          </p:grpSpPr>
          <p:sp>
            <p:nvSpPr>
              <p:cNvPr id="440" name="Google Shape;440;p20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0"/>
            <p:cNvGrpSpPr/>
            <p:nvPr/>
          </p:nvGrpSpPr>
          <p:grpSpPr>
            <a:xfrm rot="10800000">
              <a:off x="8441701" y="226575"/>
              <a:ext cx="2461273" cy="638495"/>
              <a:chOff x="-762000" y="2284255"/>
              <a:chExt cx="2461273" cy="638495"/>
            </a:xfrm>
          </p:grpSpPr>
          <p:grpSp>
            <p:nvGrpSpPr>
              <p:cNvPr id="447" name="Google Shape;447;p20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48" name="Google Shape;448;p20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20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227600" y="216214"/>
            <a:ext cx="8560397" cy="4706933"/>
            <a:chOff x="227600" y="216214"/>
            <a:chExt cx="8560397" cy="4706933"/>
          </a:xfrm>
        </p:grpSpPr>
        <p:sp>
          <p:nvSpPr>
            <p:cNvPr id="452" name="Google Shape;452;p20"/>
            <p:cNvSpPr/>
            <p:nvPr/>
          </p:nvSpPr>
          <p:spPr>
            <a:xfrm>
              <a:off x="3176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27600" y="31357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722685" y="32296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028605" y="2162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3856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919225" y="48578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-1836525" y="-931676"/>
            <a:ext cx="11836100" cy="7069111"/>
            <a:chOff x="-1836525" y="-931676"/>
            <a:chExt cx="11836100" cy="7069111"/>
          </a:xfrm>
        </p:grpSpPr>
        <p:pic>
          <p:nvPicPr>
            <p:cNvPr id="459" name="Google Shape;45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278139" y="4638676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836525" y="-9316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23"/>
          <p:cNvGrpSpPr/>
          <p:nvPr/>
        </p:nvGrpSpPr>
        <p:grpSpPr>
          <a:xfrm rot="10800000" flipH="1">
            <a:off x="-914400" y="1192991"/>
            <a:ext cx="11405449" cy="5467542"/>
            <a:chOff x="-914400" y="-1397809"/>
            <a:chExt cx="11405449" cy="5467542"/>
          </a:xfrm>
        </p:grpSpPr>
        <p:grpSp>
          <p:nvGrpSpPr>
            <p:cNvPr id="523" name="Google Shape;523;p23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524" name="Google Shape;524;p23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3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531" name="Google Shape;531;p2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2" name="Google Shape;532;p2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4" name="Google Shape;534;p2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3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36" name="Google Shape;536;p23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37" name="Google Shape;537;p23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9" name="Google Shape;539;p23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0" name="Google Shape;540;p23"/>
          <p:cNvGrpSpPr/>
          <p:nvPr/>
        </p:nvGrpSpPr>
        <p:grpSpPr>
          <a:xfrm flipH="1"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541" name="Google Shape;5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24"/>
          <p:cNvGrpSpPr/>
          <p:nvPr/>
        </p:nvGrpSpPr>
        <p:grpSpPr>
          <a:xfrm rot="10800000" flipH="1">
            <a:off x="-2580416" y="1723380"/>
            <a:ext cx="13472465" cy="2651153"/>
            <a:chOff x="-2580416" y="1418580"/>
            <a:chExt cx="13472465" cy="2651153"/>
          </a:xfrm>
        </p:grpSpPr>
        <p:grpSp>
          <p:nvGrpSpPr>
            <p:cNvPr id="546" name="Google Shape;546;p24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547" name="Google Shape;547;p2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48" name="Google Shape;548;p2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2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52" name="Google Shape;552;p2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53" name="Google Shape;553;p2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2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24"/>
          <p:cNvGrpSpPr/>
          <p:nvPr/>
        </p:nvGrpSpPr>
        <p:grpSpPr>
          <a:xfrm flipH="1"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557" name="Google Shape;5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-1246625" y="-1477776"/>
            <a:ext cx="7712647" cy="8021590"/>
            <a:chOff x="-1246625" y="-1477776"/>
            <a:chExt cx="7712647" cy="8021590"/>
          </a:xfrm>
        </p:grpSpPr>
        <p:grpSp>
          <p:nvGrpSpPr>
            <p:cNvPr id="44" name="Google Shape;44;p3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52" name="Google Shape;52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" name="Google Shape;53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55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57" name="Google Shape;57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" name="Google Shape;60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rot="10800000" flipH="1">
            <a:off x="2711394" y="467800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-3105926" y="-2497984"/>
            <a:ext cx="14319786" cy="8902576"/>
            <a:chOff x="-3105926" y="-2497984"/>
            <a:chExt cx="14319786" cy="8902576"/>
          </a:xfrm>
        </p:grpSpPr>
        <p:pic>
          <p:nvPicPr>
            <p:cNvPr id="63" name="Google Shape;63;p3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4804850" y="22648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1318150" y="2264822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131815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480484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-956760" y="-908610"/>
            <a:ext cx="11261135" cy="6621802"/>
            <a:chOff x="-956760" y="-908610"/>
            <a:chExt cx="11261135" cy="6621802"/>
          </a:xfrm>
        </p:grpSpPr>
        <p:pic>
          <p:nvPicPr>
            <p:cNvPr id="98" name="Google Shape;9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34594" flipH="1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8275" y="39711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5"/>
          <p:cNvGrpSpPr/>
          <p:nvPr/>
        </p:nvGrpSpPr>
        <p:grpSpPr>
          <a:xfrm>
            <a:off x="-2580416" y="580380"/>
            <a:ext cx="13472465" cy="3794153"/>
            <a:chOff x="-2580416" y="580380"/>
            <a:chExt cx="13472465" cy="3794153"/>
          </a:xfrm>
        </p:grpSpPr>
        <p:grpSp>
          <p:nvGrpSpPr>
            <p:cNvPr id="101" name="Google Shape;101;p5"/>
            <p:cNvGrpSpPr/>
            <p:nvPr/>
          </p:nvGrpSpPr>
          <p:grpSpPr>
            <a:xfrm flipH="1">
              <a:off x="8430775" y="580380"/>
              <a:ext cx="2461273" cy="638495"/>
              <a:chOff x="-762000" y="2284255"/>
              <a:chExt cx="2461273" cy="638495"/>
            </a:xfrm>
          </p:grpSpPr>
          <p:grpSp>
            <p:nvGrpSpPr>
              <p:cNvPr id="102" name="Google Shape;102;p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 flipH="1">
              <a:off x="-2580416" y="3831212"/>
              <a:ext cx="3300415" cy="543321"/>
              <a:chOff x="5348025" y="3359050"/>
              <a:chExt cx="2031775" cy="334475"/>
            </a:xfrm>
          </p:grpSpPr>
          <p:grpSp>
            <p:nvGrpSpPr>
              <p:cNvPr id="107" name="Google Shape;107;p5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08" name="Google Shape;108;p5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10;p5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5"/>
          <p:cNvGrpSpPr/>
          <p:nvPr/>
        </p:nvGrpSpPr>
        <p:grpSpPr>
          <a:xfrm>
            <a:off x="303800" y="249788"/>
            <a:ext cx="8484197" cy="4641611"/>
            <a:chOff x="303800" y="249788"/>
            <a:chExt cx="8484197" cy="4641611"/>
          </a:xfrm>
        </p:grpSpPr>
        <p:sp>
          <p:nvSpPr>
            <p:cNvPr id="112" name="Google Shape;112;p5"/>
            <p:cNvSpPr/>
            <p:nvPr/>
          </p:nvSpPr>
          <p:spPr>
            <a:xfrm flipH="1">
              <a:off x="7680307" y="249788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>
              <a:off x="872266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flipH="1">
              <a:off x="303800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flipH="1">
              <a:off x="2181951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>
              <a:off x="2901180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 flipH="1">
            <a:off x="139637" y="-1397809"/>
            <a:ext cx="7482922" cy="7941623"/>
            <a:chOff x="2017527" y="-1397809"/>
            <a:chExt cx="7482922" cy="7941623"/>
          </a:xfrm>
        </p:grpSpPr>
        <p:grpSp>
          <p:nvGrpSpPr>
            <p:cNvPr id="166" name="Google Shape;166;p8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167" name="Google Shape;167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68" name="Google Shape;168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 rot="-5400000">
              <a:off x="110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172" name="Google Shape;172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73" name="Google Shape;173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5" name="Google Shape;175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>
              <a:off x="6200034" y="3755012"/>
              <a:ext cx="3300415" cy="543321"/>
              <a:chOff x="5348025" y="3359050"/>
              <a:chExt cx="2031775" cy="334475"/>
            </a:xfrm>
          </p:grpSpPr>
          <p:grpSp>
            <p:nvGrpSpPr>
              <p:cNvPr id="177" name="Google Shape;177;p8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78" name="Google Shape;178;p8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8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 flipH="1">
            <a:off x="402664" y="2596290"/>
            <a:ext cx="2483221" cy="2286209"/>
            <a:chOff x="6754202" y="2596290"/>
            <a:chExt cx="2483221" cy="2286209"/>
          </a:xfrm>
        </p:grpSpPr>
        <p:sp>
          <p:nvSpPr>
            <p:cNvPr id="183" name="Google Shape;183;p8"/>
            <p:cNvSpPr/>
            <p:nvPr/>
          </p:nvSpPr>
          <p:spPr>
            <a:xfrm>
              <a:off x="9172110" y="25962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7542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 flipH="1">
            <a:off x="-2520825" y="-901050"/>
            <a:ext cx="14681736" cy="9335734"/>
            <a:chOff x="-2520825" y="-901050"/>
            <a:chExt cx="14681736" cy="9335734"/>
          </a:xfrm>
        </p:grpSpPr>
        <p:pic>
          <p:nvPicPr>
            <p:cNvPr id="186" name="Google Shape;1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520825" y="338747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8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 rot="10800000" flipH="1">
              <a:off x="-910520" y="-90105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8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8500311" flipH="1">
              <a:off x="7428044" y="5038899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772050" y="-8100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 rot="10800000" flipH="1">
            <a:off x="-1627625" y="-1431184"/>
            <a:ext cx="7712647" cy="8021590"/>
            <a:chOff x="-1246625" y="-1477776"/>
            <a:chExt cx="7712647" cy="8021590"/>
          </a:xfrm>
        </p:grpSpPr>
        <p:grpSp>
          <p:nvGrpSpPr>
            <p:cNvPr id="194" name="Google Shape;194;p9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202" name="Google Shape;202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3" name="Google Shape;203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" name="Google Shape;205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207" name="Google Shape;207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" name="Google Shape;210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211;p9"/>
          <p:cNvSpPr/>
          <p:nvPr/>
        </p:nvSpPr>
        <p:spPr>
          <a:xfrm>
            <a:off x="2330394" y="31578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 rot="10800000" flipH="1">
            <a:off x="-3486926" y="-1291962"/>
            <a:ext cx="14319786" cy="8902576"/>
            <a:chOff x="-3105926" y="-2497984"/>
            <a:chExt cx="14319786" cy="8902576"/>
          </a:xfrm>
        </p:grpSpPr>
        <p:pic>
          <p:nvPicPr>
            <p:cNvPr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4"/>
          <p:cNvGrpSpPr/>
          <p:nvPr/>
        </p:nvGrpSpPr>
        <p:grpSpPr>
          <a:xfrm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290" name="Google Shape;2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14"/>
          <p:cNvGrpSpPr/>
          <p:nvPr/>
        </p:nvGrpSpPr>
        <p:grpSpPr>
          <a:xfrm>
            <a:off x="-1818416" y="1037580"/>
            <a:ext cx="13701065" cy="4022753"/>
            <a:chOff x="-1818416" y="1037580"/>
            <a:chExt cx="13701065" cy="4022753"/>
          </a:xfrm>
        </p:grpSpPr>
        <p:grpSp>
          <p:nvGrpSpPr>
            <p:cNvPr id="293" name="Google Shape;293;p14"/>
            <p:cNvGrpSpPr/>
            <p:nvPr/>
          </p:nvGrpSpPr>
          <p:grpSpPr>
            <a:xfrm>
              <a:off x="-1818416" y="1037580"/>
              <a:ext cx="2461273" cy="638495"/>
              <a:chOff x="-762000" y="2284255"/>
              <a:chExt cx="2461273" cy="638495"/>
            </a:xfrm>
          </p:grpSpPr>
          <p:grpSp>
            <p:nvGrpSpPr>
              <p:cNvPr id="294" name="Google Shape;294;p1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95" name="Google Shape;295;p1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297;p1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>
              <a:off x="8582233" y="4517012"/>
              <a:ext cx="3300415" cy="543321"/>
              <a:chOff x="5348025" y="3359050"/>
              <a:chExt cx="2031775" cy="334475"/>
            </a:xfrm>
          </p:grpSpPr>
          <p:grpSp>
            <p:nvGrpSpPr>
              <p:cNvPr id="299" name="Google Shape;299;p1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00" name="Google Shape;300;p1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" name="Google Shape;302;p1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" name="Google Shape;303;p14"/>
          <p:cNvGrpSpPr/>
          <p:nvPr/>
        </p:nvGrpSpPr>
        <p:grpSpPr>
          <a:xfrm>
            <a:off x="289625" y="1934464"/>
            <a:ext cx="8622497" cy="3031213"/>
            <a:chOff x="289625" y="1934464"/>
            <a:chExt cx="8622497" cy="3031213"/>
          </a:xfrm>
        </p:grpSpPr>
        <p:sp>
          <p:nvSpPr>
            <p:cNvPr id="304" name="Google Shape;304;p14"/>
            <p:cNvSpPr/>
            <p:nvPr/>
          </p:nvSpPr>
          <p:spPr>
            <a:xfrm>
              <a:off x="289625" y="438116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074973" y="490034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878480" y="19344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807477" y="490035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1"/>
          </p:nvPr>
        </p:nvSpPr>
        <p:spPr>
          <a:xfrm>
            <a:off x="907108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2"/>
          </p:nvPr>
        </p:nvSpPr>
        <p:spPr>
          <a:xfrm>
            <a:off x="4641992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3"/>
          </p:nvPr>
        </p:nvSpPr>
        <p:spPr>
          <a:xfrm>
            <a:off x="907108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4"/>
          </p:nvPr>
        </p:nvSpPr>
        <p:spPr>
          <a:xfrm>
            <a:off x="4641992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5"/>
          </p:nvPr>
        </p:nvSpPr>
        <p:spPr>
          <a:xfrm>
            <a:off x="90712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6"/>
          </p:nvPr>
        </p:nvSpPr>
        <p:spPr>
          <a:xfrm>
            <a:off x="907109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7"/>
          </p:nvPr>
        </p:nvSpPr>
        <p:spPr>
          <a:xfrm>
            <a:off x="464197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8"/>
          </p:nvPr>
        </p:nvSpPr>
        <p:spPr>
          <a:xfrm>
            <a:off x="4641975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02" name="Google Shape;402;p19"/>
          <p:cNvGrpSpPr/>
          <p:nvPr/>
        </p:nvGrpSpPr>
        <p:grpSpPr>
          <a:xfrm>
            <a:off x="-2580416" y="783212"/>
            <a:ext cx="13472465" cy="4017063"/>
            <a:chOff x="-2580416" y="783212"/>
            <a:chExt cx="13472465" cy="4017063"/>
          </a:xfrm>
        </p:grpSpPr>
        <p:grpSp>
          <p:nvGrpSpPr>
            <p:cNvPr id="403" name="Google Shape;403;p19"/>
            <p:cNvGrpSpPr/>
            <p:nvPr/>
          </p:nvGrpSpPr>
          <p:grpSpPr>
            <a:xfrm flipH="1">
              <a:off x="8430775" y="4161780"/>
              <a:ext cx="2461273" cy="638495"/>
              <a:chOff x="-762000" y="2284255"/>
              <a:chExt cx="2461273" cy="638495"/>
            </a:xfrm>
          </p:grpSpPr>
          <p:grpSp>
            <p:nvGrpSpPr>
              <p:cNvPr id="404" name="Google Shape;404;p1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19"/>
            <p:cNvGrpSpPr/>
            <p:nvPr/>
          </p:nvGrpSpPr>
          <p:grpSpPr>
            <a:xfrm flipH="1">
              <a:off x="-2580416" y="783212"/>
              <a:ext cx="3300415" cy="543321"/>
              <a:chOff x="5348025" y="3359050"/>
              <a:chExt cx="2031775" cy="334475"/>
            </a:xfrm>
          </p:grpSpPr>
          <p:grpSp>
            <p:nvGrpSpPr>
              <p:cNvPr id="409" name="Google Shape;409;p19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410" name="Google Shape;410;p19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9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19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19"/>
          <p:cNvGrpSpPr/>
          <p:nvPr/>
        </p:nvGrpSpPr>
        <p:grpSpPr>
          <a:xfrm>
            <a:off x="-1642560" y="-680010"/>
            <a:ext cx="12023135" cy="6698002"/>
            <a:chOff x="-1642560" y="-680010"/>
            <a:chExt cx="12023135" cy="6698002"/>
          </a:xfrm>
        </p:grpSpPr>
        <p:pic>
          <p:nvPicPr>
            <p:cNvPr id="414" name="Google Shape;41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65406" flipH="1">
              <a:off x="-15778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81244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19"/>
          <p:cNvGrpSpPr/>
          <p:nvPr/>
        </p:nvGrpSpPr>
        <p:grpSpPr>
          <a:xfrm>
            <a:off x="304925" y="229500"/>
            <a:ext cx="8449972" cy="4652999"/>
            <a:chOff x="304925" y="229500"/>
            <a:chExt cx="8449972" cy="4652999"/>
          </a:xfrm>
        </p:grpSpPr>
        <p:sp>
          <p:nvSpPr>
            <p:cNvPr id="417" name="Google Shape;417;p19"/>
            <p:cNvSpPr/>
            <p:nvPr/>
          </p:nvSpPr>
          <p:spPr>
            <a:xfrm>
              <a:off x="961744" y="229500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393350" y="480028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689585" y="268196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7656530" y="3147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04925" y="31704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6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IA para Detecção de Fraudes Bancárias</a:t>
            </a:r>
            <a:endParaRPr sz="4000" b="0" dirty="0">
              <a:solidFill>
                <a:schemeClr val="dk2"/>
              </a:solidFill>
            </a:endParaRPr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UC Inteligência Artificial</a:t>
            </a:r>
            <a:endParaRPr dirty="0"/>
          </a:p>
        </p:txBody>
      </p:sp>
      <p:grpSp>
        <p:nvGrpSpPr>
          <p:cNvPr id="571" name="Google Shape;571;p28"/>
          <p:cNvGrpSpPr/>
          <p:nvPr/>
        </p:nvGrpSpPr>
        <p:grpSpPr>
          <a:xfrm>
            <a:off x="2114425" y="1029889"/>
            <a:ext cx="5296847" cy="3301983"/>
            <a:chOff x="2114425" y="1029889"/>
            <a:chExt cx="5296847" cy="3301983"/>
          </a:xfrm>
        </p:grpSpPr>
        <p:sp>
          <p:nvSpPr>
            <p:cNvPr id="572" name="Google Shape;572;p28"/>
            <p:cNvSpPr/>
            <p:nvPr/>
          </p:nvSpPr>
          <p:spPr>
            <a:xfrm>
              <a:off x="2114425" y="42665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377630" y="1029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8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575" name="Google Shape;575;p28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28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E6C1BC04-533D-1CB0-3612-48A26C7AF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1355F956-57B0-C316-6E4C-A9F6D4FEC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9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Balanceamento com SMOTE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11E7EA2-E8B6-6927-1169-D1A2F80D45A8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983A7C5-3856-FB9A-EAA3-C73B5710B84A}"/>
              </a:ext>
            </a:extLst>
          </p:cNvPr>
          <p:cNvSpPr txBox="1">
            <a:spLocks/>
          </p:cNvSpPr>
          <p:nvPr/>
        </p:nvSpPr>
        <p:spPr>
          <a:xfrm>
            <a:off x="1323696" y="3085774"/>
            <a:ext cx="6679312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Utilizamos o </a:t>
            </a:r>
            <a:r>
              <a:rPr lang="pt-BR" sz="1600" b="1" dirty="0">
                <a:latin typeface="+mj-lt"/>
              </a:rPr>
              <a:t>SMOTE (</a:t>
            </a:r>
            <a:r>
              <a:rPr lang="pt-BR" sz="1600" b="1" dirty="0" err="1">
                <a:latin typeface="+mj-lt"/>
              </a:rPr>
              <a:t>imblearn</a:t>
            </a:r>
            <a:r>
              <a:rPr lang="pt-BR" sz="1600" b="1" dirty="0">
                <a:latin typeface="+mj-lt"/>
              </a:rPr>
              <a:t>) </a:t>
            </a:r>
            <a:r>
              <a:rPr lang="pt-BR" sz="1600" dirty="0">
                <a:latin typeface="+mj-lt"/>
              </a:rPr>
              <a:t>que cria amostras sintéticas da classe minoritária (fraudes) para maior equilíbrio </a:t>
            </a: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4DFF5C56-5D54-7927-43CC-3C8A1B67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09" y="1648513"/>
            <a:ext cx="6345782" cy="9232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45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8520BA3-2266-E454-9414-A6226520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41EC481-A2D9-E8ED-2E65-8B70E14E1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57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Balanceamento com SMOTE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A4279271-85BF-D5B7-FDA4-60E9977653FE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974B4B90-A57A-58A3-A213-751F0509FA50}"/>
              </a:ext>
            </a:extLst>
          </p:cNvPr>
          <p:cNvSpPr txBox="1">
            <a:spLocks/>
          </p:cNvSpPr>
          <p:nvPr/>
        </p:nvSpPr>
        <p:spPr>
          <a:xfrm>
            <a:off x="5883748" y="2123807"/>
            <a:ext cx="2737044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Base de dados após o uso do SMOTE para balanceamento</a:t>
            </a: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B679089-DE34-A663-B1E6-099004EF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14536"/>
            <a:ext cx="4766400" cy="39985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46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74066A0-785A-51B9-3F9B-AA00CC814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84DD7019-EE33-C598-C78F-0D1EAF510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9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Padronização dos Dados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6C14802D-C13A-A772-60E1-F58919FE190D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5B2B93C2-7469-1B8C-34E3-52B2D9DD59EC}"/>
              </a:ext>
            </a:extLst>
          </p:cNvPr>
          <p:cNvSpPr txBox="1">
            <a:spLocks/>
          </p:cNvSpPr>
          <p:nvPr/>
        </p:nvSpPr>
        <p:spPr>
          <a:xfrm>
            <a:off x="1240970" y="3008508"/>
            <a:ext cx="6662057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+mj-lt"/>
              </a:rPr>
              <a:t>StandartScaler</a:t>
            </a:r>
            <a:r>
              <a:rPr lang="pt-BR" sz="1600" b="1" dirty="0">
                <a:latin typeface="+mj-lt"/>
              </a:rPr>
              <a:t>: </a:t>
            </a:r>
            <a:r>
              <a:rPr lang="pt-BR" sz="1600" dirty="0">
                <a:latin typeface="+mj-lt"/>
              </a:rPr>
              <a:t>transforma os dados para média zero e desvio padrão igual a 1, assim todas as variáveis ficam na mesma escala.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+mj-lt"/>
              </a:rPr>
              <a:t>Train_test_split</a:t>
            </a:r>
            <a:r>
              <a:rPr lang="pt-BR" sz="1600" b="1" dirty="0">
                <a:latin typeface="+mj-lt"/>
              </a:rPr>
              <a:t>: </a:t>
            </a:r>
            <a:r>
              <a:rPr lang="pt-BR" sz="1600" dirty="0">
                <a:latin typeface="+mj-lt"/>
              </a:rPr>
              <a:t>reserva 20% dos dados para teste</a:t>
            </a:r>
            <a:endParaRPr lang="pt-BR" sz="1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AA293C-4A45-F374-B340-62DBC943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2" y="1576484"/>
            <a:ext cx="8402875" cy="96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92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5093830-71EB-8582-A6A5-1DD8B631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B92163E4-5AE5-7621-9806-3C3F6D841D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904" y="260336"/>
            <a:ext cx="8317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Análise de Componentes Principais</a:t>
            </a:r>
            <a:endParaRPr sz="2400"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DBD67CAF-943B-2A77-22E5-1ED28EB36036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0E17C8E7-A47C-D827-7D67-348557AE646A}"/>
              </a:ext>
            </a:extLst>
          </p:cNvPr>
          <p:cNvSpPr txBox="1">
            <a:spLocks/>
          </p:cNvSpPr>
          <p:nvPr/>
        </p:nvSpPr>
        <p:spPr>
          <a:xfrm>
            <a:off x="1092841" y="3956996"/>
            <a:ext cx="6662057" cy="167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pt-BR" sz="1400" dirty="0">
                <a:latin typeface="+mj-lt"/>
              </a:rPr>
              <a:t>	Avaliar se a simplificação dos dados melhora o desempenho ou reduz o tempo de processamento sem perder capacidade preditiva</a:t>
            </a: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CA849020-A1A5-4E48-A23F-1775C494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1" y="1074113"/>
            <a:ext cx="7092317" cy="2543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56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D6862F02-6232-29D4-F751-D29719BDC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6A0ADDB3-7161-609B-8867-305A00146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8415" y="2000932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Aplicação dos Modelos</a:t>
            </a:r>
            <a:endParaRPr sz="3600"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53FA9584-A132-8C6E-070C-AD5F80213FCC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8E882882-CBCB-3B07-929F-E4DAB4BA257C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5D35C032-BA3F-984B-0797-98448D16DDA2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EFF257F-932A-921B-8187-B9BBCF6F34D7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2F0EC2E3-E427-94A1-DC55-0FC8B1C130F1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CC75C1A-1910-8821-30F0-516F805FA4E8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CD80DC6-B183-BD46-4AB8-B98A3E0FE23C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74A3048E-89A7-A406-E3FB-29D1C9DAE592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355723E6-7E41-489C-2040-EF70637989F8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672E6CE7-EB40-6AC6-BD63-CDE51630825F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1A4D6876-963A-2627-496C-640E63369F26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408610EE-1109-019B-FFD2-BC24A80C62A9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43831518-A3FA-0C24-9C1E-4F6AE5A9F61D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5E6DC1EA-E455-7E05-CDD5-566DAC4DDA76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2E6DD913-E050-EF77-337F-7327AD3F1E8E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796A453F-BE8F-29ED-16D1-D10C8AE45762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11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CC3CACA-98F3-5075-9828-27E79025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6D12B9FF-2460-5E55-4BD7-72BEE7F27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Random Forest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692FA004-CFEA-A402-7354-E858EA95253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AC0E99DD-C311-D9EF-6044-09CF803E4485}"/>
              </a:ext>
            </a:extLst>
          </p:cNvPr>
          <p:cNvSpPr txBox="1">
            <a:spLocks/>
          </p:cNvSpPr>
          <p:nvPr/>
        </p:nvSpPr>
        <p:spPr>
          <a:xfrm>
            <a:off x="492947" y="3848392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Cria uma floresta de árvores de decisão, cada uma treinada com amostras e variáveis aleatórias.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A previsão final é por votação, tornando o modelo robusto contra </a:t>
            </a:r>
            <a:r>
              <a:rPr lang="pt-BR" sz="1400" dirty="0" err="1">
                <a:latin typeface="+mj-lt"/>
              </a:rPr>
              <a:t>overfitting</a:t>
            </a:r>
            <a:r>
              <a:rPr lang="pt-BR" sz="1400" dirty="0">
                <a:latin typeface="+mj-lt"/>
              </a:rPr>
              <a:t> e eficaz para dados tabulares.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b="1" dirty="0">
              <a:latin typeface="+mj-lt"/>
            </a:endParaRPr>
          </a:p>
        </p:txBody>
      </p:sp>
      <p:pic>
        <p:nvPicPr>
          <p:cNvPr id="2" name="Imagem 1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959A056F-8EDB-A29E-BB3D-F61AC1F5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1" y="1044096"/>
            <a:ext cx="4095381" cy="2521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BA98FE72-66B0-D6F8-B9B6-69E13FA2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10" y="1044096"/>
            <a:ext cx="4092979" cy="25205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53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0EEC12D9-F705-8366-4789-72C8CDE8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B2A111C1-7357-023E-ECFE-FA03BADA2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Regressão Logística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75F5E2E5-F40E-C8D3-C56E-F87508F77C27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DF86B37E-F674-82AC-F6ED-E7CEC50F58E6}"/>
              </a:ext>
            </a:extLst>
          </p:cNvPr>
          <p:cNvSpPr txBox="1">
            <a:spLocks/>
          </p:cNvSpPr>
          <p:nvPr/>
        </p:nvSpPr>
        <p:spPr>
          <a:xfrm>
            <a:off x="492947" y="3848392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regressão logística busca encontrar uma fronteira de decisão linear entre as classes (fraude e não fraude), estimando a probabilidade de uma transação ser fraude com base em uma função sigmoide</a:t>
            </a:r>
            <a:endParaRPr lang="pt-BR" sz="1800" b="1" dirty="0">
              <a:latin typeface="+mj-lt"/>
            </a:endParaRP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F6C41758-3299-96F2-333F-90749905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39" y="1147690"/>
            <a:ext cx="4016826" cy="25158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1E110C-BC72-6E3E-AD5F-D706531F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1147690"/>
            <a:ext cx="4016826" cy="25007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7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6EA76390-6DE2-7A1C-4B6F-9CE171A9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2E118B01-CD9E-E0B4-21CC-03AE5DB1E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XGBoost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9A445CEA-4920-9C8D-D19A-9ED1D7D334A4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923F4B65-19AA-0CAD-6524-A0E9C5BE2FC5}"/>
              </a:ext>
            </a:extLst>
          </p:cNvPr>
          <p:cNvSpPr txBox="1">
            <a:spLocks/>
          </p:cNvSpPr>
          <p:nvPr/>
        </p:nvSpPr>
        <p:spPr>
          <a:xfrm>
            <a:off x="403140" y="3856557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err="1">
                <a:latin typeface="+mj-lt"/>
              </a:rPr>
              <a:t>XGBoost</a:t>
            </a:r>
            <a:r>
              <a:rPr lang="pt-BR" sz="1400" dirty="0">
                <a:latin typeface="+mj-lt"/>
              </a:rPr>
              <a:t> treina árvores sequencialmente, corrigindo os erros das anteriores com base em gradiente descendente.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Combina força dos ensembles com regularização, sendo altamente eficaz para dados estruturados.</a:t>
            </a:r>
            <a:endParaRPr lang="pt-BR" sz="1800" b="1" dirty="0">
              <a:latin typeface="+mj-lt"/>
            </a:endParaRP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BBBE15AB-3E56-B1E9-C287-418FECFC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8" y="1169582"/>
            <a:ext cx="3754382" cy="24939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D7AA7708-0ED8-C7EB-AA3C-66AD5501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831" y="1169582"/>
            <a:ext cx="3789381" cy="24939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90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7DE77A4-F658-773D-33F9-74112F14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F8A12A40-AB3A-5CC6-804E-CC15C3C38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Árvore de Decisão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E49FD1A1-5CE7-DC7F-15C7-C8B3B755D265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16B2F7FA-3243-FABE-EDD9-92CCBBF0D1CF}"/>
              </a:ext>
            </a:extLst>
          </p:cNvPr>
          <p:cNvSpPr txBox="1">
            <a:spLocks/>
          </p:cNvSpPr>
          <p:nvPr/>
        </p:nvSpPr>
        <p:spPr>
          <a:xfrm>
            <a:off x="752658" y="4032005"/>
            <a:ext cx="7459068" cy="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árvore de decisão gera regras "</a:t>
            </a:r>
            <a:r>
              <a:rPr lang="pt-BR" sz="1400" dirty="0" err="1">
                <a:latin typeface="+mj-lt"/>
              </a:rPr>
              <a:t>se-então</a:t>
            </a:r>
            <a:r>
              <a:rPr lang="pt-BR" sz="1400" dirty="0">
                <a:latin typeface="+mj-lt"/>
              </a:rPr>
              <a:t>" para separar classes com base nos dados.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É valorizada pela fácil interpretação e visualização dos caminhos de decisão.</a:t>
            </a:r>
            <a:endParaRPr lang="pt-BR" sz="1800" b="1" dirty="0">
              <a:latin typeface="+mj-lt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8FB4927A-45FE-5F8E-2127-92DD36F6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23" y="836831"/>
            <a:ext cx="4701086" cy="31197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59E79CE0-0085-BFD9-F2F4-2E5C77BE9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78" y="836831"/>
            <a:ext cx="4013299" cy="31197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24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751D14B-4015-1437-C110-CD78BDAD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A068668-CE1A-9197-9935-C2AAA25A7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3C7B2520-9720-255A-7BC9-CEE360635038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07D92599-B2D6-7710-C29E-A14815CB1DCB}"/>
              </a:ext>
            </a:extLst>
          </p:cNvPr>
          <p:cNvSpPr txBox="1">
            <a:spLocks/>
          </p:cNvSpPr>
          <p:nvPr/>
        </p:nvSpPr>
        <p:spPr>
          <a:xfrm>
            <a:off x="6397817" y="1582320"/>
            <a:ext cx="2640047" cy="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código utilizado para o MLP cria uma rede neural com duas camadas ocultas: a primeira com 64 neurônios e a segunda com 32.</a:t>
            </a:r>
            <a:endParaRPr lang="pt-BR" sz="1400" b="1" dirty="0">
              <a:latin typeface="+mj-lt"/>
            </a:endParaRPr>
          </a:p>
        </p:txBody>
      </p:sp>
      <p:pic>
        <p:nvPicPr>
          <p:cNvPr id="2" name="Imagem 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E2841ADB-46D8-6EBB-16A6-7D8C6224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89806"/>
            <a:ext cx="6040132" cy="3310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76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AD62623-82ED-C22C-9D80-2BBC4F772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5FC5DC2-D277-F43D-68D6-7B6BDB80F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BCDE85CB-B7A1-4BA4-5AC2-A8569831A21E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631FB8A-BDBF-88EE-6456-BBCE16D530DD}"/>
              </a:ext>
            </a:extLst>
          </p:cNvPr>
          <p:cNvSpPr txBox="1">
            <a:spLocks/>
          </p:cNvSpPr>
          <p:nvPr/>
        </p:nvSpPr>
        <p:spPr>
          <a:xfrm>
            <a:off x="4869554" y="761436"/>
            <a:ext cx="3644255" cy="33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Foi usado o otimizador Adam com taxa de aprendizado de 0.001 e regularização L2 (alpha=0.0001), treinando por até 1000 épocas.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A configuração inclui </a:t>
            </a:r>
            <a:r>
              <a:rPr lang="pt-BR" sz="1400" dirty="0" err="1">
                <a:latin typeface="+mj-lt"/>
              </a:rPr>
              <a:t>random_state</a:t>
            </a:r>
            <a:r>
              <a:rPr lang="pt-BR" sz="1400" dirty="0">
                <a:latin typeface="+mj-lt"/>
              </a:rPr>
              <a:t>=42, padronização dos dados e SMOTE, formando um modelo robusto mesmo sem </a:t>
            </a:r>
            <a:r>
              <a:rPr lang="pt-BR" sz="1400" dirty="0" err="1">
                <a:latin typeface="+mj-lt"/>
              </a:rPr>
              <a:t>tuning</a:t>
            </a:r>
            <a:r>
              <a:rPr lang="pt-BR" sz="1400" dirty="0">
                <a:latin typeface="+mj-lt"/>
              </a:rPr>
              <a:t> ou validação cruzada.</a:t>
            </a:r>
            <a:endParaRPr lang="pt-BR" sz="1400" b="1" dirty="0">
              <a:latin typeface="+mj-lt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22D55A4E-7C96-4861-39F3-4C7EE06B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1" y="761436"/>
            <a:ext cx="4031615" cy="42313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1C7E97-FCCF-A2B8-B4DF-340A4693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643" y="2902720"/>
            <a:ext cx="3214253" cy="20900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34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B86204B-6473-D59E-54A5-E67CC297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C759351-830F-D68D-362F-43FFC7D97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– Curva ROC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30510F20-62F5-0D5B-FA56-7222A92AD082}"/>
              </a:ext>
            </a:extLst>
          </p:cNvPr>
          <p:cNvSpPr txBox="1">
            <a:spLocks/>
          </p:cNvSpPr>
          <p:nvPr/>
        </p:nvSpPr>
        <p:spPr>
          <a:xfrm>
            <a:off x="5354227" y="1409913"/>
            <a:ext cx="3118758" cy="10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curva ROC compara modelos pela taxa de verdadeiros e falsos positivos, exibindo suas curvas em um único gráfico.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O valor da AUC indica o quão bem o modelo separa fraudes de transações legítimas.</a:t>
            </a:r>
            <a:endParaRPr lang="pt-BR" sz="1400" b="1" dirty="0">
              <a:latin typeface="+mj-lt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A3274BD6-E985-9913-AA4C-084575C0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73" y="811018"/>
            <a:ext cx="4158006" cy="41437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00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1FF20975-C359-E821-6120-332391CE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2FF6D6C6-6D78-F2B5-59DF-79777B87F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627" y="490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– Curva ROC</a:t>
            </a:r>
            <a:endParaRPr dirty="0"/>
          </a:p>
        </p:txBody>
      </p:sp>
      <p:pic>
        <p:nvPicPr>
          <p:cNvPr id="2" name="Imagem 1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302F74F2-6C6D-05AF-09B6-833AE2B6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3" y="621782"/>
            <a:ext cx="7565254" cy="4332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77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6CA13541-6484-925F-67B8-C55B5D383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915B0F36-D02A-68F9-2438-FB39C9B1E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299" y="2416650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Resultados</a:t>
            </a:r>
            <a:endParaRPr sz="36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F8340FCC-6460-CF12-79EE-12F8C60B9DB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046ADCB3-2440-AEDE-6989-413FC50B10DE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CA6B3F55-7F85-19F4-A4FE-0CE07394EF01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23C2C8B7-FAB4-F5D6-A1A0-DC3EB512812D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9F438D0-9E1E-2C94-723B-F705A6573871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F771B4A6-F43D-EBE4-20E6-030602C01764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34BCF40-8DA4-1D60-C625-8BD118917CF1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6993DC1C-65A6-309F-E438-4F4BAA979A98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3AAA45B2-C8DF-A4A3-F584-5CC026E6E0B8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7587772A-E80E-8468-805E-73AE9D663EC0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97DAAB78-7EC5-206E-F1BA-D40EF787C6C3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4684C661-4CCD-9E62-C8FA-9A1FD7FF6B77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6CFA6338-0F2F-875C-2EA1-EC1721F06BF6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3E2634C9-FD6E-8D06-B1AC-6DBC6C1200C2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19803190-B1D0-A66D-74D4-602F30CE0B48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5334F6DF-88DC-7FE2-D117-FFBE1164EABF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DFBFACCD-5837-216D-CF6C-90D69ABA4D83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922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1DD0DA7-EA51-62A4-7E14-C71D2A44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0CFBA2B-597C-F752-D0BC-CF8BA6ADF6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Métricas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EF326A6-0615-F157-C855-ED7640DC4E2E}"/>
              </a:ext>
            </a:extLst>
          </p:cNvPr>
          <p:cNvSpPr txBox="1">
            <a:spLocks/>
          </p:cNvSpPr>
          <p:nvPr/>
        </p:nvSpPr>
        <p:spPr>
          <a:xfrm>
            <a:off x="4329793" y="1341875"/>
            <a:ext cx="4753159" cy="258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pt-BR" sz="1400" dirty="0">
                <a:latin typeface="+mj-lt"/>
              </a:rPr>
              <a:t>	• </a:t>
            </a:r>
            <a:r>
              <a:rPr lang="pt-BR" sz="1400" b="1" dirty="0">
                <a:latin typeface="+mj-lt"/>
              </a:rPr>
              <a:t>AUC-ROC</a:t>
            </a:r>
            <a:r>
              <a:rPr lang="pt-BR" sz="1400" dirty="0">
                <a:latin typeface="+mj-lt"/>
              </a:rPr>
              <a:t>: Representa a área sob a curva ROC, indicando a separação entre classes.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Quanto mais próxima de 1, melhor o desempenho do modelo.</a:t>
            </a:r>
          </a:p>
          <a:p>
            <a:pPr algn="l"/>
            <a:endParaRPr lang="pt-BR" sz="1400" dirty="0">
              <a:latin typeface="+mj-lt"/>
            </a:endParaRPr>
          </a:p>
          <a:p>
            <a:pPr algn="l"/>
            <a:endParaRPr lang="pt-BR" sz="1400" dirty="0">
              <a:latin typeface="+mj-lt"/>
            </a:endParaRPr>
          </a:p>
          <a:p>
            <a:pPr algn="l"/>
            <a:r>
              <a:rPr lang="pt-BR" sz="1400" dirty="0">
                <a:latin typeface="+mj-lt"/>
              </a:rPr>
              <a:t>	• </a:t>
            </a:r>
            <a:r>
              <a:rPr lang="pt-BR" sz="1400" b="1" dirty="0">
                <a:latin typeface="+mj-lt"/>
              </a:rPr>
              <a:t>Recall</a:t>
            </a:r>
            <a:r>
              <a:rPr lang="pt-BR" sz="1400" dirty="0">
                <a:latin typeface="+mj-lt"/>
              </a:rPr>
              <a:t>: Mede a proporção de positivos reais corretamente identificados.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É crucial para minimizar fraudes não detectadas (falsos negativos).</a:t>
            </a:r>
          </a:p>
        </p:txBody>
      </p:sp>
      <p:sp>
        <p:nvSpPr>
          <p:cNvPr id="2" name="Google Shape;681;p36">
            <a:extLst>
              <a:ext uri="{FF2B5EF4-FFF2-40B4-BE49-F238E27FC236}">
                <a16:creationId xmlns:a16="http://schemas.microsoft.com/office/drawing/2014/main" id="{29C3E059-A389-E8A0-333E-DE39DA82DF24}"/>
              </a:ext>
            </a:extLst>
          </p:cNvPr>
          <p:cNvSpPr txBox="1">
            <a:spLocks/>
          </p:cNvSpPr>
          <p:nvPr/>
        </p:nvSpPr>
        <p:spPr>
          <a:xfrm>
            <a:off x="240663" y="1401958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400" dirty="0">
                <a:latin typeface="+mj-lt"/>
              </a:rPr>
              <a:t>• </a:t>
            </a:r>
            <a:r>
              <a:rPr lang="pt-BR" sz="1400" b="1" dirty="0">
                <a:latin typeface="+mj-lt"/>
              </a:rPr>
              <a:t>F1-Score</a:t>
            </a:r>
            <a:r>
              <a:rPr lang="pt-BR" sz="1400" dirty="0">
                <a:latin typeface="+mj-lt"/>
              </a:rPr>
              <a:t>: Mede o equilíbrio entre precisão e recall, ideal para dados desbalanceados.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Considera falsos positivos e negativos, sendo útil em detecção de fraudes.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b="1" dirty="0">
              <a:latin typeface="+mj-lt"/>
            </a:endParaRPr>
          </a:p>
          <a:p>
            <a:pPr marL="0" indent="0" algn="l"/>
            <a:r>
              <a:rPr lang="pt-BR" sz="1400" dirty="0">
                <a:latin typeface="+mj-lt"/>
              </a:rPr>
              <a:t>• </a:t>
            </a:r>
            <a:r>
              <a:rPr lang="pt-BR" sz="1400" b="1" dirty="0">
                <a:latin typeface="+mj-lt"/>
              </a:rPr>
              <a:t>Curva ROC</a:t>
            </a:r>
            <a:r>
              <a:rPr lang="pt-BR" sz="1400" dirty="0">
                <a:latin typeface="+mj-lt"/>
              </a:rPr>
              <a:t>: Plota TPR contra FPR em diferentes limiares de decisão.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Permite avaliar visualmente a capacidade do modelo de distinguir entre classes.</a:t>
            </a:r>
            <a:endParaRPr lang="pt-BR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28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das taxas</a:t>
            </a:r>
            <a:endParaRPr dirty="0"/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0414BFEF-4872-CF3A-7C73-AEAB5A98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8" y="1504844"/>
            <a:ext cx="8650023" cy="2133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>
          <a:extLst>
            <a:ext uri="{FF2B5EF4-FFF2-40B4-BE49-F238E27FC236}">
              <a16:creationId xmlns:a16="http://schemas.microsoft.com/office/drawing/2014/main" id="{106E8AD9-F04C-4E23-311A-54B2B332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>
            <a:extLst>
              <a:ext uri="{FF2B5EF4-FFF2-40B4-BE49-F238E27FC236}">
                <a16:creationId xmlns:a16="http://schemas.microsoft.com/office/drawing/2014/main" id="{1DCF3319-EA6E-0173-097F-706F4B3EF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das taxas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77AFB627-CF87-70DD-177B-6945F23B66C3}"/>
              </a:ext>
            </a:extLst>
          </p:cNvPr>
          <p:cNvSpPr txBox="1">
            <a:spLocks/>
          </p:cNvSpPr>
          <p:nvPr/>
        </p:nvSpPr>
        <p:spPr>
          <a:xfrm>
            <a:off x="155996" y="1681357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XGBoost</a:t>
            </a:r>
            <a:r>
              <a:rPr lang="pt-BR" sz="1400" dirty="0">
                <a:latin typeface="+mj-lt"/>
              </a:rPr>
              <a:t> se destaca pelo equilíbrio entre precisão, recall e AUC, sendo ideal para produção.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Random Forest</a:t>
            </a:r>
            <a:r>
              <a:rPr lang="pt-BR" sz="1400" dirty="0">
                <a:latin typeface="+mj-lt"/>
              </a:rPr>
              <a:t> oferece robustez e </a:t>
            </a:r>
            <a:r>
              <a:rPr lang="pt-BR" sz="1400" dirty="0" err="1">
                <a:latin typeface="+mj-lt"/>
              </a:rPr>
              <a:t>interpretabilidade</a:t>
            </a:r>
            <a:r>
              <a:rPr lang="pt-BR" sz="1400" dirty="0">
                <a:latin typeface="+mj-lt"/>
              </a:rPr>
              <a:t>, porém com um alto custo computacional.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Rede Neural (MLP)</a:t>
            </a:r>
            <a:r>
              <a:rPr lang="pt-BR" sz="1400" dirty="0">
                <a:latin typeface="+mj-lt"/>
              </a:rPr>
              <a:t> apresenta performance competitiva, mas dificuldade de justificar em produção, além de pouco interpretável.</a:t>
            </a:r>
          </a:p>
        </p:txBody>
      </p:sp>
      <p:sp>
        <p:nvSpPr>
          <p:cNvPr id="4" name="Google Shape;681;p36">
            <a:extLst>
              <a:ext uri="{FF2B5EF4-FFF2-40B4-BE49-F238E27FC236}">
                <a16:creationId xmlns:a16="http://schemas.microsoft.com/office/drawing/2014/main" id="{6B8F0A22-7E7D-8742-F974-06F2F89C46A6}"/>
              </a:ext>
            </a:extLst>
          </p:cNvPr>
          <p:cNvSpPr txBox="1">
            <a:spLocks/>
          </p:cNvSpPr>
          <p:nvPr/>
        </p:nvSpPr>
        <p:spPr>
          <a:xfrm>
            <a:off x="4445001" y="1469688"/>
            <a:ext cx="434339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152400" indent="0" algn="l"/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Árvore de Decisão</a:t>
            </a:r>
            <a:r>
              <a:rPr lang="pt-BR" sz="1400" dirty="0">
                <a:latin typeface="+mj-lt"/>
              </a:rPr>
              <a:t> é uma opção interpretável e eficiente para uso prático, mas inferior em desempenho quanto aos outros.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Regressão Logística é simples e eficiente, mas não desempenhou tão bem.</a:t>
            </a:r>
          </a:p>
        </p:txBody>
      </p:sp>
    </p:spTree>
    <p:extLst>
      <p:ext uri="{BB962C8B-B14F-4D97-AF65-F5344CB8AC3E}">
        <p14:creationId xmlns:p14="http://schemas.microsoft.com/office/powerpoint/2010/main" val="35564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542783BA-3EF8-B730-7E0C-9A3BADB1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FC33671-141F-5CF0-4EB8-EA2A56F5E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349228D3-9812-A6B9-B8D4-A8ED3363D01C}"/>
              </a:ext>
            </a:extLst>
          </p:cNvPr>
          <p:cNvSpPr txBox="1">
            <a:spLocks/>
          </p:cNvSpPr>
          <p:nvPr/>
        </p:nvSpPr>
        <p:spPr>
          <a:xfrm>
            <a:off x="741404" y="3948048"/>
            <a:ext cx="7592788" cy="10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PCA é uma técnica de redução de dimensionalidade que transforma variáveis em componentes principais.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Esses componentes preservam ao máximo a variância dos dados com menos dimensões.</a:t>
            </a: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DE0831A7-C77E-0342-D073-5D266B74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0" y="761436"/>
            <a:ext cx="7036071" cy="31499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4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712C9476-81B5-FE87-C3DE-BE929C84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705890BB-F4FC-EAFF-CFE2-A003A02853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pic>
        <p:nvPicPr>
          <p:cNvPr id="4" name="Imagem 3" descr="Texto, Carta&#10;&#10;O conteúdo gerado por IA pode estar incorreto.">
            <a:extLst>
              <a:ext uri="{FF2B5EF4-FFF2-40B4-BE49-F238E27FC236}">
                <a16:creationId xmlns:a16="http://schemas.microsoft.com/office/drawing/2014/main" id="{6F86D6EA-91FC-5363-A35E-335F3393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42" y="899431"/>
            <a:ext cx="4061714" cy="38603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9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E51F03B-B9BB-0A5B-0338-7C4F504A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1910A09B-BB38-8D80-C975-5D9B65082C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sp>
        <p:nvSpPr>
          <p:cNvPr id="2" name="Google Shape;681;p36">
            <a:extLst>
              <a:ext uri="{FF2B5EF4-FFF2-40B4-BE49-F238E27FC236}">
                <a16:creationId xmlns:a16="http://schemas.microsoft.com/office/drawing/2014/main" id="{A26AF441-9F62-FB3C-193B-94D5AF795FFF}"/>
              </a:ext>
            </a:extLst>
          </p:cNvPr>
          <p:cNvSpPr txBox="1">
            <a:spLocks/>
          </p:cNvSpPr>
          <p:nvPr/>
        </p:nvSpPr>
        <p:spPr>
          <a:xfrm>
            <a:off x="4572000" y="1197533"/>
            <a:ext cx="431648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PCA foi aplicado para reduzir a dimensionalidade, visando melhorar a performance e eliminar redundâncias, com testes preservando 95% e 99% da variância.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No entanto, não houve melhora nas métricas (F1, AUC, Recall), indicando que variáveis descartadas eram importantes e o modelo já lidava bem com os dados originais.</a:t>
            </a: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CD171BD5-D1E8-B024-E039-E44221F9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" y="1010497"/>
            <a:ext cx="4336782" cy="3302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 txBox="1">
            <a:spLocks noGrp="1"/>
          </p:cNvSpPr>
          <p:nvPr>
            <p:ph type="subTitle" idx="4"/>
          </p:nvPr>
        </p:nvSpPr>
        <p:spPr>
          <a:xfrm>
            <a:off x="4804840" y="1794383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Dataset</a:t>
            </a:r>
            <a:endParaRPr sz="2000" b="1"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0000" y="5127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Introdução</a:t>
            </a:r>
            <a:endParaRPr dirty="0"/>
          </a:p>
        </p:txBody>
      </p:sp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4804840" y="23410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Bank Account Fraud Dataset (</a:t>
            </a:r>
            <a:r>
              <a:rPr lang="en-US" sz="1600" dirty="0" err="1"/>
              <a:t>NeurIPS</a:t>
            </a:r>
            <a:r>
              <a:rPr lang="en-US" sz="1600" dirty="0"/>
              <a:t> 2022)</a:t>
            </a:r>
            <a:endParaRPr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CA19F4-E2D7-5E62-E25F-3AC23F829C7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91093" y="2341025"/>
            <a:ext cx="3363916" cy="1477500"/>
          </a:xfrm>
        </p:spPr>
        <p:txBody>
          <a:bodyPr/>
          <a:lstStyle/>
          <a:p>
            <a:pPr algn="l"/>
            <a:r>
              <a:rPr lang="pt-BR" sz="1600" dirty="0"/>
              <a:t>	Modelo preditivo capaz de distinguir transações bancárias legítimas de possíveis fraudes</a:t>
            </a:r>
            <a:r>
              <a:rPr lang="pt-BR" sz="1400" dirty="0"/>
              <a:t>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E8B2821-A0BF-4DD2-8D45-487E112315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62551" y="1794383"/>
            <a:ext cx="3021000" cy="461700"/>
          </a:xfrm>
        </p:spPr>
        <p:txBody>
          <a:bodyPr/>
          <a:lstStyle/>
          <a:p>
            <a:r>
              <a:rPr lang="pt-BR" sz="2000" b="1" dirty="0"/>
              <a:t>Nossa ideia</a:t>
            </a:r>
          </a:p>
        </p:txBody>
      </p:sp>
      <p:grpSp>
        <p:nvGrpSpPr>
          <p:cNvPr id="6" name="Google Shape;629;p32">
            <a:extLst>
              <a:ext uri="{FF2B5EF4-FFF2-40B4-BE49-F238E27FC236}">
                <a16:creationId xmlns:a16="http://schemas.microsoft.com/office/drawing/2014/main" id="{915B4EF8-5C80-A362-7DB3-610114311C9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7" name="Google Shape;630;p32">
              <a:extLst>
                <a:ext uri="{FF2B5EF4-FFF2-40B4-BE49-F238E27FC236}">
                  <a16:creationId xmlns:a16="http://schemas.microsoft.com/office/drawing/2014/main" id="{C839B095-3B48-4BE2-28CA-1D037CBB6D9D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631;p32">
              <a:extLst>
                <a:ext uri="{FF2B5EF4-FFF2-40B4-BE49-F238E27FC236}">
                  <a16:creationId xmlns:a16="http://schemas.microsoft.com/office/drawing/2014/main" id="{23814A8D-3A11-8C4D-E65D-67457399C0B4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9" name="Google Shape;632;p32">
                <a:extLst>
                  <a:ext uri="{FF2B5EF4-FFF2-40B4-BE49-F238E27FC236}">
                    <a16:creationId xmlns:a16="http://schemas.microsoft.com/office/drawing/2014/main" id="{F9EE7CEF-46A6-8EF9-F5EF-F5CA266B8E6F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3;p32">
                <a:extLst>
                  <a:ext uri="{FF2B5EF4-FFF2-40B4-BE49-F238E27FC236}">
                    <a16:creationId xmlns:a16="http://schemas.microsoft.com/office/drawing/2014/main" id="{FB83511D-1BB4-B131-0B79-4DA22E186B31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4;p32">
                <a:extLst>
                  <a:ext uri="{FF2B5EF4-FFF2-40B4-BE49-F238E27FC236}">
                    <a16:creationId xmlns:a16="http://schemas.microsoft.com/office/drawing/2014/main" id="{9357DBF4-1CDF-4189-D7F2-7F7CD1AD8625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81FB41A-490F-B2FC-5EE8-C7398BCB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4E23D0B-C335-14D3-C2A2-29BB44716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pic>
        <p:nvPicPr>
          <p:cNvPr id="2" name="Imagem 1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5A34DE1B-A35A-A05D-677C-C643422A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2" y="638972"/>
            <a:ext cx="5128941" cy="4366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Google Shape;681;p36">
            <a:extLst>
              <a:ext uri="{FF2B5EF4-FFF2-40B4-BE49-F238E27FC236}">
                <a16:creationId xmlns:a16="http://schemas.microsoft.com/office/drawing/2014/main" id="{77907FD4-AE8B-A4DD-981C-634FAE1A6C1F}"/>
              </a:ext>
            </a:extLst>
          </p:cNvPr>
          <p:cNvSpPr txBox="1">
            <a:spLocks/>
          </p:cNvSpPr>
          <p:nvPr/>
        </p:nvSpPr>
        <p:spPr>
          <a:xfrm>
            <a:off x="5919106" y="1448223"/>
            <a:ext cx="304527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Conclui-se que o PCA não trouxe muitos ganhos neste caso, reforçando que toda técnica deve ser validada empiricamente antes de aplicar qualquer pré-processamento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1221793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06DEAF3C-8BD6-0D00-FBBE-207B3FF5A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81A355CE-3E45-68DB-7539-822A7CAF4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991" y="2559661"/>
            <a:ext cx="6877858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-ES" sz="1400" dirty="0"/>
              <a:t>Diogo Dagnino			RA 823130326</a:t>
            </a:r>
            <a:br>
              <a:rPr lang="pt-BR" sz="1400" dirty="0"/>
            </a:br>
            <a:r>
              <a:rPr lang="pt-BR" sz="1400" dirty="0"/>
              <a:t>Henrique Dias			RA 823129452</a:t>
            </a:r>
            <a:br>
              <a:rPr lang="pt-BR" sz="1400" dirty="0"/>
            </a:br>
            <a:r>
              <a:rPr lang="pt-BR" sz="1400" dirty="0"/>
              <a:t>Letícia Santos			RA 823130667</a:t>
            </a:r>
            <a:br>
              <a:rPr lang="pt-BR" sz="1400" dirty="0"/>
            </a:br>
            <a:r>
              <a:rPr lang="pt-BR" sz="1400" dirty="0"/>
              <a:t>Victor Martins			RA 823117661</a:t>
            </a:r>
            <a:endParaRPr sz="14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8AF08A3E-6E99-5D60-EC26-AFE20B69FE3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62554" y="1328486"/>
            <a:ext cx="514647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9B1F5570-3102-D9FC-60CE-587767366DA6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733A1633-D3A1-CA55-F295-31D15DEFEAD7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739BEB8C-C714-C90C-F9D2-CB29B024424A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E82DB71-1EFA-8D63-8888-8998C3C1FDA9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2B7809DC-A5DB-0A8D-C8E7-AAAB1ABCBA15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C6EF31D1-18CC-04FE-33F6-EA89533AAD27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664CFED6-E486-AB49-33D4-6352EB24F514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2F6F16BD-95E7-7B57-282B-B6D3C8FA5999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7700CF7B-2B11-03CC-B2D7-04663E66D26F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C60B77BC-0817-4923-47B8-3309A6DA94BE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F0CECC43-B05A-6212-5128-DB83384D618A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34A81033-601B-3FE6-7872-7544E52C7D30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4B8E830E-7E8A-081B-F7E4-6B8D79048D4E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333F6A95-EB6A-3E02-1C90-706FB106CFEA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40FFCCEB-6AB3-2817-642E-C25B30923083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6CABD6AA-B78E-8D4A-CAB4-FD47A6B82587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68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001A21D9-C346-D9EA-7CF1-D430FBFDC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0CF63752-F728-4658-0BE9-C7EA0E2C8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299" y="2416650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Desenvolvimento do Projeto</a:t>
            </a:r>
            <a:endParaRPr sz="36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9E798EA3-9226-B527-A57E-0B3A1E7072A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944A32CE-6AF6-1B23-2B8E-C96ACC97E438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5C4C780B-8399-7F72-EB76-B1F1EF141BCF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FFE7869C-C021-9917-7885-9E50E9958CFF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7DA1BD2-6CC4-B176-963C-A82C7053D6DF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50367B7D-AEA8-DDE9-BEB9-C01424C0E8F8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2EAAEFB-BD39-B985-ED7E-E723F89DD17A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B1973BB-627A-2C1F-B45A-ED8EE1051D75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C89BE184-06FC-E167-70DE-C1E2252C8C8A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A4713134-8DEA-8B46-3B6E-1B2BFADA2AD7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B8D0562B-7A36-40D0-5E96-FF036CC64B60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B961FAA9-0FD1-A480-9613-AAD522EB983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AE2A04CB-7D24-96C5-924E-E2F1DC4C7A9B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153512D9-13F3-1FF9-5E6A-D8FB6735BB50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401F3FEF-B35D-B83C-58B7-05D05A940724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BB419187-34BF-4EE3-BEB8-AE026DB8FE40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4EC1D49D-DB3C-2DDC-2283-516FB208F80A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44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716550" y="214547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Importação de Bibliotecas</a:t>
            </a:r>
            <a:endParaRPr sz="2800"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716550" y="3520832"/>
            <a:ext cx="3796182" cy="1622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Pandas: </a:t>
            </a:r>
            <a:r>
              <a:rPr lang="pt-BR" sz="1400" dirty="0" err="1">
                <a:latin typeface="+mj-lt"/>
              </a:rPr>
              <a:t>dataframes</a:t>
            </a:r>
            <a:endParaRPr lang="pt-BR" sz="1400" dirty="0">
              <a:latin typeface="+mj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Numpy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operações matemáticas, </a:t>
            </a:r>
            <a:r>
              <a:rPr lang="pt-BR" sz="1400" dirty="0" err="1">
                <a:latin typeface="+mj-lt"/>
              </a:rPr>
              <a:t>arrays</a:t>
            </a:r>
            <a:r>
              <a:rPr lang="pt-BR" sz="1400" dirty="0">
                <a:latin typeface="+mj-lt"/>
              </a:rPr>
              <a:t> numéricos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Matplotlib</a:t>
            </a:r>
            <a:r>
              <a:rPr lang="pt-BR" sz="1400" dirty="0">
                <a:latin typeface="+mj-lt"/>
              </a:rPr>
              <a:t>: gráficos (curva ROC)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3" name="Imagem 12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C08E543F-4608-4AAD-B2FF-3245CCAE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5" y="1010253"/>
            <a:ext cx="7710900" cy="23184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Google Shape;662;p35">
            <a:extLst>
              <a:ext uri="{FF2B5EF4-FFF2-40B4-BE49-F238E27FC236}">
                <a16:creationId xmlns:a16="http://schemas.microsoft.com/office/drawing/2014/main" id="{FAD7729E-6BD1-36E5-6987-56DCA4666177}"/>
              </a:ext>
            </a:extLst>
          </p:cNvPr>
          <p:cNvSpPr txBox="1">
            <a:spLocks/>
          </p:cNvSpPr>
          <p:nvPr/>
        </p:nvSpPr>
        <p:spPr>
          <a:xfrm>
            <a:off x="4711305" y="3502597"/>
            <a:ext cx="3987801" cy="162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Scikit-learn</a:t>
            </a:r>
            <a:r>
              <a:rPr lang="pt-BR" sz="1400" b="1" dirty="0">
                <a:latin typeface="+mj-lt"/>
              </a:rPr>
              <a:t> (</a:t>
            </a:r>
            <a:r>
              <a:rPr lang="pt-BR" sz="1400" b="1" dirty="0" err="1">
                <a:latin typeface="+mj-lt"/>
              </a:rPr>
              <a:t>sklearn</a:t>
            </a:r>
            <a:r>
              <a:rPr lang="pt-BR" sz="1400" b="1" dirty="0">
                <a:latin typeface="+mj-lt"/>
              </a:rPr>
              <a:t>): </a:t>
            </a:r>
            <a:r>
              <a:rPr lang="pt-BR" sz="1400" dirty="0">
                <a:latin typeface="+mj-lt"/>
              </a:rPr>
              <a:t>redes neurais, regressão e árvore de decisão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Seaborn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visualização de dados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Xgboost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modelo </a:t>
            </a:r>
            <a:r>
              <a:rPr lang="pt-BR" sz="1400" dirty="0" err="1">
                <a:latin typeface="+mj-lt"/>
              </a:rPr>
              <a:t>XGBoost</a:t>
            </a:r>
            <a:endParaRPr lang="pt-BR" sz="1400" dirty="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Imblearn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 err="1">
                <a:latin typeface="+mj-lt"/>
              </a:rPr>
              <a:t>smote</a:t>
            </a:r>
            <a:endParaRPr lang="pt-BR" sz="14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Leitura e Tratamento da Base</a:t>
            </a:r>
            <a:endParaRPr dirty="0"/>
          </a:p>
        </p:txBody>
      </p:sp>
      <p:sp>
        <p:nvSpPr>
          <p:cNvPr id="681" name="Google Shape;681;p36"/>
          <p:cNvSpPr txBox="1">
            <a:spLocks noGrp="1"/>
          </p:cNvSpPr>
          <p:nvPr>
            <p:ph type="subTitle" idx="6"/>
          </p:nvPr>
        </p:nvSpPr>
        <p:spPr>
          <a:xfrm>
            <a:off x="5060303" y="2226385"/>
            <a:ext cx="370814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display(</a:t>
            </a:r>
            <a:r>
              <a:rPr lang="pt-BR" sz="1600" b="1" dirty="0" err="1">
                <a:latin typeface="+mj-lt"/>
              </a:rPr>
              <a:t>df.head</a:t>
            </a:r>
            <a:r>
              <a:rPr lang="pt-BR" sz="1600" b="1" dirty="0">
                <a:latin typeface="+mj-lt"/>
              </a:rPr>
              <a:t>()): </a:t>
            </a:r>
            <a:r>
              <a:rPr lang="pt-BR" sz="1600" dirty="0">
                <a:latin typeface="+mj-lt"/>
              </a:rPr>
              <a:t>inspecionar as primeiras linhas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(</a:t>
            </a:r>
            <a:r>
              <a:rPr lang="pt-BR" sz="1600" b="1" dirty="0" err="1">
                <a:latin typeface="+mj-lt"/>
              </a:rPr>
              <a:t>df.shape</a:t>
            </a:r>
            <a:r>
              <a:rPr lang="pt-BR" sz="1600" b="1" dirty="0">
                <a:latin typeface="+mj-lt"/>
              </a:rPr>
              <a:t>): </a:t>
            </a:r>
            <a:r>
              <a:rPr lang="pt-BR" sz="1600" dirty="0">
                <a:latin typeface="+mj-lt"/>
              </a:rPr>
              <a:t>verificação do formato da base</a:t>
            </a:r>
            <a:endParaRPr sz="1600" dirty="0">
              <a:latin typeface="+mj-lt"/>
            </a:endParaRPr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2DD99174-941C-3A90-6D8D-929146B14640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8" name="Imagem 27" descr="Texto&#10;&#10;O conteúdo gerado por IA pode estar incorreto.">
            <a:extLst>
              <a:ext uri="{FF2B5EF4-FFF2-40B4-BE49-F238E27FC236}">
                <a16:creationId xmlns:a16="http://schemas.microsoft.com/office/drawing/2014/main" id="{90917AF7-8416-873B-F2A8-56A282C6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146756"/>
            <a:ext cx="3756599" cy="13980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6258668B-C440-83BC-6ECC-684D346D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D284B90-3D54-8945-0A75-378C2FF01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 Inicial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958A345-CB02-3685-A53F-D865941C581C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FEBA30-148F-4580-C3DA-E9C0167D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76" y="1562623"/>
            <a:ext cx="6633859" cy="6793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552B1ABB-5D01-2DF6-53E2-A797B0ACDC97}"/>
              </a:ext>
            </a:extLst>
          </p:cNvPr>
          <p:cNvSpPr txBox="1">
            <a:spLocks/>
          </p:cNvSpPr>
          <p:nvPr/>
        </p:nvSpPr>
        <p:spPr>
          <a:xfrm>
            <a:off x="1404672" y="2687720"/>
            <a:ext cx="6514269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600" dirty="0">
                <a:latin typeface="+mj-lt"/>
              </a:rPr>
              <a:t>Foi feita uma análise da distribuição da variável </a:t>
            </a:r>
            <a:r>
              <a:rPr lang="pt-BR" sz="1600" dirty="0" err="1">
                <a:latin typeface="+mj-lt"/>
              </a:rPr>
              <a:t>f</a:t>
            </a:r>
            <a:r>
              <a:rPr lang="pt-BR" sz="1600" b="1" dirty="0" err="1">
                <a:latin typeface="+mj-lt"/>
              </a:rPr>
              <a:t>raud_bool</a:t>
            </a:r>
            <a:r>
              <a:rPr lang="pt-BR" sz="1600" dirty="0">
                <a:latin typeface="+mj-lt"/>
              </a:rPr>
              <a:t>, que, com o uso do </a:t>
            </a:r>
            <a:r>
              <a:rPr lang="pt-BR" sz="1600" b="1" dirty="0" err="1">
                <a:latin typeface="+mj-lt"/>
              </a:rPr>
              <a:t>seaborn</a:t>
            </a:r>
            <a:r>
              <a:rPr lang="pt-BR" sz="1600" dirty="0">
                <a:latin typeface="+mj-lt"/>
              </a:rPr>
              <a:t>, gerou um gráfico para evidenciar que a base de dados era fortemente desbalanceada, com número de transações legítimas muito maior que as fraudulentas</a:t>
            </a:r>
          </a:p>
        </p:txBody>
      </p:sp>
    </p:spTree>
    <p:extLst>
      <p:ext uri="{BB962C8B-B14F-4D97-AF65-F5344CB8AC3E}">
        <p14:creationId xmlns:p14="http://schemas.microsoft.com/office/powerpoint/2010/main" val="283593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FC8D3AD6-2DF5-2B41-5D52-8BE905FBD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4A2DFEF2-E8E9-51BA-BEEC-F5FD9B113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de M</a:t>
            </a:r>
            <a:r>
              <a:rPr lang="pt-BR" dirty="0"/>
              <a:t>i</a:t>
            </a:r>
            <a:r>
              <a:rPr lang="en" dirty="0"/>
              <a:t>ssing Values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9610EC7-64B7-8213-5075-F9FAB4508D2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811EBF0D-F656-F620-CA96-2FD809DE3689}"/>
              </a:ext>
            </a:extLst>
          </p:cNvPr>
          <p:cNvSpPr txBox="1">
            <a:spLocks/>
          </p:cNvSpPr>
          <p:nvPr/>
        </p:nvSpPr>
        <p:spPr>
          <a:xfrm>
            <a:off x="922412" y="2834100"/>
            <a:ext cx="7501587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‘</a:t>
            </a:r>
            <a:r>
              <a:rPr lang="pt-BR" sz="1600" b="1" dirty="0" err="1">
                <a:latin typeface="+mj-lt"/>
              </a:rPr>
              <a:t>most_frequent</a:t>
            </a:r>
            <a:r>
              <a:rPr lang="pt-BR" sz="1600" b="1" dirty="0">
                <a:latin typeface="+mj-lt"/>
              </a:rPr>
              <a:t>’: </a:t>
            </a:r>
            <a:r>
              <a:rPr lang="pt-BR" sz="1600" dirty="0">
                <a:latin typeface="+mj-lt"/>
              </a:rPr>
              <a:t>preenche o valor mais frequente em cada coluna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‘</a:t>
            </a:r>
            <a:r>
              <a:rPr lang="pt-BR" sz="1600" b="1" dirty="0" err="1">
                <a:latin typeface="+mj-lt"/>
              </a:rPr>
              <a:t>object</a:t>
            </a:r>
            <a:r>
              <a:rPr lang="pt-BR" sz="1600" b="1" dirty="0">
                <a:latin typeface="+mj-lt"/>
              </a:rPr>
              <a:t>’: </a:t>
            </a:r>
            <a:r>
              <a:rPr lang="pt-BR" sz="1600" dirty="0">
                <a:latin typeface="+mj-lt"/>
              </a:rPr>
              <a:t>transformadas em variáveis numéricas com uso do </a:t>
            </a:r>
            <a:r>
              <a:rPr lang="pt-BR" sz="1600" b="1" dirty="0" err="1">
                <a:latin typeface="+mj-lt"/>
              </a:rPr>
              <a:t>LabelEncoder</a:t>
            </a:r>
            <a:endParaRPr lang="pt-BR" sz="1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55099F-7CF3-B5B7-8A01-175E3FC3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6" y="1590008"/>
            <a:ext cx="8317454" cy="981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5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5F0DBF7-A7F4-F471-7B4D-58B550E8C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4B92A45D-A8B9-0E3E-134B-064914D66D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252" y="264183"/>
            <a:ext cx="79034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Visualização </a:t>
            </a:r>
            <a:r>
              <a:rPr lang="pt-BR" dirty="0" err="1"/>
              <a:t>pré-balancemaneto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DF2D4736-2F25-EC5F-6750-479235D67234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FB2A16DB-200C-6085-9CAB-5B3D606A651B}"/>
              </a:ext>
            </a:extLst>
          </p:cNvPr>
          <p:cNvSpPr txBox="1">
            <a:spLocks/>
          </p:cNvSpPr>
          <p:nvPr/>
        </p:nvSpPr>
        <p:spPr>
          <a:xfrm>
            <a:off x="5618113" y="2475450"/>
            <a:ext cx="3141705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Criação de gráfico com </a:t>
            </a:r>
            <a:r>
              <a:rPr lang="pt-BR" sz="1600" b="1" dirty="0" err="1">
                <a:latin typeface="+mj-lt"/>
              </a:rPr>
              <a:t>matplotlib</a:t>
            </a:r>
            <a:r>
              <a:rPr lang="pt-BR" sz="1600" dirty="0">
                <a:latin typeface="+mj-lt"/>
              </a:rPr>
              <a:t> traduz o desbalanceamento de transações fraudulentas</a:t>
            </a: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931EFF9-D9BE-96F8-8938-6C7DCCA7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0" y="1138659"/>
            <a:ext cx="4666797" cy="3840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31DF3464-C1C8-50E4-F7E4-9348365CE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157" y="1138659"/>
            <a:ext cx="3371616" cy="8710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373821"/>
      </p:ext>
    </p:extLst>
  </p:cSld>
  <p:clrMapOvr>
    <a:masterClrMapping/>
  </p:clrMapOvr>
</p:sld>
</file>

<file path=ppt/theme/theme1.xml><?xml version="1.0" encoding="utf-8"?>
<a:theme xmlns:a="http://schemas.openxmlformats.org/drawingml/2006/main" name="AI Chatbot App Pitch Deck by Slidesgo">
  <a:themeElements>
    <a:clrScheme name="Simple Light">
      <a:dk1>
        <a:srgbClr val="D9D9D9"/>
      </a:dk1>
      <a:lt1>
        <a:srgbClr val="151C3E"/>
      </a:lt1>
      <a:dk2>
        <a:srgbClr val="08FF9D"/>
      </a:dk2>
      <a:lt2>
        <a:srgbClr val="5B4A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939</Words>
  <Application>Microsoft Office PowerPoint</Application>
  <PresentationFormat>Apresentação na tela (16:9)</PresentationFormat>
  <Paragraphs>89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Michroma</vt:lpstr>
      <vt:lpstr>Arial</vt:lpstr>
      <vt:lpstr>Space Grotesk</vt:lpstr>
      <vt:lpstr>AI Chatbot App Pitch Deck by Slidesgo</vt:lpstr>
      <vt:lpstr>IA para Detecção de Fraudes Bancárias</vt:lpstr>
      <vt:lpstr>Introdução</vt:lpstr>
      <vt:lpstr>Introdução</vt:lpstr>
      <vt:lpstr>Desenvolvimento do Projeto</vt:lpstr>
      <vt:lpstr>Importação de Bibliotecas</vt:lpstr>
      <vt:lpstr>Leitura e Tratamento da Base</vt:lpstr>
      <vt:lpstr>Análise Exploratória Inicial</vt:lpstr>
      <vt:lpstr>Tratamento de Missing Values</vt:lpstr>
      <vt:lpstr>Visualização pré-balancemaneto</vt:lpstr>
      <vt:lpstr>Balanceamento com SMOTE</vt:lpstr>
      <vt:lpstr>Balanceamento com SMOTE</vt:lpstr>
      <vt:lpstr>Padronização dos Dados</vt:lpstr>
      <vt:lpstr>Análise de Componentes Principais</vt:lpstr>
      <vt:lpstr>Aplicação dos Modelos</vt:lpstr>
      <vt:lpstr>Random Forest</vt:lpstr>
      <vt:lpstr>Regressão Logística</vt:lpstr>
      <vt:lpstr>XGBoost</vt:lpstr>
      <vt:lpstr>Árvore de Decisão</vt:lpstr>
      <vt:lpstr>Rede Neural (MLP)</vt:lpstr>
      <vt:lpstr>Rede Neural (MLP)</vt:lpstr>
      <vt:lpstr>Comparação – Curva ROC</vt:lpstr>
      <vt:lpstr>Comparação – Curva ROC</vt:lpstr>
      <vt:lpstr>Resultados</vt:lpstr>
      <vt:lpstr>Métricas</vt:lpstr>
      <vt:lpstr>Resultado das taxas</vt:lpstr>
      <vt:lpstr>Resultado das taxas</vt:lpstr>
      <vt:lpstr>Resultado PCA</vt:lpstr>
      <vt:lpstr>Resultado PCA</vt:lpstr>
      <vt:lpstr>Resultado PCA</vt:lpstr>
      <vt:lpstr>Resultado PCA</vt:lpstr>
      <vt:lpstr>Diogo Dagnino   RA 823130326 Henrique Dias   RA 823129452 Letícia Santos   RA 823130667 Victor Martins   RA 823117661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Letícia Maria Gonçalves Santos - 823130667</cp:lastModifiedBy>
  <cp:revision>3</cp:revision>
  <dcterms:modified xsi:type="dcterms:W3CDTF">2025-06-11T22:44:29Z</dcterms:modified>
</cp:coreProperties>
</file>