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embeddedFontLst>
    <p:embeddedFont>
      <p:font typeface="Nunito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9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47c43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647c43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647c43a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647c43a1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647c43a1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647c43a1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647c43a1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647c43a1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66668" y="1574515"/>
            <a:ext cx="6211957" cy="165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66667" y="3536659"/>
            <a:ext cx="6211957" cy="45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26" y="150758"/>
            <a:ext cx="2438068" cy="86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2391332">
            <a:off x="-3270491" y="2006664"/>
            <a:ext cx="6859033" cy="6657824"/>
          </a:xfrm>
          <a:prstGeom prst="roundRect">
            <a:avLst>
              <a:gd name="adj" fmla="val 9524"/>
            </a:avLst>
          </a:prstGeom>
          <a:solidFill>
            <a:schemeClr val="accent1">
              <a:alpha val="9411"/>
            </a:schemeClr>
          </a:solidFill>
          <a:ln w="155575" cap="flat" cmpd="sng">
            <a:solidFill>
              <a:srgbClr val="A8D08C">
                <a:alpha val="9411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2"/>
          <p:cNvCxnSpPr/>
          <p:nvPr/>
        </p:nvCxnSpPr>
        <p:spPr>
          <a:xfrm>
            <a:off x="3786809" y="3379304"/>
            <a:ext cx="509181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114" cy="4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278" cy="541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 sz="1800">
                <a:solidFill>
                  <a:srgbClr val="1E4E79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  <a:defRPr sz="1600">
                <a:solidFill>
                  <a:srgbClr val="2F5496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  <a:defRPr sz="1600">
                <a:solidFill>
                  <a:srgbClr val="2F5496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  <a:defRPr sz="1600"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26" y="150758"/>
            <a:ext cx="2438068" cy="86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2391332">
            <a:off x="-3270491" y="2006664"/>
            <a:ext cx="6859033" cy="6657824"/>
          </a:xfrm>
          <a:prstGeom prst="roundRect">
            <a:avLst>
              <a:gd name="adj" fmla="val 9524"/>
            </a:avLst>
          </a:prstGeom>
          <a:solidFill>
            <a:schemeClr val="accent1">
              <a:alpha val="9411"/>
            </a:schemeClr>
          </a:solidFill>
          <a:ln w="155575" cap="flat" cmpd="sng">
            <a:solidFill>
              <a:srgbClr val="A8D08C">
                <a:alpha val="9411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2597094" y="307637"/>
            <a:ext cx="6228854" cy="54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026" y="150758"/>
            <a:ext cx="2438068" cy="86303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/>
          <p:nvPr/>
        </p:nvSpPr>
        <p:spPr>
          <a:xfrm rot="2391332">
            <a:off x="-3270491" y="2006664"/>
            <a:ext cx="6859033" cy="6657824"/>
          </a:xfrm>
          <a:prstGeom prst="roundRect">
            <a:avLst>
              <a:gd name="adj" fmla="val 9524"/>
            </a:avLst>
          </a:prstGeom>
          <a:solidFill>
            <a:schemeClr val="accent1">
              <a:alpha val="9411"/>
            </a:schemeClr>
          </a:solidFill>
          <a:ln w="155575" cap="flat" cmpd="sng">
            <a:solidFill>
              <a:srgbClr val="A8D08C">
                <a:alpha val="9411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4612775" y="6421175"/>
            <a:ext cx="44031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Prof. Msc. Roberto Marcos Kalili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ngroup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xdesign.blog.br/don-norman-e-seus-princ%C3%ADpios-de-design-fe063669184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2366675" y="1348975"/>
            <a:ext cx="65118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Usabilidade</a:t>
            </a:r>
            <a:br>
              <a:rPr lang="pt-BR">
                <a:latin typeface="Nunito"/>
                <a:ea typeface="Nunito"/>
                <a:cs typeface="Nunito"/>
                <a:sym typeface="Nunito"/>
              </a:rPr>
            </a:br>
            <a:r>
              <a:rPr lang="pt-BR">
                <a:latin typeface="Nunito"/>
                <a:ea typeface="Nunito"/>
                <a:cs typeface="Nunito"/>
                <a:sym typeface="Nunito"/>
              </a:rPr>
              <a:t>UX – User Experience</a:t>
            </a:r>
            <a:br>
              <a:rPr lang="pt-BR">
                <a:latin typeface="Nunito"/>
                <a:ea typeface="Nunito"/>
                <a:cs typeface="Nunito"/>
                <a:sym typeface="Nunito"/>
              </a:rPr>
            </a:br>
            <a:r>
              <a:rPr lang="pt-BR">
                <a:latin typeface="Nunito"/>
                <a:ea typeface="Nunito"/>
                <a:cs typeface="Nunito"/>
                <a:sym typeface="Nunito"/>
              </a:rPr>
              <a:t>IHC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DD138F-B816-2447-BD02-65C8413DFB90}"/>
              </a:ext>
            </a:extLst>
          </p:cNvPr>
          <p:cNvSpPr/>
          <p:nvPr/>
        </p:nvSpPr>
        <p:spPr>
          <a:xfrm>
            <a:off x="254833" y="194872"/>
            <a:ext cx="2338465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C5EA8B-862A-0BC4-AB93-F0B30B07B2B2}"/>
              </a:ext>
            </a:extLst>
          </p:cNvPr>
          <p:cNvSpPr/>
          <p:nvPr/>
        </p:nvSpPr>
        <p:spPr>
          <a:xfrm>
            <a:off x="6268387" y="5938603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UCD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O UCD precisa sempre envolver fortemente usuários em todas as fases de design e avaliação. Em geral, cada iteração da abordagem UCD envolve quatro fases distintas:</a:t>
            </a: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Especificar o contexto de uso: nesta fase, os designers identificam as personas que usarão o produto, para o que o usarão, e em que condições o utilizarão;</a:t>
            </a: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Especificar requisitos: os designers identificam quaisquer requisitos de negócios ou metas de usuário que devem ser atendidas para que o produto seja bem-sucedido;</a:t>
            </a: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Criar soluções de design: Esta parte do processo pode ser feita em etapas, construindo a partir de um conceito geral para um design completo;</a:t>
            </a: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pt-BR"/>
              <a:t>Avaliação: Nesta fase, a avaliação é tão integral quanto o teste de qualidade é para um bom desenvolvimento de software. Idealmente, esta avaliação é feita através de testes de usabilidade com usuários reais.</a:t>
            </a: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4EF25B-5174-A990-61BE-12A3AC3C1FBE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ACE319-1006-048E-72C2-48F52A4F86FA}"/>
              </a:ext>
            </a:extLst>
          </p:cNvPr>
          <p:cNvSpPr/>
          <p:nvPr/>
        </p:nvSpPr>
        <p:spPr>
          <a:xfrm>
            <a:off x="139909" y="262737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/>
              <a:t>IHC – Interação Humano Computador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337929" y="1165609"/>
            <a:ext cx="8554800" cy="53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IHC também pode ser interpretado como INTERFACE HUMANO COMPUTADOR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Na verdade houve uma migração do significado, conservando-se a sigla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502417" y="1732915"/>
            <a:ext cx="3959100" cy="138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Termo pioneiro que estabelece o conceito de ponto de interação entre um computador e outra entidade</a:t>
            </a:r>
            <a:br>
              <a:rPr lang="pt-B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4843305" y="1732915"/>
            <a:ext cx="3951900" cy="138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INTERAÇÃO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Enfoque mais amplo com novos campos de estudo envolvendo a comunicação entre usuários e computadores ou outros tipos de produtos.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1605577" y="4238307"/>
            <a:ext cx="6093511" cy="1523400"/>
            <a:chOff x="1190" y="1270297"/>
            <a:chExt cx="6093511" cy="1523400"/>
          </a:xfrm>
        </p:grpSpPr>
        <p:sp>
          <p:nvSpPr>
            <p:cNvPr id="147" name="Google Shape;147;p23"/>
            <p:cNvSpPr/>
            <p:nvPr/>
          </p:nvSpPr>
          <p:spPr>
            <a:xfrm>
              <a:off x="1190" y="1270297"/>
              <a:ext cx="2538900" cy="152340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45809" y="1314916"/>
              <a:ext cx="2449800" cy="14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pt-BR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INTERFACE HUMANO-COMPUTADOR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2794099" y="1717163"/>
              <a:ext cx="538200" cy="6297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2794099" y="1843098"/>
              <a:ext cx="3768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555801" y="1270297"/>
              <a:ext cx="2538900" cy="152340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3600420" y="1314916"/>
              <a:ext cx="2449800" cy="14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pt-BR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INTERAÇÃO HUMANO-COMPUTADOR</a:t>
              </a: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35C06B-2E92-B1EC-59AD-8785CA679D46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2B1F3F-349C-E6F0-EE20-40B2C40B9087}"/>
              </a:ext>
            </a:extLst>
          </p:cNvPr>
          <p:cNvSpPr/>
          <p:nvPr/>
        </p:nvSpPr>
        <p:spPr>
          <a:xfrm>
            <a:off x="0" y="209388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/>
              <a:t>IHC – Interação Humano Computador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Interface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É o ponto de contato entre o produto e o usuário. Representa os recursos que disponibilizaremos para que o usuário se sinta confortável ao utlizar nosso produto, seja ele sistema, objeto ou serviço. </a:t>
            </a:r>
            <a:br>
              <a:rPr lang="pt-BR"/>
            </a:b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Critérios Ergonômicos de interface: fatores humanos aplicados à interface humano - computador, sendo o ajuste ao suporte físico do usuário. Abrange o conforto físico e psicológico dos suportes interativos e caracteriza-se por adequar as tarefas à necessidade do homem, de modo a trazer conforto e segurança em uma interação agradável</a:t>
            </a:r>
            <a:br>
              <a:rPr lang="pt-BR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Design de Interação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aprofunda o conceito da facilidade de uso e ergonomia de interfaces, com foco em prover uma experiência agradável e de fácil aprendizado considerando onde e por quem a tecnologia será utilizada. O objetivo principal no projeto de interfaces é permitir que o usuário realize as tarefas de maneira fácil e que a interface responda de modo esperado dentro da expectativa do usuário. 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E315EAF-2C8E-608E-35BF-399D937AAE64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8706B0-90B9-623E-A0C3-A2BA827C8052}"/>
              </a:ext>
            </a:extLst>
          </p:cNvPr>
          <p:cNvSpPr/>
          <p:nvPr/>
        </p:nvSpPr>
        <p:spPr>
          <a:xfrm>
            <a:off x="184879" y="176092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/>
              <a:t>IHC – Interação Humano Computador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Interação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Na </a:t>
            </a:r>
            <a:r>
              <a:rPr lang="pt-BR" b="1"/>
              <a:t>interação homem computador </a:t>
            </a:r>
            <a:r>
              <a:rPr lang="pt-BR"/>
              <a:t>os processos que caracterizam diálogos são formados por ações empregadas por uma entidade comunicativa na qualidade de usuário ou computador. O objetivo é provocar uma troca de informações: respostas às reações geradas por estímulo. A isto se denomina interação. </a:t>
            </a:r>
            <a:br>
              <a:rPr lang="pt-BR"/>
            </a:b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Dentro deste escopo, </a:t>
            </a:r>
            <a:r>
              <a:rPr lang="pt-BR" b="1"/>
              <a:t>garantir um processo efetivo e com sucesso para o diálogo passa pelo Projeto de Interação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</a:pPr>
            <a:endParaRPr b="1"/>
          </a:p>
          <a:p>
            <a:pPr marL="457200" lvl="1" indent="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</a:pPr>
            <a:r>
              <a:rPr lang="pt-BR" sz="1400" i="1"/>
              <a:t>REBELO, Irla B., 2009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99798E1-8EF7-A858-1126-E7BAF80F0018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0A0501-5363-3F5E-3866-273E2BDC6CC0}"/>
              </a:ext>
            </a:extLst>
          </p:cNvPr>
          <p:cNvSpPr/>
          <p:nvPr/>
        </p:nvSpPr>
        <p:spPr>
          <a:xfrm>
            <a:off x="109928" y="140197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114" cy="4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UX – User Experience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278" cy="541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UX – User Experience – nada mais é do que tentar mensurar o quão feliz o seu usuário vai ficar usando o seu produto (veja que não estamos falando somente de sistemas ou sites, mas de produtos como um todo – objetos, alimentos, serviços, etc). </a:t>
            </a:r>
            <a:br>
              <a:rPr lang="pt-BR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Se a experiência dele for boa, ele voltará sempre e você será elogiado – às vezes. Se ele não gostar ou sentir alguma dificuldade, ele além de não voltar vai falar para os amigos... e para o Google que o seu produto é ruim. </a:t>
            </a:r>
            <a:br>
              <a:rPr lang="pt-BR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Ou seja, a reputação de um produto está diretamente ligada ao UX. Segundo o site FatDUX (http://www.fatdux.com) o UX designer tem 3 funções fundamentais: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coordenar interações que podem ser checadas;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verificar interações cognitivas que estão fora do nosso alcance;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Reduzir ao máximo interações negativas. 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D6E64D9-F5F0-2FFA-D2F5-D0DE3E34E7C2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F5E808-E267-A565-BAF7-7B66103B9279}"/>
              </a:ext>
            </a:extLst>
          </p:cNvPr>
          <p:cNvSpPr/>
          <p:nvPr/>
        </p:nvSpPr>
        <p:spPr>
          <a:xfrm>
            <a:off x="124918" y="176148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114" cy="4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UX – User Experience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279531" y="1072206"/>
            <a:ext cx="5515677" cy="569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 b="1"/>
              <a:t>Useful (útil) – </a:t>
            </a:r>
            <a:r>
              <a:rPr lang="pt-BR" sz="1400"/>
              <a:t>Nosso produto deve ser verdadeiramente útil. Devemos sair das regras impostas pelo mercado e tentar sair do lugar comum, tendo como único e maior objetivo abranger as reais necessidades do usuário;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 b="1"/>
              <a:t>Usable (utilizável) – </a:t>
            </a:r>
            <a:r>
              <a:rPr lang="pt-BR" sz="1400"/>
              <a:t>O produto deve ser fácil de usar, obrigatoriamente. Deve-se sempre pensar na interação homem-computador (no caso de sistemas) ou homem-produto na hora de se projetar ou desenvolver. Porém, a usabilidade é essencial mas não suficiente, pois existem variáveis além do webdesign (ambiente, etc);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 b="1"/>
              <a:t>Desirable (desejável) – </a:t>
            </a:r>
            <a:r>
              <a:rPr lang="pt-BR" sz="1400"/>
              <a:t>O sistema deve ser desejável, portanto além da eficiência, deve-se dar uma importância para elementos gráficos, combinação de cores, elementos de interação, marca e outros elementos de design emocional;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 b="1"/>
              <a:t>Findable (encontrável) – </a:t>
            </a:r>
            <a:r>
              <a:rPr lang="pt-BR" sz="1400"/>
              <a:t>O elemento NAVEGABILIDADE é essencial. O usuário precisa, com poucos cliques, encontrar o que procura, sem dificuldade;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 b="1"/>
              <a:t>Accessible (acessível) – </a:t>
            </a:r>
            <a:r>
              <a:rPr lang="pt-BR" sz="1400"/>
              <a:t>O site deverá contar com elementos de acessibilidade, voltados para o público que possui dificuldades ou necessidades especiais. Isto hoje é um diferencial mas deveria ser obrigatório;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 b="1"/>
              <a:t>Credible (crível) – </a:t>
            </a:r>
            <a:r>
              <a:rPr lang="pt-BR" sz="1400"/>
              <a:t>O site deverá ser confiável. O usuário deverá acreditar e confiar nas informações disponibilizadas. Existe um projeto, o </a:t>
            </a:r>
            <a:r>
              <a:rPr lang="pt-BR" sz="1400" i="1"/>
              <a:t>Web Credibility Project </a:t>
            </a:r>
            <a:r>
              <a:rPr lang="pt-BR" sz="1400"/>
              <a:t>que visa mensurar este quesito nos site na WEB;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 b="1"/>
              <a:t>Value (valor) – </a:t>
            </a:r>
            <a:r>
              <a:rPr lang="pt-BR" sz="1400"/>
              <a:t>O site deverá representar um instrumento de lucro, atraindo patrocinadores e anunciantes para torná-lo rentável. Segundo pesquisa do site User Testing, cada U$1 investido em UX, obtém-se um retorno entre U$2 e U$100, dependendo da forma com que isso é aplicado (pesquisa do site https://www.usertesting.com/blog/2015/08/04/ux-investment- infographic/, acessado em 10/01/2016).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355" y="1696460"/>
            <a:ext cx="3238552" cy="3763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2E211FE-6590-6BCF-8A92-302B837569AE}"/>
              </a:ext>
            </a:extLst>
          </p:cNvPr>
          <p:cNvSpPr/>
          <p:nvPr/>
        </p:nvSpPr>
        <p:spPr>
          <a:xfrm>
            <a:off x="6253397" y="6523473"/>
            <a:ext cx="2755692" cy="259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291213-8156-91BC-906C-D5DB49787360}"/>
              </a:ext>
            </a:extLst>
          </p:cNvPr>
          <p:cNvSpPr/>
          <p:nvPr/>
        </p:nvSpPr>
        <p:spPr>
          <a:xfrm>
            <a:off x="146355" y="262737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14 princípios de UX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37930" y="1072207"/>
            <a:ext cx="8457300" cy="5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Entender de uma vez por todas o que é UX</a:t>
            </a:r>
            <a:endParaRPr sz="1800" b="1">
              <a:solidFill>
                <a:schemeClr val="accent6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 b="1"/>
              <a:t>Entenda as nomenclaturas dos diferentes cargos de UX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UI e UX são duas coisas completamente diferentes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Entenda o que é usabilidade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Nunca deixe de fazer protótipos e wireframes</a:t>
            </a:r>
            <a:endParaRPr sz="1800"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UX e empatia são melhores amigos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Apresente informações fortes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 b="1"/>
              <a:t>Descobrir o problema verdadeiro antes de tentar resolver os problemas errados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Não machuque ninguém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Faça as coisas de maneira simples e intuitiva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Você não é o seu usuário (pela enésima vez)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Forneça pistas e sinalizações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Não use jargões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AutoNum type="arabicPeriod"/>
            </a:pPr>
            <a:r>
              <a:rPr lang="pt-BR" sz="1800" b="1">
                <a:solidFill>
                  <a:schemeClr val="accent6"/>
                </a:solidFill>
              </a:rPr>
              <a:t>✔️ </a:t>
            </a:r>
            <a:r>
              <a:rPr lang="pt-BR" sz="1800" b="1"/>
              <a:t>Aprenda a observar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337930" y="6434729"/>
            <a:ext cx="571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https://brasil.uxdesign.cc/14-principios-basicos-de-ux-f37b4718b44b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9A5A43C-DFD2-941E-8342-CF8EA48A4E39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281718-F02F-71BD-D3ED-E53BC78CBF84}"/>
              </a:ext>
            </a:extLst>
          </p:cNvPr>
          <p:cNvSpPr/>
          <p:nvPr/>
        </p:nvSpPr>
        <p:spPr>
          <a:xfrm>
            <a:off x="214859" y="140198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Equipe de UX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pt-BR" sz="1850"/>
              <a:t>Pesquisadores de usuários: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65"/>
              <a:buNone/>
            </a:pPr>
            <a:r>
              <a:rPr lang="pt-BR" sz="1665"/>
              <a:t>Produzem informação sobre os perfis dos usuários aplicando técnicas como etinografia, definição de persona e modelo mental;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65"/>
              <a:buNone/>
            </a:pPr>
            <a:endParaRPr sz="1665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pt-BR" sz="1850"/>
              <a:t>Designers de Interação</a:t>
            </a:r>
            <a:endParaRPr sz="1850"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65"/>
              <a:buNone/>
            </a:pPr>
            <a:r>
              <a:rPr lang="pt-BR" sz="1665"/>
              <a:t>Utilização os requisitos de negócio e os perfis de usuário para criar protótipos de interface aplicando princípios de UX e usabilidade;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65"/>
              <a:buNone/>
            </a:pPr>
            <a:endParaRPr sz="1665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pt-BR" sz="1850"/>
              <a:t>UX Designers/Extrategistas de UX: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65"/>
              <a:buNone/>
            </a:pPr>
            <a:r>
              <a:rPr lang="pt-BR" sz="1665"/>
              <a:t>UX designers são preocupados em incluir a visão do usuário final. Fazem wireframes e também pesquisas com usuários, mas nem sempre fazem design visual e gerenciamento de projeto.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65"/>
              <a:buNone/>
            </a:pPr>
            <a:endParaRPr sz="1665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pt-BR" sz="1850"/>
              <a:t>Arquitetos de Informação: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65"/>
              <a:buNone/>
            </a:pPr>
            <a:r>
              <a:rPr lang="pt-BR" sz="1665"/>
              <a:t>Definem categorias de conteúdo e estrutura de navegação para as interfaces utilizando técnicas como o mapa mental e ordenação de cartas; </a:t>
            </a:r>
            <a:br>
              <a:rPr lang="pt-BR" sz="1665"/>
            </a:br>
            <a:endParaRPr sz="1665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pt-BR" sz="1850"/>
              <a:t>Testadores de usabilidade: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65"/>
              <a:buNone/>
            </a:pPr>
            <a:r>
              <a:rPr lang="pt-BR" sz="1665"/>
              <a:t>Conduzem avaliações e observação de usuários para encontrar problemas de usabilidade </a:t>
            </a:r>
            <a:endParaRPr/>
          </a:p>
          <a:p>
            <a:pPr marL="228600" lvl="0" indent="-1111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E4A848-6C16-01CF-0377-791B396EC8E0}"/>
              </a:ext>
            </a:extLst>
          </p:cNvPr>
          <p:cNvSpPr/>
          <p:nvPr/>
        </p:nvSpPr>
        <p:spPr>
          <a:xfrm>
            <a:off x="6253397" y="6290079"/>
            <a:ext cx="2755692" cy="49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7898F8-DDEB-7B0B-66DD-A0E84DC60C5B}"/>
              </a:ext>
            </a:extLst>
          </p:cNvPr>
          <p:cNvSpPr/>
          <p:nvPr/>
        </p:nvSpPr>
        <p:spPr>
          <a:xfrm>
            <a:off x="184879" y="176092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Don Norman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111402"/>
            <a:ext cx="6667500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1210950" y="5635075"/>
            <a:ext cx="67260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Don Norman é Design Thinker, Cientista Cognitivo, e um dos maiores gurus do Design que se tem notícia. Também é professor emérito de ciência cognitiva na Universidade da Califórnia em San Diego, professor de ciência da computação na Universidade Northwestern, leciona na Universidade de Stanford e é co-fundador do </a:t>
            </a:r>
            <a:r>
              <a:rPr lang="pt-BR" sz="110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4"/>
              </a:rPr>
              <a:t>Nielsen Norman Group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BE377DE-E144-29F1-9333-F071C94D6751}"/>
              </a:ext>
            </a:extLst>
          </p:cNvPr>
          <p:cNvSpPr/>
          <p:nvPr/>
        </p:nvSpPr>
        <p:spPr>
          <a:xfrm>
            <a:off x="6253397" y="6474475"/>
            <a:ext cx="2755692" cy="308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853EE4B-5213-16CC-AC86-93868D5C4804}"/>
              </a:ext>
            </a:extLst>
          </p:cNvPr>
          <p:cNvSpPr/>
          <p:nvPr/>
        </p:nvSpPr>
        <p:spPr>
          <a:xfrm>
            <a:off x="348906" y="159795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UX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dirty="0"/>
              <a:t>“User Experience é tudo! É a forma com que você sente o mundo, é a forma como você experiencia a sua vida, é a forma como você experiencia um serviço, um aplicativo, um sistema de computador. Mas é um sistema. É tudo!”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dirty="0"/>
              <a:t>— Don Norman, criador do termo “UX (User Experience)”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2657E0-4FD4-3BFA-564F-1C9B353F8969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EDD897B-7E45-5A64-4D55-4856BEF53212}"/>
              </a:ext>
            </a:extLst>
          </p:cNvPr>
          <p:cNvSpPr/>
          <p:nvPr/>
        </p:nvSpPr>
        <p:spPr>
          <a:xfrm>
            <a:off x="124071" y="262737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O usuário é o FOCO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37930" y="2197314"/>
            <a:ext cx="84573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i="1">
                <a:latin typeface="Nunito"/>
                <a:ea typeface="Nunito"/>
                <a:cs typeface="Nunito"/>
                <a:sym typeface="Nunito"/>
              </a:rPr>
              <a:t>Wikipedia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: Usabilidade é um termo usado para definir a facilidade com que as pessoas podem empregar uma ferramenta ou objeto a fim de realizar uma tarefa </a:t>
            </a:r>
            <a:r>
              <a:rPr lang="pt-BR" b="1">
                <a:latin typeface="Nunito"/>
                <a:ea typeface="Nunito"/>
                <a:cs typeface="Nunito"/>
                <a:sym typeface="Nunito"/>
              </a:rPr>
              <a:t>específica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 e importante. </a:t>
            </a:r>
            <a:br>
              <a:rPr lang="pt-BR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i="1">
                <a:latin typeface="Nunito"/>
                <a:ea typeface="Nunito"/>
                <a:cs typeface="Nunito"/>
                <a:sym typeface="Nunito"/>
              </a:rPr>
              <a:t>ISO (International Standards Organization): 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Usabilidade é a capacidade de um produto ser usado por usuários </a:t>
            </a:r>
            <a:r>
              <a:rPr lang="pt-BR" b="1">
                <a:latin typeface="Nunito"/>
                <a:ea typeface="Nunito"/>
                <a:cs typeface="Nunito"/>
                <a:sym typeface="Nunito"/>
              </a:rPr>
              <a:t>específicos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 para atingir objetivos </a:t>
            </a:r>
            <a:r>
              <a:rPr lang="pt-BR" b="1">
                <a:latin typeface="Nunito"/>
                <a:ea typeface="Nunito"/>
                <a:cs typeface="Nunito"/>
                <a:sym typeface="Nunito"/>
              </a:rPr>
              <a:t>específicos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 com eficácia, eficiência e satisfação em um contexto </a:t>
            </a:r>
            <a:r>
              <a:rPr lang="pt-BR" b="1">
                <a:latin typeface="Nunito"/>
                <a:ea typeface="Nunito"/>
                <a:cs typeface="Nunito"/>
                <a:sym typeface="Nunito"/>
              </a:rPr>
              <a:t>especifico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 de uso. </a:t>
            </a:r>
            <a:br>
              <a:rPr lang="pt-BR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i="1">
                <a:latin typeface="Nunito"/>
                <a:ea typeface="Nunito"/>
                <a:cs typeface="Nunito"/>
                <a:sym typeface="Nunito"/>
              </a:rPr>
              <a:t>Steve Krug (Não Me Faça Pensar): 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Usabilidade significa fazer algo que funciona bem, e que uma pessoa não muito experiente consiga usá-lo para a </a:t>
            </a:r>
            <a:r>
              <a:rPr lang="pt-BR" b="1">
                <a:latin typeface="Nunito"/>
                <a:ea typeface="Nunito"/>
                <a:cs typeface="Nunito"/>
                <a:sym typeface="Nunito"/>
              </a:rPr>
              <a:t>sua devida finalidade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, sem nenhuma frustração durante esse processo.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32079" y="1235947"/>
            <a:ext cx="8363100" cy="55260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USABILIDADE</a:t>
            </a:r>
            <a:endParaRPr sz="140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8399E2-C11F-D1A2-8EC2-AAB5873DF536}"/>
              </a:ext>
            </a:extLst>
          </p:cNvPr>
          <p:cNvSpPr/>
          <p:nvPr/>
        </p:nvSpPr>
        <p:spPr>
          <a:xfrm>
            <a:off x="6268387" y="5938603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B7707BA-3ACD-2DE1-BD9B-B8C02C22596E}"/>
              </a:ext>
            </a:extLst>
          </p:cNvPr>
          <p:cNvSpPr/>
          <p:nvPr/>
        </p:nvSpPr>
        <p:spPr>
          <a:xfrm>
            <a:off x="0" y="146119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Princípios de Design - Don Norman</a:t>
            </a:r>
            <a:endParaRPr sz="3000"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337925" y="1147225"/>
            <a:ext cx="8457300" cy="53430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unito"/>
              <a:buAutoNum type="arabicPeriod"/>
            </a:pPr>
            <a:r>
              <a:rPr lang="pt-BR" sz="1800" b="1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Visibilidade</a:t>
            </a:r>
            <a:endParaRPr sz="1800" b="1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As funções mais visíveis são aquelas em que o usuário provavelmente será capaz de saber o que fazer em seguida. Do contrário, quando as funções estão fora de vista, tornam-se mais difíceis de encontrar, e consequentemente de saber como usá-las.</a:t>
            </a:r>
            <a:endParaRPr sz="1600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pt-BR" sz="1800" b="1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Feedback</a:t>
            </a:r>
            <a:endParaRPr sz="1800" b="1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O Feedback é o retorno de informação que mostra o efeito de uma ação realizada, permitindo que a pessoa continue com a tarefa. Vários tipos de Feedback estão disponíveis no design de interação: áudio, tátil, visual, ou a combinações destes. Sem um Feedback sobre a ação, os usuários podem desligar equipamentos em momentos indevidos ou repetir comandos, executando a mesma tarefa mais de uma vez.</a:t>
            </a:r>
            <a:endParaRPr sz="1800"/>
          </a:p>
        </p:txBody>
      </p:sp>
      <p:sp>
        <p:nvSpPr>
          <p:cNvPr id="210" name="Google Shape;210;p32"/>
          <p:cNvSpPr txBox="1"/>
          <p:nvPr/>
        </p:nvSpPr>
        <p:spPr>
          <a:xfrm>
            <a:off x="4023325" y="827125"/>
            <a:ext cx="4678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sz="1000" u="sng">
                <a:solidFill>
                  <a:schemeClr val="hlink"/>
                </a:solidFill>
                <a:hlinkClick r:id="rId3"/>
              </a:rPr>
              <a:t>Don Norman e seus princípios de design | by Edu Agni | //ux.blog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2EA29-761C-D502-182E-FBF924BB2612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059728C-F880-5BB2-04DA-9735253FAFAD}"/>
              </a:ext>
            </a:extLst>
          </p:cNvPr>
          <p:cNvSpPr/>
          <p:nvPr/>
        </p:nvSpPr>
        <p:spPr>
          <a:xfrm>
            <a:off x="337925" y="177706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Princípios de Design - Don Norman</a:t>
            </a:r>
            <a:endParaRPr sz="3000"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337925" y="1136125"/>
            <a:ext cx="8457300" cy="53541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3.	Restrições</a:t>
            </a:r>
            <a:endParaRPr sz="1800" b="1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A maneira mais segura de tornar alguma coisa fácil de usar, com poucos erros, é tornar impossível de fazê-la de outro modo, restringindo a quantidade de escolhas. Quer impedir alguém de inserir uma pilha ou um cartão de memória em sua câmera na posição errada, com a possibilidade de danificar o equipamento? Projete-os de tal modo que eles só se encaixem de uma forma, ou faça-o de um jeito que encaixe perfeitamente independente da forma que for inserido.</a:t>
            </a:r>
            <a:endParaRPr sz="1600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4.	Mapeamento</a:t>
            </a:r>
            <a:endParaRPr sz="1800" b="1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Mapeamento é um termo técnico que significa o relacionamento entre duas coisas, neste caso, entre os controles e seus movimentos, e os resultados dessa relação no mundo. Quase todos os produtos precisam de algum tipo de mapeamento entre os seus controles e as ações que eles executam, como por exemplo as setas para cima e para baixo usadas ​​para representar o movimento ascendente e descendente do cursor, respectivamente, em um teclado de computador. Temos outro exemplo ao dirigir um carro, quando para virar a direita, giramos o volante no sentido dos ponteiros do relógio, de modo que a parte superior também se mova para a direita.</a:t>
            </a:r>
            <a:endParaRPr sz="1600" b="1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B7E3E0D-CD5A-F4FF-9492-1DE4ADCE7D15}"/>
              </a:ext>
            </a:extLst>
          </p:cNvPr>
          <p:cNvSpPr/>
          <p:nvPr/>
        </p:nvSpPr>
        <p:spPr>
          <a:xfrm>
            <a:off x="0" y="172157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37C26C-7EC6-7AA3-49C1-F9DE125A3C93}"/>
              </a:ext>
            </a:extLst>
          </p:cNvPr>
          <p:cNvSpPr/>
          <p:nvPr/>
        </p:nvSpPr>
        <p:spPr>
          <a:xfrm>
            <a:off x="6148466" y="6542545"/>
            <a:ext cx="2755692" cy="292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6 Princípios de Design - Don Norman</a:t>
            </a:r>
            <a:endParaRPr sz="3000"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5. Consistência</a:t>
            </a:r>
            <a:endParaRPr sz="1800" b="1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Isto se refere ao design de interfaces, onde precisamos ter operações similares com elementos similares para realizar tarefas semelhantes. Em particular, uma interface consistente é aquela que segue essa regra, como o uso da mesma operação para selecionar todos os objetos em qualquer circunstância, ou o uso de um botão sempre na mesma cor, formato e posição para submeter um formulário, seja ele de contato, cadastro ou pesquisa.</a:t>
            </a:r>
            <a:endParaRPr sz="1600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552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6. Affordance</a:t>
            </a:r>
            <a:endParaRPr sz="1800" b="1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92929"/>
                </a:solidFill>
                <a:latin typeface="Nunito"/>
                <a:ea typeface="Nunito"/>
                <a:cs typeface="Nunito"/>
                <a:sym typeface="Nunito"/>
              </a:rPr>
              <a:t>Affordance é um termo que não tem uma tradução literal para o português, mas refere-se ao atributo de um objeto que permite que as pessoas saibam como usá-lo, por tão óbvio que é, ou pelo seu visual sugerir que é fisicamente possível. Um exemplo disso é o botão de um mouse, que pela forma como ele é fisicamente restringido em seu escudo de plástico em relação a posição do dedo do usuário, sugere e dá indícios de que ele pode pressioná-lo. Affordance é quando um objeto é perceptivelmente óbvio e fácil para uma pessoa saber como interagir com ele.</a:t>
            </a:r>
            <a:endParaRPr sz="1600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29292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3D60C14-6EA7-49E2-C1B0-D0F2D57F6C66}"/>
              </a:ext>
            </a:extLst>
          </p:cNvPr>
          <p:cNvSpPr/>
          <p:nvPr/>
        </p:nvSpPr>
        <p:spPr>
          <a:xfrm>
            <a:off x="6253397" y="6290079"/>
            <a:ext cx="2755692" cy="49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140C7C-4CF4-8657-CBED-2FDA618590BC}"/>
              </a:ext>
            </a:extLst>
          </p:cNvPr>
          <p:cNvSpPr/>
          <p:nvPr/>
        </p:nvSpPr>
        <p:spPr>
          <a:xfrm>
            <a:off x="0" y="232348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UX Designer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104" y="1366535"/>
            <a:ext cx="8497104" cy="47796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1BF960E-FBA8-9011-9D3A-5FE1E7D8ED4D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BCEF0A9-DCC1-AA05-6D79-4A1786FDC6CF}"/>
              </a:ext>
            </a:extLst>
          </p:cNvPr>
          <p:cNvSpPr/>
          <p:nvPr/>
        </p:nvSpPr>
        <p:spPr>
          <a:xfrm>
            <a:off x="298104" y="176092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UX Designer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457" y="1292247"/>
            <a:ext cx="7731887" cy="4860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E0B9A6C-25F8-A55F-54A1-E6F5F4E06DAE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EDA3960-859D-6BBD-BC43-59F915468483}"/>
              </a:ext>
            </a:extLst>
          </p:cNvPr>
          <p:cNvSpPr/>
          <p:nvPr/>
        </p:nvSpPr>
        <p:spPr>
          <a:xfrm>
            <a:off x="139909" y="3008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Designer de Interação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Basear o </a:t>
            </a:r>
            <a:r>
              <a:rPr lang="pt-BR" i="1"/>
              <a:t>design thinking </a:t>
            </a:r>
            <a:r>
              <a:rPr lang="pt-BR"/>
              <a:t>nas regras de negócios: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exemplo do </a:t>
            </a:r>
            <a:r>
              <a:rPr lang="pt-BR" i="1"/>
              <a:t>internet banking </a:t>
            </a:r>
            <a:r>
              <a:rPr lang="pt-BR"/>
              <a:t>para mobile; 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Centralizar o design de UX no usuário: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Princípio da arquitetura orgânica de Gaudi: arquitetura baseada na natureza;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Princípio do usuários natos de Steve Jobs: design baseado no comportamento natural dos usuários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50A78F-29F7-3AEB-CFB8-355F1C6246FD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89CCCF0-F61F-0691-468C-0F0BA5A0AE34}"/>
              </a:ext>
            </a:extLst>
          </p:cNvPr>
          <p:cNvSpPr/>
          <p:nvPr/>
        </p:nvSpPr>
        <p:spPr>
          <a:xfrm>
            <a:off x="337930" y="262737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Mapa da Empatia</a:t>
            </a: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936" y="1221322"/>
            <a:ext cx="7858897" cy="547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70112FF-C330-3924-DA2B-9AC42D6221EA}"/>
              </a:ext>
            </a:extLst>
          </p:cNvPr>
          <p:cNvSpPr/>
          <p:nvPr/>
        </p:nvSpPr>
        <p:spPr>
          <a:xfrm>
            <a:off x="348906" y="160802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ACFB5E2-F453-E9AC-F160-F04ED9E6C97B}"/>
              </a:ext>
            </a:extLst>
          </p:cNvPr>
          <p:cNvSpPr/>
          <p:nvPr/>
        </p:nvSpPr>
        <p:spPr>
          <a:xfrm>
            <a:off x="6253397" y="6523473"/>
            <a:ext cx="2755692" cy="259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Jornada de UX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675" y="1098951"/>
            <a:ext cx="7504619" cy="56343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4CB877C-3231-17F9-6D9C-935EE4E6AF4D}"/>
              </a:ext>
            </a:extLst>
          </p:cNvPr>
          <p:cNvSpPr/>
          <p:nvPr/>
        </p:nvSpPr>
        <p:spPr>
          <a:xfrm>
            <a:off x="122420" y="289482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08A39CB-6CAC-3FFA-4036-AC564578950D}"/>
              </a:ext>
            </a:extLst>
          </p:cNvPr>
          <p:cNvSpPr/>
          <p:nvPr/>
        </p:nvSpPr>
        <p:spPr>
          <a:xfrm>
            <a:off x="6253397" y="6290079"/>
            <a:ext cx="2755692" cy="49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Mapas Mentais</a:t>
            </a: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São os procedimentos que os usuários executam </a:t>
            </a:r>
            <a:br>
              <a:rPr lang="pt-BR" sz="2800"/>
            </a:br>
            <a:r>
              <a:rPr lang="pt-BR" sz="2800"/>
              <a:t>em um sistema ou site baseados somente </a:t>
            </a:r>
            <a:br>
              <a:rPr lang="pt-BR" sz="2800"/>
            </a:br>
            <a:r>
              <a:rPr lang="pt-BR" sz="2800"/>
              <a:t>na sua experiência ou memória.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Como exemplos, pode-se citar identificação de ícones, </a:t>
            </a:r>
            <a:br>
              <a:rPr lang="pt-BR" sz="2800"/>
            </a:br>
            <a:r>
              <a:rPr lang="pt-BR" sz="2800"/>
              <a:t>caminhos para telas ou funções, </a:t>
            </a:r>
            <a:br>
              <a:rPr lang="pt-BR" sz="2800"/>
            </a:br>
            <a:r>
              <a:rPr lang="pt-BR" sz="2800"/>
              <a:t>cores, personagens, etc.</a:t>
            </a: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3FC0EDC-7A87-D0F0-7EE5-110037383F89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B97104-1E88-3765-450C-4660A3604969}"/>
              </a:ext>
            </a:extLst>
          </p:cNvPr>
          <p:cNvSpPr/>
          <p:nvPr/>
        </p:nvSpPr>
        <p:spPr>
          <a:xfrm>
            <a:off x="124918" y="176092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114" cy="4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UX – User Experience</a:t>
            </a: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278" cy="541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CX – Customer Experience</a:t>
            </a:r>
            <a:br>
              <a:rPr lang="pt-BR"/>
            </a:b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CX refere-se ao conjunto de processos e de estratégias que uma empresa implementa com o objetivo de monitorizar e estudar todas as interações que um cliente tem com a empresa e com os seus produtos ou serviços. 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O objetivo do ‘customer experience’ é simples: Criar relações mais longas entre as organizações e os seus consumidores e, em última análise, aumentar o número de vendas de uma empresa, segundo explica o artigo da revista Harvard Business Review. </a:t>
            </a:r>
            <a:br>
              <a:rPr lang="pt-BR"/>
            </a:b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É a interação do usuário não com o produto, mas com a MARCA. Envolve o pré e pós venda, atendimento, suporte, facilidade de comunicação, disponibilização de informação pela empresa, etc. 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 b="1"/>
              <a:t>Customer experience</a:t>
            </a:r>
            <a:r>
              <a:rPr lang="pt-BR"/>
              <a:t> é fundamental para reter mais clientes. Nos últimos anos, a expressão </a:t>
            </a:r>
            <a:r>
              <a:rPr lang="pt-BR" b="1"/>
              <a:t>customer experience</a:t>
            </a:r>
            <a:r>
              <a:rPr lang="pt-BR"/>
              <a:t> (CX) tem sido cada vez mais utilizada no mundo corporativo, trata-se de um complexo processo para entender o relacionamento da sua organização com seus clientes.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84B9409-636F-41CD-655D-3826F4331C4C}"/>
              </a:ext>
            </a:extLst>
          </p:cNvPr>
          <p:cNvSpPr/>
          <p:nvPr/>
        </p:nvSpPr>
        <p:spPr>
          <a:xfrm>
            <a:off x="6253397" y="6289966"/>
            <a:ext cx="2755692" cy="492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B057BD-E0C7-9C3A-A4A6-D6BC9ED605D3}"/>
              </a:ext>
            </a:extLst>
          </p:cNvPr>
          <p:cNvSpPr/>
          <p:nvPr/>
        </p:nvSpPr>
        <p:spPr>
          <a:xfrm>
            <a:off x="124049" y="256834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Usabilidade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37930" y="5536560"/>
            <a:ext cx="84573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/>
              <a:t>Discuta sobre a usabilidade da tela acima. Trata-se de um game cujo objetivo é salvar a princesa. Dê uma nota de 0 a 10 para a usabilidade do game.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6707" y="1638832"/>
            <a:ext cx="4719723" cy="35227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7A8DE1-AAAA-FE06-A44C-4D7B0FA5716A}"/>
              </a:ext>
            </a:extLst>
          </p:cNvPr>
          <p:cNvSpPr/>
          <p:nvPr/>
        </p:nvSpPr>
        <p:spPr>
          <a:xfrm>
            <a:off x="6253397" y="6290079"/>
            <a:ext cx="2755692" cy="49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7379EC-BE50-80ED-FA40-B2DB2D652113}"/>
              </a:ext>
            </a:extLst>
          </p:cNvPr>
          <p:cNvSpPr/>
          <p:nvPr/>
        </p:nvSpPr>
        <p:spPr>
          <a:xfrm>
            <a:off x="199869" y="237138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114" cy="4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UX – User Experience</a:t>
            </a:r>
            <a:endParaRPr/>
          </a:p>
        </p:txBody>
      </p:sp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241214" y="1116623"/>
            <a:ext cx="8553994" cy="100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A importância do foco nas necessidades do usuario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083" y="1617784"/>
            <a:ext cx="5189348" cy="503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2A2BA02-2875-8314-E9C4-8685B2EF9864}"/>
              </a:ext>
            </a:extLst>
          </p:cNvPr>
          <p:cNvSpPr/>
          <p:nvPr/>
        </p:nvSpPr>
        <p:spPr>
          <a:xfrm>
            <a:off x="7029431" y="6289966"/>
            <a:ext cx="1979658" cy="492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64ACEE-47E9-C6B8-931B-5239271B21C6}"/>
              </a:ext>
            </a:extLst>
          </p:cNvPr>
          <p:cNvSpPr/>
          <p:nvPr/>
        </p:nvSpPr>
        <p:spPr>
          <a:xfrm>
            <a:off x="241214" y="301251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114" cy="4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UX – User Experience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0466"/>
            <a:ext cx="9162099" cy="514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0F488A6-EA1D-07B6-E4A2-057E0C4BAC9E}"/>
              </a:ext>
            </a:extLst>
          </p:cNvPr>
          <p:cNvSpPr/>
          <p:nvPr/>
        </p:nvSpPr>
        <p:spPr>
          <a:xfrm>
            <a:off x="167391" y="334527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Usabilidade – Heurísticas de Nielsen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37929" y="1072206"/>
            <a:ext cx="85347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1) Feedback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530"/>
              <a:buChar char="•"/>
            </a:pPr>
            <a:r>
              <a:rPr lang="pt-BR" sz="1530"/>
              <a:t>O sistema deve informar continuamente ao usuário sobre o que ele está fazendo.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530"/>
              <a:buChar char="•"/>
            </a:pPr>
            <a:r>
              <a:rPr lang="pt-BR" sz="1530"/>
              <a:t>10 segundos é o limite para manter a atenção do usuário focalizada no diálogo.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2) Falar a linguagem do usuário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530"/>
              <a:buChar char="•"/>
            </a:pPr>
            <a:r>
              <a:rPr lang="pt-BR" sz="1530"/>
              <a:t>A terminologia deve ser baseada na linguagem do usuário e não orientada ao sistema.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530"/>
              <a:buChar char="•"/>
            </a:pPr>
            <a:r>
              <a:rPr lang="pt-BR" sz="1530"/>
              <a:t>As informações devem ser organizadas conforme o modelo mental do usuário.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3) Saídas claramente demarcadas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530"/>
              <a:buChar char="•"/>
            </a:pPr>
            <a:r>
              <a:rPr lang="pt-BR" sz="1530"/>
              <a:t>O usuário controla o sistema, ele pode, a qualquer momento, abortar uma tarefa, ou desfazer uma operação e retornar ao estado anterior.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4) Consistência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530"/>
              <a:buChar char="•"/>
            </a:pPr>
            <a:r>
              <a:rPr lang="pt-BR" sz="1530"/>
              <a:t>Um mesmo comando ou ação deve ter sempre o mesmo efeito.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530"/>
              <a:buChar char="•"/>
            </a:pPr>
            <a:r>
              <a:rPr lang="pt-BR" sz="1530"/>
              <a:t>A mesma operação deve ser apresentada na mesma localização e deve ser formatada/apresentada da mesma maneira para facilitar o reconhecimento.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pt-BR" sz="1700"/>
              <a:t>5) Prevenir erros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530"/>
              <a:buChar char="•"/>
            </a:pPr>
            <a:r>
              <a:rPr lang="pt-BR" sz="1530"/>
              <a:t>Evitar situações de erro.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530"/>
              <a:buChar char="•"/>
            </a:pPr>
            <a:r>
              <a:rPr lang="pt-BR" sz="1530"/>
              <a:t>Conhecer as situações que mais provocam erros e modificar a interface para que estes erros não ocorram.</a:t>
            </a: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C88745-AABA-E5DA-D2E9-EFF85CDC2E56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D77E664-0F6E-3198-9968-A45A1C90B047}"/>
              </a:ext>
            </a:extLst>
          </p:cNvPr>
          <p:cNvSpPr/>
          <p:nvPr/>
        </p:nvSpPr>
        <p:spPr>
          <a:xfrm>
            <a:off x="134912" y="176092"/>
            <a:ext cx="2578308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Usabilidade – Heurísticas de Nielsen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pt-BR" sz="1665" dirty="0"/>
              <a:t>6) Minimizar a sobrecarga de memória do usuário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O sistema deve mostrar os elementos de diálogo e permitir que o usuário faça suas escolhas, sem a necessidade de lembrar um comando específico.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pt-BR" sz="1665" dirty="0"/>
              <a:t>7) Atalhos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Para usuários experientes executarem as operações mais rapidamente.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Abreviações, teclas de função, duplo clique no mouse, função de volta em sistemas hipertexto.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Atalhos também servem para recuperar informações que estão numa profundidade na árvore navegacional a partir da interface principal.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pt-BR" sz="1665" dirty="0"/>
              <a:t>8) Diálogos simples e naturais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Deve-se apresentar exatamente a informação que o usuário precisa no momento, nem mais nem menos.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A sequência da interação e o acesso aos objetos e operações devem ser compatíveis com o modo pelo qual o usuário realiza suas tarefas.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pt-BR" sz="1665" dirty="0"/>
              <a:t>9) Boas mensagens de erro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Linguagem clara e sem códigos.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Devem ajudar o usuário a entender e resolver o problema.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Não devem culpar ou intimidar o usuário.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lang="pt-BR" sz="1665" dirty="0"/>
              <a:t>10) Ajuda e documentação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O ideal é que um software seja tão fácil de usar (intuitivo) que não necessite de ajuda ou documentação. 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80"/>
              <a:buChar char="•"/>
            </a:pPr>
            <a:r>
              <a:rPr lang="pt-BR" sz="1480" dirty="0"/>
              <a:t>Se for necessária a ajuda deve estar facilmente acessível on-line. </a:t>
            </a:r>
            <a:endParaRPr dirty="0"/>
          </a:p>
          <a:p>
            <a:pPr marL="228600" lvl="0" indent="-1111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780D321-35CF-03CC-4CE1-77F68117CB80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8C6C557-A5D8-5D44-DC93-30C3AE72B3A1}"/>
              </a:ext>
            </a:extLst>
          </p:cNvPr>
          <p:cNvSpPr/>
          <p:nvPr/>
        </p:nvSpPr>
        <p:spPr>
          <a:xfrm>
            <a:off x="124918" y="190538"/>
            <a:ext cx="2472176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Usabilidade – Lições de Steve Krug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Usabilidade significa...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Usabilidade significa fazer algo que funciona bem, e que uma pessoa não muito experiente consiga usá-lo para a sua devida finalidade, sem nenhuma frustração durante esse processo.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Aplicações </a:t>
            </a:r>
            <a:r>
              <a:rPr lang="pt-BR" i="1"/>
              <a:t>Web </a:t>
            </a:r>
            <a:r>
              <a:rPr lang="pt-BR"/>
              <a:t>devem ser auto explicativas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Tanto quanto for possível, quando um usuário olhar para uma página web, toda a navegação ou funcionamento da interface deve ser evidente. Óbvio. Auto explicativo.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Não me faça pensar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Os usuários não gostam de quebra-cabeças na hora de fazer as coisas. Isso é fato. Se as pessoas que projetam interfaces não se importarem suficientemente em criar coisas óbvias, podem abalar diretamente a confiança dos usuários sobre o seu </a:t>
            </a:r>
            <a:r>
              <a:rPr lang="pt-BR" i="1"/>
              <a:t>site</a:t>
            </a:r>
            <a:r>
              <a:rPr lang="pt-BR"/>
              <a:t>. 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DFC086-45AF-7CB9-CC7A-B95CB3769F2A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AF8B04D-1837-796D-1FAA-926CD656F6A8}"/>
              </a:ext>
            </a:extLst>
          </p:cNvPr>
          <p:cNvSpPr/>
          <p:nvPr/>
        </p:nvSpPr>
        <p:spPr>
          <a:xfrm>
            <a:off x="124071" y="262737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Usabilidade – Lições de Steve Krug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Não desperdice meu tempo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Na maior parte das vezes, o nosso uso da web é motivado pelo desejo de poupar tempo. Com a concorrência estando a apenas um clique, os usuários tendem a estar em constante movimento. Um segundo perdido desnecessariamente pode resultar em um pulo na concorrência.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Usuários ainda são apegados ao botão de “voltar”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Mesmo com uma boa usabilidade, não é difícil ver usuários errando o caminho de vez em quando durante a navegação. Para isso, basta um clique equivocado em um momento de pressa. Por isso, o botão “voltar” é o recurso mais usado dos navegadores.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Nós somos apegados ao hábito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Quando um usuário encontra algo que funciona, ele irá usa-lo, mesmo que funcione mal. É praticamente certo que os usuários usem os elementos de interface que eles sabem que funcionam, e dificilmente procurarão algo que funcione melhor.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Sem tempo para conversa fiada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/>
              <a:t>“Encher linguiça” é como uma conversa fiada: tema livre, sem objetivo, apenas para ser sociável. Mas a maioria dos usuários da </a:t>
            </a:r>
            <a:r>
              <a:rPr lang="pt-BR" i="1"/>
              <a:t>Web </a:t>
            </a:r>
            <a:r>
              <a:rPr lang="pt-BR"/>
              <a:t>não tem tempo para conversa fiada, e querem ir sempre direto ao ponto. Por isso, seja objetivo e elimine a conversa fiada o máximo possível. </a:t>
            </a:r>
            <a:endParaRPr/>
          </a:p>
          <a:p>
            <a:pPr marL="228600" lvl="0" indent="-101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3B1194A-F989-80B3-AF33-5D3AE1F247AE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1161991-7427-E49F-6B3C-AA29A3D78A27}"/>
              </a:ext>
            </a:extLst>
          </p:cNvPr>
          <p:cNvSpPr/>
          <p:nvPr/>
        </p:nvSpPr>
        <p:spPr>
          <a:xfrm>
            <a:off x="0" y="295595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Usabilidade – Lições de Steve Krug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 err="1"/>
              <a:t>Não</a:t>
            </a:r>
            <a:r>
              <a:rPr lang="pt-BR" dirty="0"/>
              <a:t> </a:t>
            </a:r>
            <a:r>
              <a:rPr lang="pt-BR" dirty="0" err="1"/>
              <a:t>esqueça</a:t>
            </a:r>
            <a:r>
              <a:rPr lang="pt-BR" dirty="0"/>
              <a:t> da pesquisa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 dirty="0"/>
              <a:t>Parte substancial dos </a:t>
            </a:r>
            <a:r>
              <a:rPr lang="pt-BR" dirty="0" err="1"/>
              <a:t>usuários</a:t>
            </a:r>
            <a:r>
              <a:rPr lang="pt-BR" dirty="0"/>
              <a:t>, ao entrar em algum </a:t>
            </a:r>
            <a:r>
              <a:rPr lang="pt-BR" i="1" dirty="0"/>
              <a:t>site</a:t>
            </a:r>
            <a:r>
              <a:rPr lang="pt-BR" dirty="0"/>
              <a:t>, </a:t>
            </a:r>
            <a:r>
              <a:rPr lang="pt-BR" dirty="0" err="1"/>
              <a:t>irão</a:t>
            </a:r>
            <a:r>
              <a:rPr lang="pt-BR" dirty="0"/>
              <a:t> procurar imediatamente um campo de busca. Muitas vezes, efetuar uma pesquisa é bem mais </a:t>
            </a:r>
            <a:r>
              <a:rPr lang="pt-BR" dirty="0" err="1"/>
              <a:t>prático</a:t>
            </a:r>
            <a:r>
              <a:rPr lang="pt-BR" dirty="0"/>
              <a:t> do que procurar um </a:t>
            </a:r>
            <a:r>
              <a:rPr lang="pt-BR" dirty="0" err="1"/>
              <a:t>conteúdo</a:t>
            </a:r>
            <a:r>
              <a:rPr lang="pt-BR" dirty="0"/>
              <a:t> via </a:t>
            </a:r>
            <a:r>
              <a:rPr lang="pt-BR" dirty="0" err="1"/>
              <a:t>navegação</a:t>
            </a:r>
            <a:r>
              <a:rPr lang="pt-BR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 err="1"/>
              <a:t>Usuários</a:t>
            </a:r>
            <a:r>
              <a:rPr lang="pt-BR" dirty="0"/>
              <a:t> criam mapas mentais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 dirty="0"/>
              <a:t>Quando voltamos para alguma parte de um </a:t>
            </a:r>
            <a:r>
              <a:rPr lang="pt-BR" i="1" dirty="0"/>
              <a:t>site</a:t>
            </a:r>
            <a:r>
              <a:rPr lang="pt-BR" dirty="0"/>
              <a:t>, ao </a:t>
            </a:r>
            <a:r>
              <a:rPr lang="pt-BR" dirty="0" err="1"/>
              <a:t>invés</a:t>
            </a:r>
            <a:r>
              <a:rPr lang="pt-BR" dirty="0"/>
              <a:t> de procurarmos uma </a:t>
            </a:r>
            <a:r>
              <a:rPr lang="pt-BR" dirty="0" err="1"/>
              <a:t>informação</a:t>
            </a:r>
            <a:r>
              <a:rPr lang="pt-BR" dirty="0"/>
              <a:t> </a:t>
            </a:r>
            <a:r>
              <a:rPr lang="pt-BR" dirty="0" err="1"/>
              <a:t>através</a:t>
            </a:r>
            <a:r>
              <a:rPr lang="pt-BR" dirty="0"/>
              <a:t> da </a:t>
            </a:r>
            <a:r>
              <a:rPr lang="pt-BR" dirty="0" err="1"/>
              <a:t>navegação</a:t>
            </a:r>
            <a:r>
              <a:rPr lang="pt-BR" dirty="0"/>
              <a:t> estabelecida (como da primeira vez), tentamos lembrar da hierarquia conceitual para refazer nossos passos efetuados anteriormente.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dirty="0"/>
              <a:t>Torne </a:t>
            </a:r>
            <a:r>
              <a:rPr lang="pt-BR" dirty="0" err="1"/>
              <a:t>fácil</a:t>
            </a:r>
            <a:r>
              <a:rPr lang="pt-BR" dirty="0"/>
              <a:t> a volta para casa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</a:pPr>
            <a:r>
              <a:rPr lang="pt-BR" dirty="0"/>
              <a:t>Manter um </a:t>
            </a:r>
            <a:r>
              <a:rPr lang="pt-BR" i="1" dirty="0"/>
              <a:t>link </a:t>
            </a:r>
            <a:r>
              <a:rPr lang="pt-BR" dirty="0"/>
              <a:t>para a “</a:t>
            </a:r>
            <a:r>
              <a:rPr lang="pt-BR" dirty="0" err="1"/>
              <a:t>página</a:t>
            </a:r>
            <a:r>
              <a:rPr lang="pt-BR" dirty="0"/>
              <a:t> inicial” sempre à vista é uma garantia de que </a:t>
            </a:r>
            <a:r>
              <a:rPr lang="pt-BR" dirty="0" err="1"/>
              <a:t>não</a:t>
            </a:r>
            <a:r>
              <a:rPr lang="pt-BR" dirty="0"/>
              <a:t> importa o </a:t>
            </a:r>
            <a:r>
              <a:rPr lang="pt-BR" dirty="0" err="1"/>
              <a:t>quão</a:t>
            </a:r>
            <a:r>
              <a:rPr lang="pt-BR" dirty="0"/>
              <a:t> perdido o </a:t>
            </a:r>
            <a:r>
              <a:rPr lang="pt-BR" dirty="0" err="1"/>
              <a:t>usuário</a:t>
            </a:r>
            <a:r>
              <a:rPr lang="pt-BR" dirty="0"/>
              <a:t> possa estar, ele sempre </a:t>
            </a:r>
            <a:r>
              <a:rPr lang="pt-BR" dirty="0" err="1"/>
              <a:t>podera</a:t>
            </a:r>
            <a:r>
              <a:rPr lang="pt-BR" dirty="0"/>
              <a:t>́ </a:t>
            </a:r>
            <a:r>
              <a:rPr lang="pt-BR" dirty="0" err="1"/>
              <a:t>começar</a:t>
            </a:r>
            <a:r>
              <a:rPr lang="pt-BR" dirty="0"/>
              <a:t> de novo. 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07169C-2720-A488-1DDD-DD93D2006513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70E898A-2B49-1873-E11A-D1A604C11E42}"/>
              </a:ext>
            </a:extLst>
          </p:cNvPr>
          <p:cNvSpPr/>
          <p:nvPr/>
        </p:nvSpPr>
        <p:spPr>
          <a:xfrm>
            <a:off x="109928" y="176092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597094" y="334527"/>
            <a:ext cx="619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UCD - User Centered Design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37930" y="1072206"/>
            <a:ext cx="8457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Criar produtos e sistemas com essa orientação é criar experiências mais eficientes, satisfatórias e amigáveis ao usuário. O que pode, sim, favorecer as vendas e a retenção de clientes.</a:t>
            </a:r>
            <a:endParaRPr sz="1600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000"/>
              <a:buNone/>
            </a:pPr>
            <a:r>
              <a:rPr lang="pt-BR" sz="1600" dirty="0">
                <a:solidFill>
                  <a:srgbClr val="292929"/>
                </a:solidFill>
                <a:highlight>
                  <a:srgbClr val="EFF1F4"/>
                </a:highlight>
                <a:latin typeface="Arial"/>
                <a:ea typeface="Arial"/>
                <a:cs typeface="Arial"/>
                <a:sym typeface="Arial"/>
              </a:rPr>
              <a:t>Ao invés de exigir que o usuário adapte suas atitudes e comportamentos para aprender a utilizar uma ferramenta, o Design Centrado no Usuário cria sistemas que se relacionam com o que o usuário crê, como age e vê o mundo.</a:t>
            </a:r>
            <a:endParaRPr sz="1600" dirty="0">
              <a:solidFill>
                <a:srgbClr val="292929"/>
              </a:solidFill>
              <a:highlight>
                <a:srgbClr val="EFF1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000"/>
              <a:buNone/>
            </a:pPr>
            <a:endParaRPr sz="1600" dirty="0">
              <a:solidFill>
                <a:srgbClr val="292929"/>
              </a:solidFill>
              <a:highlight>
                <a:srgbClr val="EFF1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292929"/>
              </a:solidFill>
              <a:highlight>
                <a:srgbClr val="EFF1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Pode ser que estes sistemas e programas não sejam um fracasso. Porém, conforme o crescimento se escala, eles se tornam grandes colchas de retalhos que acabam sendo abandonadas pelos usuários.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825" y="3712970"/>
            <a:ext cx="2309875" cy="16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0A309BF-7D27-790F-A8F7-9BE2D6049C4E}"/>
              </a:ext>
            </a:extLst>
          </p:cNvPr>
          <p:cNvSpPr/>
          <p:nvPr/>
        </p:nvSpPr>
        <p:spPr>
          <a:xfrm>
            <a:off x="6253397" y="5973210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CDDF6D-CF15-5F97-DC79-E635CB0E75E9}"/>
              </a:ext>
            </a:extLst>
          </p:cNvPr>
          <p:cNvSpPr/>
          <p:nvPr/>
        </p:nvSpPr>
        <p:spPr>
          <a:xfrm>
            <a:off x="151133" y="292962"/>
            <a:ext cx="2755692" cy="80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3426</Words>
  <Application>Microsoft Office PowerPoint</Application>
  <PresentationFormat>Apresentação na tela (4:3)</PresentationFormat>
  <Paragraphs>204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Calibri</vt:lpstr>
      <vt:lpstr>Arial</vt:lpstr>
      <vt:lpstr>Nunito</vt:lpstr>
      <vt:lpstr>Tema do Office</vt:lpstr>
      <vt:lpstr>Usabilidade UX – User Experience IHC</vt:lpstr>
      <vt:lpstr>O usuário é o FOCO</vt:lpstr>
      <vt:lpstr>Usabilidade</vt:lpstr>
      <vt:lpstr>Usabilidade – Heurísticas de Nielsen</vt:lpstr>
      <vt:lpstr>Usabilidade – Heurísticas de Nielsen</vt:lpstr>
      <vt:lpstr>Usabilidade – Lições de Steve Krug</vt:lpstr>
      <vt:lpstr>Usabilidade – Lições de Steve Krug</vt:lpstr>
      <vt:lpstr>Usabilidade – Lições de Steve Krug</vt:lpstr>
      <vt:lpstr>UCD - User Centered Design</vt:lpstr>
      <vt:lpstr>UCD</vt:lpstr>
      <vt:lpstr>IHC – Interação Humano Computador</vt:lpstr>
      <vt:lpstr>IHC – Interação Humano Computador</vt:lpstr>
      <vt:lpstr>IHC – Interação Humano Computador</vt:lpstr>
      <vt:lpstr>UX – User Experience</vt:lpstr>
      <vt:lpstr>UX – User Experience</vt:lpstr>
      <vt:lpstr>14 princípios de UX</vt:lpstr>
      <vt:lpstr>Equipe de UX</vt:lpstr>
      <vt:lpstr>Don Norman</vt:lpstr>
      <vt:lpstr>UX</vt:lpstr>
      <vt:lpstr>Princípios de Design - Don Norman</vt:lpstr>
      <vt:lpstr>Princípios de Design - Don Norman</vt:lpstr>
      <vt:lpstr>6 Princípios de Design - Don Norman</vt:lpstr>
      <vt:lpstr>UX Designer</vt:lpstr>
      <vt:lpstr>UX Designer</vt:lpstr>
      <vt:lpstr>Designer de Interação</vt:lpstr>
      <vt:lpstr>Mapa da Empatia</vt:lpstr>
      <vt:lpstr>Jornada de UX</vt:lpstr>
      <vt:lpstr>Mapas Mentais</vt:lpstr>
      <vt:lpstr>UX – User Experience</vt:lpstr>
      <vt:lpstr>UX – User Experience</vt:lpstr>
      <vt:lpstr>UX – User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 UX – User Experience IHC</dc:title>
  <dc:creator>Win10</dc:creator>
  <cp:lastModifiedBy>VICTOR DE ALMEIDA MARTINS</cp:lastModifiedBy>
  <cp:revision>2</cp:revision>
  <dcterms:modified xsi:type="dcterms:W3CDTF">2024-05-21T22:24:17Z</dcterms:modified>
</cp:coreProperties>
</file>