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0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9144000" cy="5143500" type="screen16x9"/>
  <p:notesSz cx="6858000" cy="9144000"/>
  <p:embeddedFontLst>
    <p:embeddedFont>
      <p:font typeface="Cascadia Code" panose="020B0609020000020004" pitchFamily="49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Playfair Display" panose="000005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801156-08EE-C791-F1D1-E22A0712C3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69D92-48E7-1BB9-84FB-CD4DFE0EFD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C29BA-6C81-4832-8C10-53E03827AADE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6CEA5-C1D6-4F51-E8B4-163A4E8FE1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28FAB-D488-6DC4-7978-263BEBE2C0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FA851-CBDE-4A8A-A2E7-14B2DB580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369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83aa9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83aa9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83aa9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83aa9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83aa9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83aa9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userDrawn="1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265500" y="650750"/>
            <a:ext cx="4238700" cy="7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Inheritance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 dirty="0">
                <a:latin typeface="Arial"/>
                <a:ea typeface="Arial"/>
                <a:cs typeface="Arial"/>
                <a:sym typeface="Arial"/>
              </a:rPr>
              <a:t>Inheritance allows a class (known as the </a:t>
            </a:r>
            <a:r>
              <a:rPr lang="en" sz="1700" b="1" dirty="0">
                <a:latin typeface="Arial"/>
                <a:ea typeface="Arial"/>
                <a:cs typeface="Arial"/>
                <a:sym typeface="Arial"/>
              </a:rPr>
              <a:t>subclass</a:t>
            </a:r>
            <a:r>
              <a:rPr lang="en" sz="1700" dirty="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700" b="1" dirty="0">
                <a:latin typeface="Arial"/>
                <a:ea typeface="Arial"/>
                <a:cs typeface="Arial"/>
                <a:sym typeface="Arial"/>
              </a:rPr>
              <a:t>derived</a:t>
            </a:r>
            <a:r>
              <a:rPr lang="en" sz="1700" dirty="0">
                <a:latin typeface="Arial"/>
                <a:ea typeface="Arial"/>
                <a:cs typeface="Arial"/>
                <a:sym typeface="Arial"/>
              </a:rPr>
              <a:t> class) to acquire </a:t>
            </a:r>
            <a:r>
              <a:rPr lang="en" sz="1700" i="1" dirty="0">
                <a:latin typeface="Arial"/>
                <a:ea typeface="Arial"/>
                <a:cs typeface="Arial"/>
                <a:sym typeface="Arial"/>
              </a:rPr>
              <a:t>properties</a:t>
            </a:r>
            <a:r>
              <a:rPr lang="en" sz="1700" dirty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700" i="1" dirty="0">
                <a:latin typeface="Arial"/>
                <a:ea typeface="Arial"/>
                <a:cs typeface="Arial"/>
                <a:sym typeface="Arial"/>
              </a:rPr>
              <a:t>behaviors</a:t>
            </a:r>
            <a:r>
              <a:rPr lang="en" sz="1700" dirty="0">
                <a:latin typeface="Arial"/>
                <a:ea typeface="Arial"/>
                <a:cs typeface="Arial"/>
                <a:sym typeface="Arial"/>
              </a:rPr>
              <a:t> from another class (known as the </a:t>
            </a:r>
            <a:r>
              <a:rPr lang="en" sz="1700" b="1" dirty="0">
                <a:latin typeface="Arial"/>
                <a:ea typeface="Arial"/>
                <a:cs typeface="Arial"/>
                <a:sym typeface="Arial"/>
              </a:rPr>
              <a:t>superclass</a:t>
            </a:r>
            <a:r>
              <a:rPr lang="en" sz="1700" dirty="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700" b="1" dirty="0">
                <a:latin typeface="Arial"/>
                <a:ea typeface="Arial"/>
                <a:cs typeface="Arial"/>
                <a:sym typeface="Arial"/>
              </a:rPr>
              <a:t>base</a:t>
            </a:r>
            <a:r>
              <a:rPr lang="en" sz="1700" dirty="0">
                <a:latin typeface="Arial"/>
                <a:ea typeface="Arial"/>
                <a:cs typeface="Arial"/>
                <a:sym typeface="Arial"/>
              </a:rPr>
              <a:t> class).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None/>
            </a:pP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 dirty="0">
                <a:latin typeface="Arial"/>
                <a:ea typeface="Arial"/>
                <a:cs typeface="Arial"/>
                <a:sym typeface="Arial"/>
              </a:rPr>
              <a:t>Inheritance establishes an "</a:t>
            </a:r>
            <a:r>
              <a:rPr lang="en" sz="1700" b="1" dirty="0">
                <a:latin typeface="Arial"/>
                <a:ea typeface="Arial"/>
                <a:cs typeface="Arial"/>
                <a:sym typeface="Arial"/>
              </a:rPr>
              <a:t>is-a</a:t>
            </a:r>
            <a:r>
              <a:rPr lang="en" sz="1700" dirty="0">
                <a:latin typeface="Arial"/>
                <a:ea typeface="Arial"/>
                <a:cs typeface="Arial"/>
                <a:sym typeface="Arial"/>
              </a:rPr>
              <a:t>" relationship between classes, where the subclass is a specialized version of the superclass.</a:t>
            </a:r>
            <a:endParaRPr sz="1100" b="1" dirty="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725" y="1576200"/>
            <a:ext cx="1650950" cy="25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183600" y="2689438"/>
            <a:ext cx="6951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is-a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D3321-2CDD-8270-FDD2-290C3F4D43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A7FC-4285-2DE0-5CBC-33862EE7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2429C-F86F-9EAC-FEF2-41CDAD13A2E4}"/>
              </a:ext>
            </a:extLst>
          </p:cNvPr>
          <p:cNvSpPr txBox="1"/>
          <p:nvPr/>
        </p:nvSpPr>
        <p:spPr>
          <a:xfrm>
            <a:off x="389965" y="1152475"/>
            <a:ext cx="3671047" cy="2785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GradStudent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thesis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advisor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GradStudent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major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seniorityLevel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thesis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advisor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major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seniorityLevel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setThesis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thesis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setAdvisor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advisor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setThesis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thesis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.thesis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thesis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setAdvisor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advisor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.advisor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advisor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getThesis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thesis;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getAdvisor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advisor;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7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Thesis: 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thesis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+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7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Advisor: 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advisor;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EDA40-275F-3867-489E-1B5A7242C0AC}"/>
              </a:ext>
            </a:extLst>
          </p:cNvPr>
          <p:cNvSpPr txBox="1"/>
          <p:nvPr/>
        </p:nvSpPr>
        <p:spPr>
          <a:xfrm>
            <a:off x="4195477" y="1149724"/>
            <a:ext cx="4766983" cy="2785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Faculty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officeNumber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department;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Faculty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officeNumber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department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setOfficeNumber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officeNumber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setDepartment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department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setOfficeNumber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officeNumber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.officeNumber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officeNumber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getDepartment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department;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getOfficeNumber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officeNumber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setDepartment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department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.department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department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7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Fac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 Office Number: 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officeNumber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+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7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Fac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 Department: 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department;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700" dirty="0"/>
          </a:p>
          <a:p>
            <a:endParaRPr lang="en-US" sz="7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027B55-8B92-D9E7-44B3-4B7F119DE3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7371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A7FC-4285-2DE0-5CBC-33862EE7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2429C-F86F-9EAC-FEF2-41CDAD13A2E4}"/>
              </a:ext>
            </a:extLst>
          </p:cNvPr>
          <p:cNvSpPr txBox="1"/>
          <p:nvPr/>
        </p:nvSpPr>
        <p:spPr>
          <a:xfrm>
            <a:off x="311701" y="1152475"/>
            <a:ext cx="3749312" cy="364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Faculty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faculty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roster;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Faculty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faculty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roster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setFaculty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faculty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setRoster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roster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setFaculty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Faculty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faculty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              </a:t>
            </a:r>
            <a:r>
              <a:rPr lang="en-US" sz="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.faculty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faculty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setRoster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roster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700" dirty="0">
                <a:latin typeface="Consolas" panose="020B0609020204030204" pitchFamily="49" charset="0"/>
              </a:rPr>
              <a:t>                          </a:t>
            </a:r>
            <a:r>
              <a:rPr lang="en-US" sz="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.roster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roster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Faculty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getFaculty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faculty;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getRoster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roster;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StringBuilder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sb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StringBuilder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sb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"Course-Faculty Information:</a:t>
            </a:r>
            <a:r>
              <a:rPr lang="en-US" sz="7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700" dirty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(faculty)</a:t>
            </a:r>
          </a:p>
          <a:p>
            <a:r>
              <a:rPr lang="en-US" sz="700" dirty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sb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"Course-Student Roster:</a:t>
            </a:r>
            <a:r>
              <a:rPr lang="en-US" sz="7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roster)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sb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sb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EDA40-275F-3867-489E-1B5A7242C0AC}"/>
              </a:ext>
            </a:extLst>
          </p:cNvPr>
          <p:cNvSpPr txBox="1"/>
          <p:nvPr/>
        </p:nvSpPr>
        <p:spPr>
          <a:xfrm>
            <a:off x="4195477" y="1149724"/>
            <a:ext cx="4766983" cy="364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"Juan Valdez"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"greatCoffee@gmail.com"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.out.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"Harry Potter"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"magic@gmail.com"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  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"Magical Science"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3.79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.out.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                          </a:t>
            </a:r>
          </a:p>
          <a:p>
            <a:b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GradStudent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gradStudent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GradStudent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"Sheldon Cooper"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"sheldon@gmail.com"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            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"Astrophysics"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3.99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            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"Big-Bang Theory"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"Dr. Xavier"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.out.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gradStudent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Faculty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faculty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Faculty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"Dr. Charles Xavier"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"xman@gmail.com"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  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"A123"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"Physics"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.out.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faculty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courseRoster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courseRoster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courseRoster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gradStudent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courseRoster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"Hermione Granger"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"her@gmail.com"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  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"Mathematics"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faculty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courseRoster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.out.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\n\</a:t>
            </a:r>
            <a:r>
              <a:rPr lang="en-US" sz="7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Information-----------------"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.out.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//main</a:t>
            </a:r>
          </a:p>
          <a:p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//Driver class</a:t>
            </a:r>
          </a:p>
          <a:p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728D18-087E-464F-633B-F1372381A4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387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9425-4CC9-5B3F-50A3-6C9424BE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C14E1-6F55-3FA1-BFE9-DC41BEC15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marL="139700" indent="0">
              <a:buNone/>
            </a:pPr>
            <a:r>
              <a:rPr lang="en-US" sz="700" dirty="0"/>
              <a:t>Pers. Name: Juan Valdez</a:t>
            </a:r>
          </a:p>
          <a:p>
            <a:pPr marL="139700" indent="0">
              <a:buNone/>
            </a:pPr>
            <a:r>
              <a:rPr lang="en-US" sz="700" dirty="0"/>
              <a:t>Pers. Email: greatCoffee@gmail.com</a:t>
            </a:r>
          </a:p>
          <a:p>
            <a:pPr marL="139700" indent="0">
              <a:buNone/>
            </a:pPr>
            <a:endParaRPr lang="en-US" sz="700" dirty="0"/>
          </a:p>
          <a:p>
            <a:pPr marL="139700" indent="0">
              <a:buNone/>
            </a:pPr>
            <a:r>
              <a:rPr lang="en-US" sz="700" dirty="0"/>
              <a:t>Pers. Name: Harry Potter</a:t>
            </a:r>
          </a:p>
          <a:p>
            <a:pPr marL="139700" indent="0">
              <a:buNone/>
            </a:pPr>
            <a:r>
              <a:rPr lang="en-US" sz="700" dirty="0"/>
              <a:t>Pers. Email: magic@gmail.com</a:t>
            </a:r>
          </a:p>
          <a:p>
            <a:pPr marL="139700" indent="0">
              <a:buNone/>
            </a:pPr>
            <a:r>
              <a:rPr lang="en-US" sz="700" dirty="0"/>
              <a:t>Stud. Major: Magical Science</a:t>
            </a:r>
          </a:p>
          <a:p>
            <a:pPr marL="139700" indent="0">
              <a:buNone/>
            </a:pPr>
            <a:r>
              <a:rPr lang="en-US" sz="700" dirty="0"/>
              <a:t>Stud. Seniority Level: 4</a:t>
            </a:r>
          </a:p>
          <a:p>
            <a:pPr marL="139700" indent="0">
              <a:buNone/>
            </a:pPr>
            <a:r>
              <a:rPr lang="en-US" sz="700" dirty="0"/>
              <a:t>Stud. GPA: 3.79</a:t>
            </a:r>
          </a:p>
          <a:p>
            <a:pPr marL="139700" indent="0">
              <a:buNone/>
            </a:pPr>
            <a:endParaRPr lang="en-US" sz="700" dirty="0"/>
          </a:p>
          <a:p>
            <a:pPr marL="139700" indent="0">
              <a:buNone/>
            </a:pPr>
            <a:r>
              <a:rPr lang="en-US" sz="700" dirty="0"/>
              <a:t>Pers. Name: Sheldon Cooper</a:t>
            </a:r>
          </a:p>
          <a:p>
            <a:pPr marL="139700" indent="0">
              <a:buNone/>
            </a:pPr>
            <a:r>
              <a:rPr lang="en-US" sz="700" dirty="0"/>
              <a:t>Pers. Email: sheldon@gmail.com</a:t>
            </a:r>
          </a:p>
          <a:p>
            <a:pPr marL="139700" indent="0">
              <a:buNone/>
            </a:pPr>
            <a:r>
              <a:rPr lang="en-US" sz="700" dirty="0"/>
              <a:t>Stud. Major: Astrophysics</a:t>
            </a:r>
          </a:p>
          <a:p>
            <a:pPr marL="139700" indent="0">
              <a:buNone/>
            </a:pPr>
            <a:r>
              <a:rPr lang="en-US" sz="700" dirty="0"/>
              <a:t>Stud. Seniority Level: 6</a:t>
            </a:r>
          </a:p>
          <a:p>
            <a:pPr marL="139700" indent="0">
              <a:buNone/>
            </a:pPr>
            <a:r>
              <a:rPr lang="en-US" sz="700" dirty="0"/>
              <a:t>Stud. GPA: 3.99</a:t>
            </a:r>
          </a:p>
          <a:p>
            <a:pPr marL="139700" indent="0">
              <a:buNone/>
            </a:pPr>
            <a:r>
              <a:rPr lang="en-US" sz="700" dirty="0"/>
              <a:t>Grad. Thesis: Big-Bang Theory</a:t>
            </a:r>
          </a:p>
          <a:p>
            <a:pPr marL="139700" indent="0">
              <a:buNone/>
            </a:pPr>
            <a:r>
              <a:rPr lang="en-US" sz="700" dirty="0"/>
              <a:t>Grad. Advisor: Dr. Xavier</a:t>
            </a:r>
          </a:p>
          <a:p>
            <a:pPr marL="139700" indent="0">
              <a:buNone/>
            </a:pPr>
            <a:endParaRPr lang="en-US" sz="700" dirty="0"/>
          </a:p>
          <a:p>
            <a:pPr marL="139700" indent="0">
              <a:buNone/>
            </a:pPr>
            <a:r>
              <a:rPr lang="en-US" sz="700" dirty="0"/>
              <a:t>Pers. Name: Dr. Charles Xavier</a:t>
            </a:r>
          </a:p>
          <a:p>
            <a:pPr marL="139700" indent="0">
              <a:buNone/>
            </a:pPr>
            <a:r>
              <a:rPr lang="en-US" sz="700" dirty="0"/>
              <a:t>Pers. Email: xman@gmail.com</a:t>
            </a:r>
          </a:p>
          <a:p>
            <a:pPr marL="139700" indent="0">
              <a:buNone/>
            </a:pPr>
            <a:r>
              <a:rPr lang="en-US" sz="700" dirty="0"/>
              <a:t>Fac.  Office Number: A123</a:t>
            </a:r>
          </a:p>
          <a:p>
            <a:pPr marL="139700" indent="0">
              <a:buNone/>
            </a:pPr>
            <a:r>
              <a:rPr lang="en-US" sz="700" dirty="0"/>
              <a:t>Fac.  Department: Physics</a:t>
            </a:r>
          </a:p>
          <a:p>
            <a:pPr marL="139700" indent="0">
              <a:buNone/>
            </a:pPr>
            <a:endParaRPr lang="en-US" sz="700" dirty="0"/>
          </a:p>
          <a:p>
            <a:pPr marL="139700" indent="0">
              <a:buNone/>
            </a:pPr>
            <a:endParaRPr lang="en-US" sz="7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5ADB8-E6BC-AEF3-96FF-A8137725515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marL="139700" indent="0">
              <a:buNone/>
            </a:pPr>
            <a:r>
              <a:rPr lang="en-US" sz="700" dirty="0"/>
              <a:t>Course Information-----------------</a:t>
            </a:r>
          </a:p>
          <a:p>
            <a:pPr marL="139700" indent="0">
              <a:buNone/>
            </a:pPr>
            <a:r>
              <a:rPr lang="en-US" sz="700" dirty="0"/>
              <a:t>Course-Faculty Information:</a:t>
            </a:r>
          </a:p>
          <a:p>
            <a:pPr marL="139700" indent="0">
              <a:buNone/>
            </a:pPr>
            <a:r>
              <a:rPr lang="en-US" sz="700" dirty="0"/>
              <a:t>Pers. Name: Dr. Charles Xavier</a:t>
            </a:r>
          </a:p>
          <a:p>
            <a:pPr marL="139700" indent="0">
              <a:buNone/>
            </a:pPr>
            <a:r>
              <a:rPr lang="en-US" sz="700" dirty="0"/>
              <a:t>Pers. Email: xman@gmail.com</a:t>
            </a:r>
          </a:p>
          <a:p>
            <a:pPr marL="139700" indent="0">
              <a:buNone/>
            </a:pPr>
            <a:r>
              <a:rPr lang="en-US" sz="700" dirty="0"/>
              <a:t>Fac.  Office Number: A123</a:t>
            </a:r>
          </a:p>
          <a:p>
            <a:pPr marL="139700" indent="0">
              <a:buNone/>
            </a:pPr>
            <a:r>
              <a:rPr lang="en-US" sz="700" dirty="0"/>
              <a:t>Fac.  Department: Physics</a:t>
            </a:r>
          </a:p>
          <a:p>
            <a:pPr marL="139700" indent="0">
              <a:buNone/>
            </a:pPr>
            <a:endParaRPr lang="en-US" sz="700" dirty="0"/>
          </a:p>
          <a:p>
            <a:pPr marL="139700" indent="0">
              <a:buNone/>
            </a:pPr>
            <a:r>
              <a:rPr lang="en-US" sz="700" dirty="0"/>
              <a:t>Course-Student Roster:</a:t>
            </a:r>
          </a:p>
          <a:p>
            <a:pPr marL="139700" indent="0">
              <a:buNone/>
            </a:pPr>
            <a:r>
              <a:rPr lang="en-US" sz="700" dirty="0"/>
              <a:t>Pers. Name: Harry Potter</a:t>
            </a:r>
          </a:p>
          <a:p>
            <a:pPr marL="139700" indent="0">
              <a:buNone/>
            </a:pPr>
            <a:r>
              <a:rPr lang="en-US" sz="700" dirty="0"/>
              <a:t>Pers. Email: magic@gmail.com</a:t>
            </a:r>
          </a:p>
          <a:p>
            <a:pPr marL="139700" indent="0">
              <a:buNone/>
            </a:pPr>
            <a:r>
              <a:rPr lang="en-US" sz="700" dirty="0"/>
              <a:t>Stud. Major: Magical Science</a:t>
            </a:r>
          </a:p>
          <a:p>
            <a:pPr marL="139700" indent="0">
              <a:buNone/>
            </a:pPr>
            <a:r>
              <a:rPr lang="en-US" sz="700" dirty="0"/>
              <a:t>Stud. Seniority Level: 4</a:t>
            </a:r>
          </a:p>
          <a:p>
            <a:pPr marL="139700" indent="0">
              <a:buNone/>
            </a:pPr>
            <a:r>
              <a:rPr lang="en-US" sz="700" dirty="0"/>
              <a:t>Stud. GPA: 3.79</a:t>
            </a:r>
          </a:p>
          <a:p>
            <a:pPr marL="139700" indent="0">
              <a:buNone/>
            </a:pPr>
            <a:endParaRPr lang="en-US" sz="700" dirty="0"/>
          </a:p>
          <a:p>
            <a:pPr marL="139700" indent="0">
              <a:buNone/>
            </a:pPr>
            <a:r>
              <a:rPr lang="en-US" sz="700" dirty="0"/>
              <a:t>Pers. Name: Sheldon Cooper</a:t>
            </a:r>
          </a:p>
          <a:p>
            <a:pPr marL="139700" indent="0">
              <a:buNone/>
            </a:pPr>
            <a:r>
              <a:rPr lang="en-US" sz="700" dirty="0"/>
              <a:t>Pers. Email: sheldon@gmail.com</a:t>
            </a:r>
          </a:p>
          <a:p>
            <a:pPr marL="139700" indent="0">
              <a:buNone/>
            </a:pPr>
            <a:r>
              <a:rPr lang="en-US" sz="700" dirty="0"/>
              <a:t>Stud. Major: Astrophysics</a:t>
            </a:r>
          </a:p>
          <a:p>
            <a:pPr marL="139700" indent="0">
              <a:buNone/>
            </a:pPr>
            <a:r>
              <a:rPr lang="en-US" sz="700" dirty="0"/>
              <a:t>Stud. Seniority Level: 6</a:t>
            </a:r>
          </a:p>
          <a:p>
            <a:pPr marL="139700" indent="0">
              <a:buNone/>
            </a:pPr>
            <a:r>
              <a:rPr lang="en-US" sz="700" dirty="0"/>
              <a:t>Stud. GPA: 3.99</a:t>
            </a:r>
          </a:p>
          <a:p>
            <a:pPr marL="139700" indent="0">
              <a:buNone/>
            </a:pPr>
            <a:r>
              <a:rPr lang="en-US" sz="700" dirty="0"/>
              <a:t>Grad. Thesis: Big-Bang Theory</a:t>
            </a:r>
          </a:p>
          <a:p>
            <a:pPr marL="139700" indent="0">
              <a:buNone/>
            </a:pPr>
            <a:r>
              <a:rPr lang="en-US" sz="700" dirty="0"/>
              <a:t>Grad. Advisor: Dr. Xavier</a:t>
            </a:r>
          </a:p>
          <a:p>
            <a:pPr marL="139700" indent="0">
              <a:buNone/>
            </a:pPr>
            <a:endParaRPr lang="en-US" sz="700" dirty="0"/>
          </a:p>
          <a:p>
            <a:pPr marL="139700" indent="0">
              <a:buNone/>
            </a:pPr>
            <a:r>
              <a:rPr lang="en-US" sz="700" dirty="0"/>
              <a:t>Pers. Name: Hermione Granger</a:t>
            </a:r>
          </a:p>
          <a:p>
            <a:pPr marL="139700" indent="0">
              <a:buNone/>
            </a:pPr>
            <a:r>
              <a:rPr lang="en-US" sz="700" dirty="0"/>
              <a:t>Pers. Email: her@gmail.com</a:t>
            </a:r>
          </a:p>
          <a:p>
            <a:pPr marL="139700" indent="0">
              <a:buNone/>
            </a:pPr>
            <a:r>
              <a:rPr lang="en-US" sz="700" dirty="0"/>
              <a:t>Stud. Major: Mathematics</a:t>
            </a:r>
          </a:p>
          <a:p>
            <a:pPr marL="139700" indent="0">
              <a:buNone/>
            </a:pPr>
            <a:r>
              <a:rPr lang="en-US" sz="700" dirty="0"/>
              <a:t>Stud. Seniority Level: 4</a:t>
            </a:r>
          </a:p>
          <a:p>
            <a:pPr marL="139700" indent="0">
              <a:buNone/>
            </a:pPr>
            <a:r>
              <a:rPr lang="en-US" sz="700" dirty="0"/>
              <a:t>Stud. GPA: 4.0</a:t>
            </a:r>
          </a:p>
          <a:p>
            <a:pPr marL="139700" indent="0">
              <a:buNone/>
            </a:pPr>
            <a:endParaRPr lang="en-US" sz="7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98254-2DE0-790D-D07D-724491E726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644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51107-17E0-109C-CF4F-5BA991F11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492" y="359801"/>
            <a:ext cx="3084677" cy="2275824"/>
          </a:xfrm>
          <a:prstGeom prst="rect">
            <a:avLst/>
          </a:prstGeom>
        </p:spPr>
      </p:pic>
      <p:pic>
        <p:nvPicPr>
          <p:cNvPr id="3" name="Picture 2" descr="Set of multicultural students dressed casual holding books isolated on white background, vector illustration">
            <a:extLst>
              <a:ext uri="{FF2B5EF4-FFF2-40B4-BE49-F238E27FC236}">
                <a16:creationId xmlns:a16="http://schemas.microsoft.com/office/drawing/2014/main" id="{D199BA34-2817-8C9A-6FA0-410A0AD673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832" y="359800"/>
            <a:ext cx="3944762" cy="22758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  <p:pic>
        <p:nvPicPr>
          <p:cNvPr id="4" name="Picture 3" descr="Chibi female scientist transparent illustration graphic">
            <a:extLst>
              <a:ext uri="{FF2B5EF4-FFF2-40B4-BE49-F238E27FC236}">
                <a16:creationId xmlns:a16="http://schemas.microsoft.com/office/drawing/2014/main" id="{3D9FD17D-735D-5BDD-8D89-8000CF1E6F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832" y="2901112"/>
            <a:ext cx="1827679" cy="18825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  <p:pic>
        <p:nvPicPr>
          <p:cNvPr id="5" name="Picture 4" descr="Teacher at blackboard, man teaching math in school or college. Professor standing at chalkboard, lesson time. Flat study recent vector scene">
            <a:extLst>
              <a:ext uri="{FF2B5EF4-FFF2-40B4-BE49-F238E27FC236}">
                <a16:creationId xmlns:a16="http://schemas.microsoft.com/office/drawing/2014/main" id="{0622A6DE-040E-135C-28BC-46E0EA254D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213" y="2884393"/>
            <a:ext cx="1972381" cy="18825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5E720E-2596-2817-013B-8A97E2DA56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6493" y="2901112"/>
            <a:ext cx="3084676" cy="1882587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33656A-987E-04EF-6BBA-EE087BCA9A11}"/>
              </a:ext>
            </a:extLst>
          </p:cNvPr>
          <p:cNvSpPr txBox="1"/>
          <p:nvPr/>
        </p:nvSpPr>
        <p:spPr>
          <a:xfrm>
            <a:off x="3516406" y="524435"/>
            <a:ext cx="75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D5F78-1E08-FDED-0B2E-45D6AFDFFCD8}"/>
              </a:ext>
            </a:extLst>
          </p:cNvPr>
          <p:cNvSpPr txBox="1"/>
          <p:nvPr/>
        </p:nvSpPr>
        <p:spPr>
          <a:xfrm>
            <a:off x="4669385" y="381752"/>
            <a:ext cx="1166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24690E-6EAF-5D70-8F67-2E58AEAC666C}"/>
              </a:ext>
            </a:extLst>
          </p:cNvPr>
          <p:cNvSpPr txBox="1"/>
          <p:nvPr/>
        </p:nvSpPr>
        <p:spPr>
          <a:xfrm>
            <a:off x="6655213" y="2820152"/>
            <a:ext cx="1166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Faculty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A4A681-7F04-827A-C491-8E21D7B46F7C}"/>
              </a:ext>
            </a:extLst>
          </p:cNvPr>
          <p:cNvSpPr txBox="1"/>
          <p:nvPr/>
        </p:nvSpPr>
        <p:spPr>
          <a:xfrm>
            <a:off x="1376492" y="2888874"/>
            <a:ext cx="1166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Course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A9701D-2AA4-BFC3-DC05-E3399A0A4A5E}"/>
              </a:ext>
            </a:extLst>
          </p:cNvPr>
          <p:cNvSpPr txBox="1"/>
          <p:nvPr/>
        </p:nvSpPr>
        <p:spPr>
          <a:xfrm>
            <a:off x="4669384" y="2901112"/>
            <a:ext cx="1334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Grad Student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9B9C2D-AD07-0B87-2932-3002FE2967F1}"/>
              </a:ext>
            </a:extLst>
          </p:cNvPr>
          <p:cNvSpPr txBox="1"/>
          <p:nvPr/>
        </p:nvSpPr>
        <p:spPr>
          <a:xfrm>
            <a:off x="114300" y="359800"/>
            <a:ext cx="1040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The College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Case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C8DB6A7-B35E-1C7C-B9EF-00CA710E2B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Person Hierarchy Case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Using Java classes (inheritance &amp; aggregation) to model a typical University environment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8D5879-1EEF-E5F3-5E7B-ADA231616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75432"/>
            <a:ext cx="4282888" cy="26013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2C0081-7114-C647-2689-12D5C40E35DE}"/>
              </a:ext>
            </a:extLst>
          </p:cNvPr>
          <p:cNvSpPr txBox="1"/>
          <p:nvPr/>
        </p:nvSpPr>
        <p:spPr>
          <a:xfrm>
            <a:off x="3018865" y="4373612"/>
            <a:ext cx="1553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Inheritance Hierarchy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81E14-C1A5-1307-2DDA-199DD2988637}"/>
              </a:ext>
            </a:extLst>
          </p:cNvPr>
          <p:cNvSpPr txBox="1"/>
          <p:nvPr/>
        </p:nvSpPr>
        <p:spPr>
          <a:xfrm>
            <a:off x="4818529" y="2334142"/>
            <a:ext cx="1290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Aggregation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D0F97-655F-8691-8BFB-7E0093FC53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B421-20F1-481F-55AE-222C08CA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DA0AC-52BF-CE9B-77B1-B9A5ECB9B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5" y="1152475"/>
            <a:ext cx="3496235" cy="2338343"/>
          </a:xfrm>
          <a:prstGeom prst="rect">
            <a:avLst/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735EC6F4-406D-43D3-37CD-87F2A4F4C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2935"/>
              </p:ext>
            </p:extLst>
          </p:nvPr>
        </p:nvGraphicFramePr>
        <p:xfrm>
          <a:off x="4832402" y="1152475"/>
          <a:ext cx="3235833" cy="2323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833">
                  <a:extLst>
                    <a:ext uri="{9D8B030D-6E8A-4147-A177-3AD203B41FA5}">
                      <a16:colId xmlns:a16="http://schemas.microsoft.com/office/drawing/2014/main" val="1085759279"/>
                    </a:ext>
                  </a:extLst>
                </a:gridCol>
              </a:tblGrid>
              <a:tr h="5466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Person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94989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- name  : String</a:t>
                      </a:r>
                      <a:b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- email 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712145"/>
                  </a:ext>
                </a:extLst>
              </a:tr>
              <a:tr h="1141441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+ Mutators</a:t>
                      </a:r>
                    </a:p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+ Accessors</a:t>
                      </a:r>
                    </a:p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+ Constructors</a:t>
                      </a:r>
                    </a:p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+ User-Defined Methods</a:t>
                      </a:r>
                      <a:b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  (</a:t>
                      </a:r>
                      <a:r>
                        <a:rPr lang="en-US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toString</a:t>
                      </a:r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titleCaps</a:t>
                      </a:r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,...)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48802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57AA8-F043-4A0A-32FF-B47A22447D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773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B421-20F1-481F-55AE-222C08CA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Class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735EC6F4-406D-43D3-37CD-87F2A4F4C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744068"/>
              </p:ext>
            </p:extLst>
          </p:nvPr>
        </p:nvGraphicFramePr>
        <p:xfrm>
          <a:off x="4832402" y="1152475"/>
          <a:ext cx="2832847" cy="2323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847">
                  <a:extLst>
                    <a:ext uri="{9D8B030D-6E8A-4147-A177-3AD203B41FA5}">
                      <a16:colId xmlns:a16="http://schemas.microsoft.com/office/drawing/2014/main" val="1085759279"/>
                    </a:ext>
                  </a:extLst>
                </a:gridCol>
              </a:tblGrid>
              <a:tr h="5466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Student : Person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94989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- major  : String</a:t>
                      </a:r>
                      <a:b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- GPA    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712145"/>
                  </a:ext>
                </a:extLst>
              </a:tr>
              <a:tr h="1141441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+ Mutators</a:t>
                      </a:r>
                    </a:p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+ Accessors</a:t>
                      </a:r>
                    </a:p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+ Constructors</a:t>
                      </a:r>
                    </a:p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+ User-Defined Methods</a:t>
                      </a:r>
                      <a:b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  (</a:t>
                      </a:r>
                      <a:r>
                        <a:rPr lang="en-US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toString</a:t>
                      </a:r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48802"/>
                  </a:ext>
                </a:extLst>
              </a:tr>
            </a:tbl>
          </a:graphicData>
        </a:graphic>
      </p:graphicFrame>
      <p:pic>
        <p:nvPicPr>
          <p:cNvPr id="4" name="Picture 3" descr="Set of multicultural students dressed casual holding books isolated on white background, vector illustration">
            <a:extLst>
              <a:ext uri="{FF2B5EF4-FFF2-40B4-BE49-F238E27FC236}">
                <a16:creationId xmlns:a16="http://schemas.microsoft.com/office/drawing/2014/main" id="{79D43EEF-4539-CC6A-FFC1-264BEB465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62" y="1149204"/>
            <a:ext cx="3944762" cy="22758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B1F66-0EE0-5203-9110-4B3DF3C07F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04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B421-20F1-481F-55AE-222C08CA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Graduate Student Class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735EC6F4-406D-43D3-37CD-87F2A4F4C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356054"/>
              </p:ext>
            </p:extLst>
          </p:nvPr>
        </p:nvGraphicFramePr>
        <p:xfrm>
          <a:off x="4832402" y="1152475"/>
          <a:ext cx="3592180" cy="2323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180">
                  <a:extLst>
                    <a:ext uri="{9D8B030D-6E8A-4147-A177-3AD203B41FA5}">
                      <a16:colId xmlns:a16="http://schemas.microsoft.com/office/drawing/2014/main" val="1085759279"/>
                    </a:ext>
                  </a:extLst>
                </a:gridCol>
              </a:tblGrid>
              <a:tr h="5466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GradStudent</a:t>
                      </a:r>
                      <a:r>
                        <a:rPr lang="en-US" sz="18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: Student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94989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- thesis  : String</a:t>
                      </a:r>
                      <a:b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- advisor 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712145"/>
                  </a:ext>
                </a:extLst>
              </a:tr>
              <a:tr h="1141441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+ Mutators</a:t>
                      </a:r>
                    </a:p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+ Accessors</a:t>
                      </a:r>
                    </a:p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+ Constructors</a:t>
                      </a:r>
                    </a:p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+ User-Defined Methods</a:t>
                      </a:r>
                      <a:b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  (</a:t>
                      </a:r>
                      <a:r>
                        <a:rPr lang="en-US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toString</a:t>
                      </a:r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48802"/>
                  </a:ext>
                </a:extLst>
              </a:tr>
            </a:tbl>
          </a:graphicData>
        </a:graphic>
      </p:graphicFrame>
      <p:pic>
        <p:nvPicPr>
          <p:cNvPr id="3" name="Picture 2" descr="Chibi female scientist transparent illustration graphic">
            <a:extLst>
              <a:ext uri="{FF2B5EF4-FFF2-40B4-BE49-F238E27FC236}">
                <a16:creationId xmlns:a16="http://schemas.microsoft.com/office/drawing/2014/main" id="{6F4415C8-2FD3-AFD3-9712-89FFA01F6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044" y="1180011"/>
            <a:ext cx="2228956" cy="22959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1AB07-03DE-0309-BA6C-CF4BAED59D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2367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B421-20F1-481F-55AE-222C08CA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Faculty Class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735EC6F4-406D-43D3-37CD-87F2A4F4C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222818"/>
              </p:ext>
            </p:extLst>
          </p:nvPr>
        </p:nvGraphicFramePr>
        <p:xfrm>
          <a:off x="4832402" y="1152475"/>
          <a:ext cx="3592180" cy="2323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180">
                  <a:extLst>
                    <a:ext uri="{9D8B030D-6E8A-4147-A177-3AD203B41FA5}">
                      <a16:colId xmlns:a16="http://schemas.microsoft.com/office/drawing/2014/main" val="1085759279"/>
                    </a:ext>
                  </a:extLst>
                </a:gridCol>
              </a:tblGrid>
              <a:tr h="5466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Faculty : Person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94989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- office#    : String</a:t>
                      </a:r>
                      <a:b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- department 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712145"/>
                  </a:ext>
                </a:extLst>
              </a:tr>
              <a:tr h="1141441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+ Mutators</a:t>
                      </a:r>
                    </a:p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+ Accessors</a:t>
                      </a:r>
                    </a:p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+ Constructors</a:t>
                      </a:r>
                    </a:p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+ User-Defined Methods</a:t>
                      </a:r>
                      <a:b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  (</a:t>
                      </a:r>
                      <a:r>
                        <a:rPr lang="en-US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toString</a:t>
                      </a:r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48802"/>
                  </a:ext>
                </a:extLst>
              </a:tr>
            </a:tbl>
          </a:graphicData>
        </a:graphic>
      </p:graphicFrame>
      <p:pic>
        <p:nvPicPr>
          <p:cNvPr id="4" name="Picture 3" descr="Teacher at blackboard, man teaching math in school or college. Professor standing at chalkboard, lesson time. Flat study recent vector scene">
            <a:extLst>
              <a:ext uri="{FF2B5EF4-FFF2-40B4-BE49-F238E27FC236}">
                <a16:creationId xmlns:a16="http://schemas.microsoft.com/office/drawing/2014/main" id="{BB6AD417-94F3-C043-4667-8822146B5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595" y="1152475"/>
            <a:ext cx="2421776" cy="23115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D9C96-D5D3-313A-5FFA-5736A8115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198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B421-20F1-481F-55AE-222C08CA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Class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735EC6F4-406D-43D3-37CD-87F2A4F4C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28224"/>
              </p:ext>
            </p:extLst>
          </p:nvPr>
        </p:nvGraphicFramePr>
        <p:xfrm>
          <a:off x="4832402" y="1152475"/>
          <a:ext cx="3592180" cy="2323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180">
                  <a:extLst>
                    <a:ext uri="{9D8B030D-6E8A-4147-A177-3AD203B41FA5}">
                      <a16:colId xmlns:a16="http://schemas.microsoft.com/office/drawing/2014/main" val="1085759279"/>
                    </a:ext>
                  </a:extLst>
                </a:gridCol>
              </a:tblGrid>
              <a:tr h="5466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Course (Aggregation)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94989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- faculty  : Faculty</a:t>
                      </a:r>
                      <a:b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- roster   : </a:t>
                      </a:r>
                      <a:r>
                        <a:rPr lang="en-US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ArrayList</a:t>
                      </a:r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&lt;Student&gt;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712145"/>
                  </a:ext>
                </a:extLst>
              </a:tr>
              <a:tr h="1141441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+ Mutators</a:t>
                      </a:r>
                    </a:p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+ Accessors</a:t>
                      </a:r>
                    </a:p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+ Constructors</a:t>
                      </a:r>
                    </a:p>
                    <a:p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+ User-Defined Methods</a:t>
                      </a:r>
                      <a:b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  (</a:t>
                      </a:r>
                      <a:r>
                        <a:rPr lang="en-US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toString</a:t>
                      </a:r>
                      <a:r>
                        <a:rPr lang="en-US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4880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D5E0D81-A9C9-2937-A320-003E3566B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1" y="1152475"/>
            <a:ext cx="4364622" cy="2323458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53B40-EAF3-9808-D71C-2DA43B8314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676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A7FC-4285-2DE0-5CBC-33862EE7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2429C-F86F-9EAC-FEF2-41CDAD13A2E4}"/>
              </a:ext>
            </a:extLst>
          </p:cNvPr>
          <p:cNvSpPr txBox="1"/>
          <p:nvPr/>
        </p:nvSpPr>
        <p:spPr>
          <a:xfrm>
            <a:off x="389965" y="1152475"/>
            <a:ext cx="3671047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//Data members (Good practice: provide default values)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=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"none"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//Constructor (all-arguments, zero-</a:t>
            </a:r>
            <a:r>
              <a:rPr lang="en-US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uses the default values)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nameVal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emailVal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nameVal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setEmail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emailVal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//Mutators (Put validation logic, business-rules here)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nameVal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nameVal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setEmail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emailVal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.email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emailVal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//Accessors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name;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getEmail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email;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//User-defined methods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"Pers. Name: 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7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Pers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Email: 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email;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EDA40-275F-3867-489E-1B5A7242C0AC}"/>
              </a:ext>
            </a:extLst>
          </p:cNvPr>
          <p:cNvSpPr txBox="1"/>
          <p:nvPr/>
        </p:nvSpPr>
        <p:spPr>
          <a:xfrm>
            <a:off x="4262718" y="1149724"/>
            <a:ext cx="4390464" cy="364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major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"undeclared"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seniorityLevel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700" dirty="0"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major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seniorityLevel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setMajor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major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setSeniorityLevel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seniorityLevel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setGpa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setMajor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major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.major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major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setGpa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.gpa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setSeniorityLevel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seniorityLevel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.seniorityLevel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seniorityLevel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700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getMajor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major;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getSeniorityLevel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seniorityLevel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getGpa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7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Stud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Major: 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major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+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7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Stud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Seniority Level: 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seniorityLevel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+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7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Stud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GPA: 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7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FDF547E-86B4-7B42-6659-14F735182F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1870415"/>
      </p:ext>
    </p:extLst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1688</Words>
  <Application>Microsoft Office PowerPoint</Application>
  <PresentationFormat>On-screen Show (16:9)</PresentationFormat>
  <Paragraphs>259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Playfair Display</vt:lpstr>
      <vt:lpstr>Lato</vt:lpstr>
      <vt:lpstr>Consolas</vt:lpstr>
      <vt:lpstr>Cascadia Code</vt:lpstr>
      <vt:lpstr>Arial</vt:lpstr>
      <vt:lpstr>Coral</vt:lpstr>
      <vt:lpstr>Java Inheritance</vt:lpstr>
      <vt:lpstr>PowerPoint Presentation</vt:lpstr>
      <vt:lpstr>The Person Hierarchy Case</vt:lpstr>
      <vt:lpstr>Person Class</vt:lpstr>
      <vt:lpstr>Student Class</vt:lpstr>
      <vt:lpstr>Graduate Student Class</vt:lpstr>
      <vt:lpstr>Faculty Class</vt:lpstr>
      <vt:lpstr>Course Class</vt:lpstr>
      <vt:lpstr>Java Code</vt:lpstr>
      <vt:lpstr>Java Code</vt:lpstr>
      <vt:lpstr>Java Code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Inheritance</dc:title>
  <cp:lastModifiedBy>victor matos</cp:lastModifiedBy>
  <cp:revision>3</cp:revision>
  <dcterms:modified xsi:type="dcterms:W3CDTF">2023-09-16T20:36:20Z</dcterms:modified>
</cp:coreProperties>
</file>