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7" r:id="rId4"/>
    <p:sldMasterId id="2147484500" r:id="rId5"/>
  </p:sldMasterIdLst>
  <p:notesMasterIdLst>
    <p:notesMasterId r:id="rId20"/>
  </p:notesMasterIdLst>
  <p:sldIdLst>
    <p:sldId id="2147483149" r:id="rId6"/>
    <p:sldId id="2147483152" r:id="rId7"/>
    <p:sldId id="2147483153" r:id="rId8"/>
    <p:sldId id="2147483154" r:id="rId9"/>
    <p:sldId id="2147483155" r:id="rId10"/>
    <p:sldId id="2147483157" r:id="rId11"/>
    <p:sldId id="2147483156" r:id="rId12"/>
    <p:sldId id="2147483160" r:id="rId13"/>
    <p:sldId id="2147481906" r:id="rId14"/>
    <p:sldId id="2147481907" r:id="rId15"/>
    <p:sldId id="2147481875" r:id="rId16"/>
    <p:sldId id="2147483164" r:id="rId17"/>
    <p:sldId id="2147483166" r:id="rId18"/>
    <p:sldId id="21474831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168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8ED15C-EC41-B88B-31F9-F4B6C774B8C0}" name="Marinka Hulshof" initials="MH" userId="Marinka Hulshof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7A859"/>
    <a:srgbClr val="3A25C2"/>
    <a:srgbClr val="F2CE57"/>
    <a:srgbClr val="9ED642"/>
    <a:srgbClr val="06D1A5"/>
    <a:srgbClr val="635CAE"/>
    <a:srgbClr val="00EEC2"/>
    <a:srgbClr val="A9ACAF"/>
    <a:srgbClr val="F05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94DB8-22F9-419B-A295-389A71FFC830}" v="4" dt="2025-03-17T13:55:27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5238" autoAdjust="0"/>
  </p:normalViewPr>
  <p:slideViewPr>
    <p:cSldViewPr snapToGrid="0">
      <p:cViewPr varScale="1">
        <p:scale>
          <a:sx n="76" d="100"/>
          <a:sy n="76" d="100"/>
        </p:scale>
        <p:origin x="942" y="267"/>
      </p:cViewPr>
      <p:guideLst>
        <p:guide orient="horz" pos="1230"/>
        <p:guide pos="1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981DA-5136-8346-B22B-832059512207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A1EFFF-3BC7-2A44-9722-CCD99EEB8660}">
      <dgm:prSet phldrT="[Text]" custT="1"/>
      <dgm:spPr/>
      <dgm:t>
        <a:bodyPr/>
        <a:lstStyle/>
        <a:p>
          <a:r>
            <a:rPr lang="en-US" sz="4000">
              <a:solidFill>
                <a:schemeClr val="bg1"/>
              </a:solidFill>
            </a:rPr>
            <a:t>Assurance</a:t>
          </a:r>
        </a:p>
      </dgm:t>
    </dgm:pt>
    <dgm:pt modelId="{9E57EC1D-24EF-9B46-BA0E-4BE878A6AC2F}" type="parTrans" cxnId="{D777C531-3595-A44D-808A-7A5BFF998EAF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C0B44050-F973-084A-92B6-F5E340ABFB37}" type="sibTrans" cxnId="{D777C531-3595-A44D-808A-7A5BFF998EAF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354FC5C-4F90-9B41-8F22-B97DB6F98526}">
      <dgm:prSet phldrT="[Text]" custT="1"/>
      <dgm:spPr/>
      <dgm:t>
        <a:bodyPr/>
        <a:lstStyle/>
        <a:p>
          <a:r>
            <a:rPr lang="en-US" sz="4000">
              <a:solidFill>
                <a:schemeClr val="bg1"/>
              </a:solidFill>
            </a:rPr>
            <a:t>Optimization</a:t>
          </a:r>
        </a:p>
      </dgm:t>
    </dgm:pt>
    <dgm:pt modelId="{4507D7FE-A1BF-9448-AE08-3F73AFCFE665}" type="parTrans" cxnId="{4F0E07B0-0960-344A-A58E-95DE7058D22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CC36F7C-4AE4-8743-9132-C74BB9262A00}" type="sibTrans" cxnId="{4F0E07B0-0960-344A-A58E-95DE7058D22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90917AA-DEE0-4B4C-B2BD-7EF801A60F0F}">
      <dgm:prSet phldrT="[Text]" custT="1"/>
      <dgm:spPr/>
      <dgm:t>
        <a:bodyPr/>
        <a:lstStyle/>
        <a:p>
          <a:r>
            <a:rPr lang="en-US" sz="4000">
              <a:solidFill>
                <a:schemeClr val="bg1"/>
              </a:solidFill>
            </a:rPr>
            <a:t>Automation</a:t>
          </a:r>
        </a:p>
      </dgm:t>
    </dgm:pt>
    <dgm:pt modelId="{81813AC9-AE29-3247-A6F6-588A8AC57B25}" type="parTrans" cxnId="{3156BAFF-F0F5-3248-B751-0F340B754F62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29CAB04-1F02-904D-B8DD-2CBED2E42800}" type="sibTrans" cxnId="{3156BAFF-F0F5-3248-B751-0F340B754F62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4F548C0-5875-044B-8452-E5E8A58527CC}" type="pres">
      <dgm:prSet presAssocID="{D8B981DA-5136-8346-B22B-832059512207}" presName="Name0" presStyleCnt="0">
        <dgm:presLayoutVars>
          <dgm:chMax val="7"/>
          <dgm:chPref val="7"/>
          <dgm:dir/>
        </dgm:presLayoutVars>
      </dgm:prSet>
      <dgm:spPr/>
    </dgm:pt>
    <dgm:pt modelId="{7D1456EF-3B4D-C442-B106-81E967B1EC05}" type="pres">
      <dgm:prSet presAssocID="{D8B981DA-5136-8346-B22B-832059512207}" presName="Name1" presStyleCnt="0"/>
      <dgm:spPr/>
    </dgm:pt>
    <dgm:pt modelId="{58EA3406-7708-504B-9E45-E9C7D41C0184}" type="pres">
      <dgm:prSet presAssocID="{D8B981DA-5136-8346-B22B-832059512207}" presName="cycle" presStyleCnt="0"/>
      <dgm:spPr/>
    </dgm:pt>
    <dgm:pt modelId="{ED8B94E4-A114-B74E-9F0C-08B4B6FC70B7}" type="pres">
      <dgm:prSet presAssocID="{D8B981DA-5136-8346-B22B-832059512207}" presName="srcNode" presStyleLbl="node1" presStyleIdx="0" presStyleCnt="3"/>
      <dgm:spPr/>
    </dgm:pt>
    <dgm:pt modelId="{5EDA08C2-F07E-A24D-824D-31BD7D609C2E}" type="pres">
      <dgm:prSet presAssocID="{D8B981DA-5136-8346-B22B-832059512207}" presName="conn" presStyleLbl="parChTrans1D2" presStyleIdx="0" presStyleCnt="1"/>
      <dgm:spPr/>
    </dgm:pt>
    <dgm:pt modelId="{47D8AE93-F4CF-014E-A0F8-DE4DB47A6770}" type="pres">
      <dgm:prSet presAssocID="{D8B981DA-5136-8346-B22B-832059512207}" presName="extraNode" presStyleLbl="node1" presStyleIdx="0" presStyleCnt="3"/>
      <dgm:spPr/>
    </dgm:pt>
    <dgm:pt modelId="{8EA9EE33-9C8A-7F43-BC72-1574AF33E841}" type="pres">
      <dgm:prSet presAssocID="{D8B981DA-5136-8346-B22B-832059512207}" presName="dstNode" presStyleLbl="node1" presStyleIdx="0" presStyleCnt="3"/>
      <dgm:spPr/>
    </dgm:pt>
    <dgm:pt modelId="{CC9AA00D-0AA2-0847-91C0-D3D19C538C44}" type="pres">
      <dgm:prSet presAssocID="{FFA1EFFF-3BC7-2A44-9722-CCD99EEB8660}" presName="text_1" presStyleLbl="node1" presStyleIdx="0" presStyleCnt="3">
        <dgm:presLayoutVars>
          <dgm:bulletEnabled val="1"/>
        </dgm:presLayoutVars>
      </dgm:prSet>
      <dgm:spPr/>
    </dgm:pt>
    <dgm:pt modelId="{0C66073B-65A6-5A49-9B4C-83D647C21551}" type="pres">
      <dgm:prSet presAssocID="{FFA1EFFF-3BC7-2A44-9722-CCD99EEB8660}" presName="accent_1" presStyleCnt="0"/>
      <dgm:spPr/>
    </dgm:pt>
    <dgm:pt modelId="{2D0FCC5B-8606-ED44-8FFB-2FE4A653492D}" type="pres">
      <dgm:prSet presAssocID="{FFA1EFFF-3BC7-2A44-9722-CCD99EEB8660}" presName="accentRepeatNode" presStyleLbl="solidFgAcc1" presStyleIdx="0" presStyleCnt="3"/>
      <dgm:spPr/>
    </dgm:pt>
    <dgm:pt modelId="{642F45CE-5D28-4346-8DA8-5ED1BB8A60BC}" type="pres">
      <dgm:prSet presAssocID="{1354FC5C-4F90-9B41-8F22-B97DB6F98526}" presName="text_2" presStyleLbl="node1" presStyleIdx="1" presStyleCnt="3">
        <dgm:presLayoutVars>
          <dgm:bulletEnabled val="1"/>
        </dgm:presLayoutVars>
      </dgm:prSet>
      <dgm:spPr/>
    </dgm:pt>
    <dgm:pt modelId="{14E284EB-54D3-3A47-BA74-5AF91ABE0F6B}" type="pres">
      <dgm:prSet presAssocID="{1354FC5C-4F90-9B41-8F22-B97DB6F98526}" presName="accent_2" presStyleCnt="0"/>
      <dgm:spPr/>
    </dgm:pt>
    <dgm:pt modelId="{EF53D5B3-AB0F-EC4A-BAEF-8429AD20CA4C}" type="pres">
      <dgm:prSet presAssocID="{1354FC5C-4F90-9B41-8F22-B97DB6F98526}" presName="accentRepeatNode" presStyleLbl="solidFgAcc1" presStyleIdx="1" presStyleCnt="3"/>
      <dgm:spPr/>
    </dgm:pt>
    <dgm:pt modelId="{BAEAD9C7-FABF-9040-B10C-385D28C64E56}" type="pres">
      <dgm:prSet presAssocID="{890917AA-DEE0-4B4C-B2BD-7EF801A60F0F}" presName="text_3" presStyleLbl="node1" presStyleIdx="2" presStyleCnt="3">
        <dgm:presLayoutVars>
          <dgm:bulletEnabled val="1"/>
        </dgm:presLayoutVars>
      </dgm:prSet>
      <dgm:spPr/>
    </dgm:pt>
    <dgm:pt modelId="{600196F9-705B-DD42-9E13-79CDD77B6591}" type="pres">
      <dgm:prSet presAssocID="{890917AA-DEE0-4B4C-B2BD-7EF801A60F0F}" presName="accent_3" presStyleCnt="0"/>
      <dgm:spPr/>
    </dgm:pt>
    <dgm:pt modelId="{E0C7A401-A8F4-9D4B-B0FA-F4A5D445D4BA}" type="pres">
      <dgm:prSet presAssocID="{890917AA-DEE0-4B4C-B2BD-7EF801A60F0F}" presName="accentRepeatNode" presStyleLbl="solidFgAcc1" presStyleIdx="2" presStyleCnt="3"/>
      <dgm:spPr/>
    </dgm:pt>
  </dgm:ptLst>
  <dgm:cxnLst>
    <dgm:cxn modelId="{AF563505-489F-1D49-81A4-0613356B196B}" type="presOf" srcId="{1354FC5C-4F90-9B41-8F22-B97DB6F98526}" destId="{642F45CE-5D28-4346-8DA8-5ED1BB8A60BC}" srcOrd="0" destOrd="0" presId="urn:microsoft.com/office/officeart/2008/layout/VerticalCurvedList"/>
    <dgm:cxn modelId="{D777C531-3595-A44D-808A-7A5BFF998EAF}" srcId="{D8B981DA-5136-8346-B22B-832059512207}" destId="{FFA1EFFF-3BC7-2A44-9722-CCD99EEB8660}" srcOrd="0" destOrd="0" parTransId="{9E57EC1D-24EF-9B46-BA0E-4BE878A6AC2F}" sibTransId="{C0B44050-F973-084A-92B6-F5E340ABFB37}"/>
    <dgm:cxn modelId="{FDF98C4A-F6F4-8241-A4E0-F14EB9AFFCC7}" type="presOf" srcId="{FFA1EFFF-3BC7-2A44-9722-CCD99EEB8660}" destId="{CC9AA00D-0AA2-0847-91C0-D3D19C538C44}" srcOrd="0" destOrd="0" presId="urn:microsoft.com/office/officeart/2008/layout/VerticalCurvedList"/>
    <dgm:cxn modelId="{37A7B075-F236-424D-A4B8-A471DCF37BC8}" type="presOf" srcId="{D8B981DA-5136-8346-B22B-832059512207}" destId="{64F548C0-5875-044B-8452-E5E8A58527CC}" srcOrd="0" destOrd="0" presId="urn:microsoft.com/office/officeart/2008/layout/VerticalCurvedList"/>
    <dgm:cxn modelId="{095D0B91-595F-DD4C-81D2-5468CD11125F}" type="presOf" srcId="{C0B44050-F973-084A-92B6-F5E340ABFB37}" destId="{5EDA08C2-F07E-A24D-824D-31BD7D609C2E}" srcOrd="0" destOrd="0" presId="urn:microsoft.com/office/officeart/2008/layout/VerticalCurvedList"/>
    <dgm:cxn modelId="{9C5CAE9C-8397-B349-AC29-B9BF0DA307C0}" type="presOf" srcId="{890917AA-DEE0-4B4C-B2BD-7EF801A60F0F}" destId="{BAEAD9C7-FABF-9040-B10C-385D28C64E56}" srcOrd="0" destOrd="0" presId="urn:microsoft.com/office/officeart/2008/layout/VerticalCurvedList"/>
    <dgm:cxn modelId="{4F0E07B0-0960-344A-A58E-95DE7058D223}" srcId="{D8B981DA-5136-8346-B22B-832059512207}" destId="{1354FC5C-4F90-9B41-8F22-B97DB6F98526}" srcOrd="1" destOrd="0" parTransId="{4507D7FE-A1BF-9448-AE08-3F73AFCFE665}" sibTransId="{9CC36F7C-4AE4-8743-9132-C74BB9262A00}"/>
    <dgm:cxn modelId="{3156BAFF-F0F5-3248-B751-0F340B754F62}" srcId="{D8B981DA-5136-8346-B22B-832059512207}" destId="{890917AA-DEE0-4B4C-B2BD-7EF801A60F0F}" srcOrd="2" destOrd="0" parTransId="{81813AC9-AE29-3247-A6F6-588A8AC57B25}" sibTransId="{529CAB04-1F02-904D-B8DD-2CBED2E42800}"/>
    <dgm:cxn modelId="{695B286C-3050-B34E-94B7-9249B0712495}" type="presParOf" srcId="{64F548C0-5875-044B-8452-E5E8A58527CC}" destId="{7D1456EF-3B4D-C442-B106-81E967B1EC05}" srcOrd="0" destOrd="0" presId="urn:microsoft.com/office/officeart/2008/layout/VerticalCurvedList"/>
    <dgm:cxn modelId="{AA80427E-82B7-3142-9356-555093A7AA0D}" type="presParOf" srcId="{7D1456EF-3B4D-C442-B106-81E967B1EC05}" destId="{58EA3406-7708-504B-9E45-E9C7D41C0184}" srcOrd="0" destOrd="0" presId="urn:microsoft.com/office/officeart/2008/layout/VerticalCurvedList"/>
    <dgm:cxn modelId="{E7FDF561-6A84-C64C-9E32-45C2BF020C7C}" type="presParOf" srcId="{58EA3406-7708-504B-9E45-E9C7D41C0184}" destId="{ED8B94E4-A114-B74E-9F0C-08B4B6FC70B7}" srcOrd="0" destOrd="0" presId="urn:microsoft.com/office/officeart/2008/layout/VerticalCurvedList"/>
    <dgm:cxn modelId="{C3B5B336-70D3-A445-B602-F8936DDBC85F}" type="presParOf" srcId="{58EA3406-7708-504B-9E45-E9C7D41C0184}" destId="{5EDA08C2-F07E-A24D-824D-31BD7D609C2E}" srcOrd="1" destOrd="0" presId="urn:microsoft.com/office/officeart/2008/layout/VerticalCurvedList"/>
    <dgm:cxn modelId="{80742383-3946-B449-8A69-50F28AFF037D}" type="presParOf" srcId="{58EA3406-7708-504B-9E45-E9C7D41C0184}" destId="{47D8AE93-F4CF-014E-A0F8-DE4DB47A6770}" srcOrd="2" destOrd="0" presId="urn:microsoft.com/office/officeart/2008/layout/VerticalCurvedList"/>
    <dgm:cxn modelId="{7C367280-56EB-584C-85DD-6FFC2AA4F132}" type="presParOf" srcId="{58EA3406-7708-504B-9E45-E9C7D41C0184}" destId="{8EA9EE33-9C8A-7F43-BC72-1574AF33E841}" srcOrd="3" destOrd="0" presId="urn:microsoft.com/office/officeart/2008/layout/VerticalCurvedList"/>
    <dgm:cxn modelId="{A46DF1DC-49AF-ED41-88D2-2896CD883C0E}" type="presParOf" srcId="{7D1456EF-3B4D-C442-B106-81E967B1EC05}" destId="{CC9AA00D-0AA2-0847-91C0-D3D19C538C44}" srcOrd="1" destOrd="0" presId="urn:microsoft.com/office/officeart/2008/layout/VerticalCurvedList"/>
    <dgm:cxn modelId="{003482AF-7DA1-7542-ACE9-DF543ACEA288}" type="presParOf" srcId="{7D1456EF-3B4D-C442-B106-81E967B1EC05}" destId="{0C66073B-65A6-5A49-9B4C-83D647C21551}" srcOrd="2" destOrd="0" presId="urn:microsoft.com/office/officeart/2008/layout/VerticalCurvedList"/>
    <dgm:cxn modelId="{87048572-7E4E-1D43-B120-64F4A77A0E3C}" type="presParOf" srcId="{0C66073B-65A6-5A49-9B4C-83D647C21551}" destId="{2D0FCC5B-8606-ED44-8FFB-2FE4A653492D}" srcOrd="0" destOrd="0" presId="urn:microsoft.com/office/officeart/2008/layout/VerticalCurvedList"/>
    <dgm:cxn modelId="{CF7E6BDF-5EEC-5E44-A383-F9B26302A237}" type="presParOf" srcId="{7D1456EF-3B4D-C442-B106-81E967B1EC05}" destId="{642F45CE-5D28-4346-8DA8-5ED1BB8A60BC}" srcOrd="3" destOrd="0" presId="urn:microsoft.com/office/officeart/2008/layout/VerticalCurvedList"/>
    <dgm:cxn modelId="{E4F44242-04F9-8B4E-90C2-D6A5E1CE978C}" type="presParOf" srcId="{7D1456EF-3B4D-C442-B106-81E967B1EC05}" destId="{14E284EB-54D3-3A47-BA74-5AF91ABE0F6B}" srcOrd="4" destOrd="0" presId="urn:microsoft.com/office/officeart/2008/layout/VerticalCurvedList"/>
    <dgm:cxn modelId="{2AF4311A-2564-2F49-B5BE-DBE0DAE2271A}" type="presParOf" srcId="{14E284EB-54D3-3A47-BA74-5AF91ABE0F6B}" destId="{EF53D5B3-AB0F-EC4A-BAEF-8429AD20CA4C}" srcOrd="0" destOrd="0" presId="urn:microsoft.com/office/officeart/2008/layout/VerticalCurvedList"/>
    <dgm:cxn modelId="{07862B7A-6365-4E46-A5C2-CD6EA6E0967B}" type="presParOf" srcId="{7D1456EF-3B4D-C442-B106-81E967B1EC05}" destId="{BAEAD9C7-FABF-9040-B10C-385D28C64E56}" srcOrd="5" destOrd="0" presId="urn:microsoft.com/office/officeart/2008/layout/VerticalCurvedList"/>
    <dgm:cxn modelId="{EF7101CA-2D78-7046-9879-BEC54DFEF871}" type="presParOf" srcId="{7D1456EF-3B4D-C442-B106-81E967B1EC05}" destId="{600196F9-705B-DD42-9E13-79CDD77B6591}" srcOrd="6" destOrd="0" presId="urn:microsoft.com/office/officeart/2008/layout/VerticalCurvedList"/>
    <dgm:cxn modelId="{2F0DF4AA-F924-A94C-B603-98102F1BB93D}" type="presParOf" srcId="{600196F9-705B-DD42-9E13-79CDD77B6591}" destId="{E0C7A401-A8F4-9D4B-B0FA-F4A5D445D4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981DA-5136-8346-B22B-832059512207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A1EFFF-3BC7-2A44-9722-CCD99EEB8660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Assurance</a:t>
          </a:r>
        </a:p>
      </dgm:t>
    </dgm:pt>
    <dgm:pt modelId="{9E57EC1D-24EF-9B46-BA0E-4BE878A6AC2F}" type="parTrans" cxnId="{D777C531-3595-A44D-808A-7A5BFF998EAF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C0B44050-F973-084A-92B6-F5E340ABFB37}" type="sibTrans" cxnId="{D777C531-3595-A44D-808A-7A5BFF998EAF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890917AA-DEE0-4B4C-B2BD-7EF801A60F0F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Automation</a:t>
          </a:r>
        </a:p>
      </dgm:t>
    </dgm:pt>
    <dgm:pt modelId="{81813AC9-AE29-3247-A6F6-588A8AC57B25}" type="parTrans" cxnId="{3156BAFF-F0F5-3248-B751-0F340B754F62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529CAB04-1F02-904D-B8DD-2CBED2E42800}" type="sibTrans" cxnId="{3156BAFF-F0F5-3248-B751-0F340B754F62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1354FC5C-4F90-9B41-8F22-B97DB6F98526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Optimization</a:t>
          </a:r>
        </a:p>
      </dgm:t>
    </dgm:pt>
    <dgm:pt modelId="{9CC36F7C-4AE4-8743-9132-C74BB9262A00}" type="sibTrans" cxnId="{4F0E07B0-0960-344A-A58E-95DE7058D223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4507D7FE-A1BF-9448-AE08-3F73AFCFE665}" type="parTrans" cxnId="{4F0E07B0-0960-344A-A58E-95DE7058D223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64F548C0-5875-044B-8452-E5E8A58527CC}" type="pres">
      <dgm:prSet presAssocID="{D8B981DA-5136-8346-B22B-832059512207}" presName="Name0" presStyleCnt="0">
        <dgm:presLayoutVars>
          <dgm:chMax val="7"/>
          <dgm:chPref val="7"/>
          <dgm:dir/>
        </dgm:presLayoutVars>
      </dgm:prSet>
      <dgm:spPr/>
    </dgm:pt>
    <dgm:pt modelId="{7D1456EF-3B4D-C442-B106-81E967B1EC05}" type="pres">
      <dgm:prSet presAssocID="{D8B981DA-5136-8346-B22B-832059512207}" presName="Name1" presStyleCnt="0"/>
      <dgm:spPr/>
    </dgm:pt>
    <dgm:pt modelId="{58EA3406-7708-504B-9E45-E9C7D41C0184}" type="pres">
      <dgm:prSet presAssocID="{D8B981DA-5136-8346-B22B-832059512207}" presName="cycle" presStyleCnt="0"/>
      <dgm:spPr/>
    </dgm:pt>
    <dgm:pt modelId="{ED8B94E4-A114-B74E-9F0C-08B4B6FC70B7}" type="pres">
      <dgm:prSet presAssocID="{D8B981DA-5136-8346-B22B-832059512207}" presName="srcNode" presStyleLbl="node1" presStyleIdx="0" presStyleCnt="3"/>
      <dgm:spPr/>
    </dgm:pt>
    <dgm:pt modelId="{5EDA08C2-F07E-A24D-824D-31BD7D609C2E}" type="pres">
      <dgm:prSet presAssocID="{D8B981DA-5136-8346-B22B-832059512207}" presName="conn" presStyleLbl="parChTrans1D2" presStyleIdx="0" presStyleCnt="1"/>
      <dgm:spPr/>
    </dgm:pt>
    <dgm:pt modelId="{47D8AE93-F4CF-014E-A0F8-DE4DB47A6770}" type="pres">
      <dgm:prSet presAssocID="{D8B981DA-5136-8346-B22B-832059512207}" presName="extraNode" presStyleLbl="node1" presStyleIdx="0" presStyleCnt="3"/>
      <dgm:spPr/>
    </dgm:pt>
    <dgm:pt modelId="{8EA9EE33-9C8A-7F43-BC72-1574AF33E841}" type="pres">
      <dgm:prSet presAssocID="{D8B981DA-5136-8346-B22B-832059512207}" presName="dstNode" presStyleLbl="node1" presStyleIdx="0" presStyleCnt="3"/>
      <dgm:spPr/>
    </dgm:pt>
    <dgm:pt modelId="{CC9AA00D-0AA2-0847-91C0-D3D19C538C44}" type="pres">
      <dgm:prSet presAssocID="{FFA1EFFF-3BC7-2A44-9722-CCD99EEB8660}" presName="text_1" presStyleLbl="node1" presStyleIdx="0" presStyleCnt="3">
        <dgm:presLayoutVars>
          <dgm:bulletEnabled val="1"/>
        </dgm:presLayoutVars>
      </dgm:prSet>
      <dgm:spPr/>
    </dgm:pt>
    <dgm:pt modelId="{0C66073B-65A6-5A49-9B4C-83D647C21551}" type="pres">
      <dgm:prSet presAssocID="{FFA1EFFF-3BC7-2A44-9722-CCD99EEB8660}" presName="accent_1" presStyleCnt="0"/>
      <dgm:spPr/>
    </dgm:pt>
    <dgm:pt modelId="{2D0FCC5B-8606-ED44-8FFB-2FE4A653492D}" type="pres">
      <dgm:prSet presAssocID="{FFA1EFFF-3BC7-2A44-9722-CCD99EEB8660}" presName="accentRepeatNode" presStyleLbl="solidFgAcc1" presStyleIdx="0" presStyleCnt="3"/>
      <dgm:spPr/>
    </dgm:pt>
    <dgm:pt modelId="{642F45CE-5D28-4346-8DA8-5ED1BB8A60BC}" type="pres">
      <dgm:prSet presAssocID="{1354FC5C-4F90-9B41-8F22-B97DB6F98526}" presName="text_2" presStyleLbl="node1" presStyleIdx="1" presStyleCnt="3">
        <dgm:presLayoutVars>
          <dgm:bulletEnabled val="1"/>
        </dgm:presLayoutVars>
      </dgm:prSet>
      <dgm:spPr/>
    </dgm:pt>
    <dgm:pt modelId="{14E284EB-54D3-3A47-BA74-5AF91ABE0F6B}" type="pres">
      <dgm:prSet presAssocID="{1354FC5C-4F90-9B41-8F22-B97DB6F98526}" presName="accent_2" presStyleCnt="0"/>
      <dgm:spPr/>
    </dgm:pt>
    <dgm:pt modelId="{EF53D5B3-AB0F-EC4A-BAEF-8429AD20CA4C}" type="pres">
      <dgm:prSet presAssocID="{1354FC5C-4F90-9B41-8F22-B97DB6F98526}" presName="accentRepeatNode" presStyleLbl="solidFgAcc1" presStyleIdx="1" presStyleCnt="3"/>
      <dgm:spPr/>
    </dgm:pt>
    <dgm:pt modelId="{BAEAD9C7-FABF-9040-B10C-385D28C64E56}" type="pres">
      <dgm:prSet presAssocID="{890917AA-DEE0-4B4C-B2BD-7EF801A60F0F}" presName="text_3" presStyleLbl="node1" presStyleIdx="2" presStyleCnt="3">
        <dgm:presLayoutVars>
          <dgm:bulletEnabled val="1"/>
        </dgm:presLayoutVars>
      </dgm:prSet>
      <dgm:spPr/>
    </dgm:pt>
    <dgm:pt modelId="{600196F9-705B-DD42-9E13-79CDD77B6591}" type="pres">
      <dgm:prSet presAssocID="{890917AA-DEE0-4B4C-B2BD-7EF801A60F0F}" presName="accent_3" presStyleCnt="0"/>
      <dgm:spPr/>
    </dgm:pt>
    <dgm:pt modelId="{E0C7A401-A8F4-9D4B-B0FA-F4A5D445D4BA}" type="pres">
      <dgm:prSet presAssocID="{890917AA-DEE0-4B4C-B2BD-7EF801A60F0F}" presName="accentRepeatNode" presStyleLbl="solidFgAcc1" presStyleIdx="2" presStyleCnt="3"/>
      <dgm:spPr/>
    </dgm:pt>
  </dgm:ptLst>
  <dgm:cxnLst>
    <dgm:cxn modelId="{AF563505-489F-1D49-81A4-0613356B196B}" type="presOf" srcId="{1354FC5C-4F90-9B41-8F22-B97DB6F98526}" destId="{642F45CE-5D28-4346-8DA8-5ED1BB8A60BC}" srcOrd="0" destOrd="0" presId="urn:microsoft.com/office/officeart/2008/layout/VerticalCurvedList"/>
    <dgm:cxn modelId="{D777C531-3595-A44D-808A-7A5BFF998EAF}" srcId="{D8B981DA-5136-8346-B22B-832059512207}" destId="{FFA1EFFF-3BC7-2A44-9722-CCD99EEB8660}" srcOrd="0" destOrd="0" parTransId="{9E57EC1D-24EF-9B46-BA0E-4BE878A6AC2F}" sibTransId="{C0B44050-F973-084A-92B6-F5E340ABFB37}"/>
    <dgm:cxn modelId="{FDF98C4A-F6F4-8241-A4E0-F14EB9AFFCC7}" type="presOf" srcId="{FFA1EFFF-3BC7-2A44-9722-CCD99EEB8660}" destId="{CC9AA00D-0AA2-0847-91C0-D3D19C538C44}" srcOrd="0" destOrd="0" presId="urn:microsoft.com/office/officeart/2008/layout/VerticalCurvedList"/>
    <dgm:cxn modelId="{37A7B075-F236-424D-A4B8-A471DCF37BC8}" type="presOf" srcId="{D8B981DA-5136-8346-B22B-832059512207}" destId="{64F548C0-5875-044B-8452-E5E8A58527CC}" srcOrd="0" destOrd="0" presId="urn:microsoft.com/office/officeart/2008/layout/VerticalCurvedList"/>
    <dgm:cxn modelId="{095D0B91-595F-DD4C-81D2-5468CD11125F}" type="presOf" srcId="{C0B44050-F973-084A-92B6-F5E340ABFB37}" destId="{5EDA08C2-F07E-A24D-824D-31BD7D609C2E}" srcOrd="0" destOrd="0" presId="urn:microsoft.com/office/officeart/2008/layout/VerticalCurvedList"/>
    <dgm:cxn modelId="{9C5CAE9C-8397-B349-AC29-B9BF0DA307C0}" type="presOf" srcId="{890917AA-DEE0-4B4C-B2BD-7EF801A60F0F}" destId="{BAEAD9C7-FABF-9040-B10C-385D28C64E56}" srcOrd="0" destOrd="0" presId="urn:microsoft.com/office/officeart/2008/layout/VerticalCurvedList"/>
    <dgm:cxn modelId="{4F0E07B0-0960-344A-A58E-95DE7058D223}" srcId="{D8B981DA-5136-8346-B22B-832059512207}" destId="{1354FC5C-4F90-9B41-8F22-B97DB6F98526}" srcOrd="1" destOrd="0" parTransId="{4507D7FE-A1BF-9448-AE08-3F73AFCFE665}" sibTransId="{9CC36F7C-4AE4-8743-9132-C74BB9262A00}"/>
    <dgm:cxn modelId="{3156BAFF-F0F5-3248-B751-0F340B754F62}" srcId="{D8B981DA-5136-8346-B22B-832059512207}" destId="{890917AA-DEE0-4B4C-B2BD-7EF801A60F0F}" srcOrd="2" destOrd="0" parTransId="{81813AC9-AE29-3247-A6F6-588A8AC57B25}" sibTransId="{529CAB04-1F02-904D-B8DD-2CBED2E42800}"/>
    <dgm:cxn modelId="{695B286C-3050-B34E-94B7-9249B0712495}" type="presParOf" srcId="{64F548C0-5875-044B-8452-E5E8A58527CC}" destId="{7D1456EF-3B4D-C442-B106-81E967B1EC05}" srcOrd="0" destOrd="0" presId="urn:microsoft.com/office/officeart/2008/layout/VerticalCurvedList"/>
    <dgm:cxn modelId="{AA80427E-82B7-3142-9356-555093A7AA0D}" type="presParOf" srcId="{7D1456EF-3B4D-C442-B106-81E967B1EC05}" destId="{58EA3406-7708-504B-9E45-E9C7D41C0184}" srcOrd="0" destOrd="0" presId="urn:microsoft.com/office/officeart/2008/layout/VerticalCurvedList"/>
    <dgm:cxn modelId="{E7FDF561-6A84-C64C-9E32-45C2BF020C7C}" type="presParOf" srcId="{58EA3406-7708-504B-9E45-E9C7D41C0184}" destId="{ED8B94E4-A114-B74E-9F0C-08B4B6FC70B7}" srcOrd="0" destOrd="0" presId="urn:microsoft.com/office/officeart/2008/layout/VerticalCurvedList"/>
    <dgm:cxn modelId="{C3B5B336-70D3-A445-B602-F8936DDBC85F}" type="presParOf" srcId="{58EA3406-7708-504B-9E45-E9C7D41C0184}" destId="{5EDA08C2-F07E-A24D-824D-31BD7D609C2E}" srcOrd="1" destOrd="0" presId="urn:microsoft.com/office/officeart/2008/layout/VerticalCurvedList"/>
    <dgm:cxn modelId="{80742383-3946-B449-8A69-50F28AFF037D}" type="presParOf" srcId="{58EA3406-7708-504B-9E45-E9C7D41C0184}" destId="{47D8AE93-F4CF-014E-A0F8-DE4DB47A6770}" srcOrd="2" destOrd="0" presId="urn:microsoft.com/office/officeart/2008/layout/VerticalCurvedList"/>
    <dgm:cxn modelId="{7C367280-56EB-584C-85DD-6FFC2AA4F132}" type="presParOf" srcId="{58EA3406-7708-504B-9E45-E9C7D41C0184}" destId="{8EA9EE33-9C8A-7F43-BC72-1574AF33E841}" srcOrd="3" destOrd="0" presId="urn:microsoft.com/office/officeart/2008/layout/VerticalCurvedList"/>
    <dgm:cxn modelId="{A46DF1DC-49AF-ED41-88D2-2896CD883C0E}" type="presParOf" srcId="{7D1456EF-3B4D-C442-B106-81E967B1EC05}" destId="{CC9AA00D-0AA2-0847-91C0-D3D19C538C44}" srcOrd="1" destOrd="0" presId="urn:microsoft.com/office/officeart/2008/layout/VerticalCurvedList"/>
    <dgm:cxn modelId="{003482AF-7DA1-7542-ACE9-DF543ACEA288}" type="presParOf" srcId="{7D1456EF-3B4D-C442-B106-81E967B1EC05}" destId="{0C66073B-65A6-5A49-9B4C-83D647C21551}" srcOrd="2" destOrd="0" presId="urn:microsoft.com/office/officeart/2008/layout/VerticalCurvedList"/>
    <dgm:cxn modelId="{87048572-7E4E-1D43-B120-64F4A77A0E3C}" type="presParOf" srcId="{0C66073B-65A6-5A49-9B4C-83D647C21551}" destId="{2D0FCC5B-8606-ED44-8FFB-2FE4A653492D}" srcOrd="0" destOrd="0" presId="urn:microsoft.com/office/officeart/2008/layout/VerticalCurvedList"/>
    <dgm:cxn modelId="{CF7E6BDF-5EEC-5E44-A383-F9B26302A237}" type="presParOf" srcId="{7D1456EF-3B4D-C442-B106-81E967B1EC05}" destId="{642F45CE-5D28-4346-8DA8-5ED1BB8A60BC}" srcOrd="3" destOrd="0" presId="urn:microsoft.com/office/officeart/2008/layout/VerticalCurvedList"/>
    <dgm:cxn modelId="{E4F44242-04F9-8B4E-90C2-D6A5E1CE978C}" type="presParOf" srcId="{7D1456EF-3B4D-C442-B106-81E967B1EC05}" destId="{14E284EB-54D3-3A47-BA74-5AF91ABE0F6B}" srcOrd="4" destOrd="0" presId="urn:microsoft.com/office/officeart/2008/layout/VerticalCurvedList"/>
    <dgm:cxn modelId="{2AF4311A-2564-2F49-B5BE-DBE0DAE2271A}" type="presParOf" srcId="{14E284EB-54D3-3A47-BA74-5AF91ABE0F6B}" destId="{EF53D5B3-AB0F-EC4A-BAEF-8429AD20CA4C}" srcOrd="0" destOrd="0" presId="urn:microsoft.com/office/officeart/2008/layout/VerticalCurvedList"/>
    <dgm:cxn modelId="{07862B7A-6365-4E46-A5C2-CD6EA6E0967B}" type="presParOf" srcId="{7D1456EF-3B4D-C442-B106-81E967B1EC05}" destId="{BAEAD9C7-FABF-9040-B10C-385D28C64E56}" srcOrd="5" destOrd="0" presId="urn:microsoft.com/office/officeart/2008/layout/VerticalCurvedList"/>
    <dgm:cxn modelId="{EF7101CA-2D78-7046-9879-BEC54DFEF871}" type="presParOf" srcId="{7D1456EF-3B4D-C442-B106-81E967B1EC05}" destId="{600196F9-705B-DD42-9E13-79CDD77B6591}" srcOrd="6" destOrd="0" presId="urn:microsoft.com/office/officeart/2008/layout/VerticalCurvedList"/>
    <dgm:cxn modelId="{2F0DF4AA-F924-A94C-B603-98102F1BB93D}" type="presParOf" srcId="{600196F9-705B-DD42-9E13-79CDD77B6591}" destId="{E0C7A401-A8F4-9D4B-B0FA-F4A5D445D4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B981DA-5136-8346-B22B-832059512207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A1EFFF-3BC7-2A44-9722-CCD99EEB8660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Assurance</a:t>
          </a:r>
        </a:p>
      </dgm:t>
    </dgm:pt>
    <dgm:pt modelId="{9E57EC1D-24EF-9B46-BA0E-4BE878A6AC2F}" type="parTrans" cxnId="{D777C531-3595-A44D-808A-7A5BFF998EAF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C0B44050-F973-084A-92B6-F5E340ABFB37}" type="sibTrans" cxnId="{D777C531-3595-A44D-808A-7A5BFF998EAF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1354FC5C-4F90-9B41-8F22-B97DB6F98526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Optimization</a:t>
          </a:r>
        </a:p>
      </dgm:t>
    </dgm:pt>
    <dgm:pt modelId="{4507D7FE-A1BF-9448-AE08-3F73AFCFE665}" type="parTrans" cxnId="{4F0E07B0-0960-344A-A58E-95DE7058D223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9CC36F7C-4AE4-8743-9132-C74BB9262A00}" type="sibTrans" cxnId="{4F0E07B0-0960-344A-A58E-95DE7058D223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890917AA-DEE0-4B4C-B2BD-7EF801A60F0F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Automation</a:t>
          </a:r>
        </a:p>
      </dgm:t>
    </dgm:pt>
    <dgm:pt modelId="{81813AC9-AE29-3247-A6F6-588A8AC57B25}" type="parTrans" cxnId="{3156BAFF-F0F5-3248-B751-0F340B754F62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529CAB04-1F02-904D-B8DD-2CBED2E42800}" type="sibTrans" cxnId="{3156BAFF-F0F5-3248-B751-0F340B754F62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64F548C0-5875-044B-8452-E5E8A58527CC}" type="pres">
      <dgm:prSet presAssocID="{D8B981DA-5136-8346-B22B-832059512207}" presName="Name0" presStyleCnt="0">
        <dgm:presLayoutVars>
          <dgm:chMax val="7"/>
          <dgm:chPref val="7"/>
          <dgm:dir/>
        </dgm:presLayoutVars>
      </dgm:prSet>
      <dgm:spPr/>
    </dgm:pt>
    <dgm:pt modelId="{7D1456EF-3B4D-C442-B106-81E967B1EC05}" type="pres">
      <dgm:prSet presAssocID="{D8B981DA-5136-8346-B22B-832059512207}" presName="Name1" presStyleCnt="0"/>
      <dgm:spPr/>
    </dgm:pt>
    <dgm:pt modelId="{58EA3406-7708-504B-9E45-E9C7D41C0184}" type="pres">
      <dgm:prSet presAssocID="{D8B981DA-5136-8346-B22B-832059512207}" presName="cycle" presStyleCnt="0"/>
      <dgm:spPr/>
    </dgm:pt>
    <dgm:pt modelId="{ED8B94E4-A114-B74E-9F0C-08B4B6FC70B7}" type="pres">
      <dgm:prSet presAssocID="{D8B981DA-5136-8346-B22B-832059512207}" presName="srcNode" presStyleLbl="node1" presStyleIdx="0" presStyleCnt="3"/>
      <dgm:spPr/>
    </dgm:pt>
    <dgm:pt modelId="{5EDA08C2-F07E-A24D-824D-31BD7D609C2E}" type="pres">
      <dgm:prSet presAssocID="{D8B981DA-5136-8346-B22B-832059512207}" presName="conn" presStyleLbl="parChTrans1D2" presStyleIdx="0" presStyleCnt="1"/>
      <dgm:spPr/>
    </dgm:pt>
    <dgm:pt modelId="{47D8AE93-F4CF-014E-A0F8-DE4DB47A6770}" type="pres">
      <dgm:prSet presAssocID="{D8B981DA-5136-8346-B22B-832059512207}" presName="extraNode" presStyleLbl="node1" presStyleIdx="0" presStyleCnt="3"/>
      <dgm:spPr/>
    </dgm:pt>
    <dgm:pt modelId="{8EA9EE33-9C8A-7F43-BC72-1574AF33E841}" type="pres">
      <dgm:prSet presAssocID="{D8B981DA-5136-8346-B22B-832059512207}" presName="dstNode" presStyleLbl="node1" presStyleIdx="0" presStyleCnt="3"/>
      <dgm:spPr/>
    </dgm:pt>
    <dgm:pt modelId="{CC9AA00D-0AA2-0847-91C0-D3D19C538C44}" type="pres">
      <dgm:prSet presAssocID="{FFA1EFFF-3BC7-2A44-9722-CCD99EEB8660}" presName="text_1" presStyleLbl="node1" presStyleIdx="0" presStyleCnt="3">
        <dgm:presLayoutVars>
          <dgm:bulletEnabled val="1"/>
        </dgm:presLayoutVars>
      </dgm:prSet>
      <dgm:spPr/>
    </dgm:pt>
    <dgm:pt modelId="{0C66073B-65A6-5A49-9B4C-83D647C21551}" type="pres">
      <dgm:prSet presAssocID="{FFA1EFFF-3BC7-2A44-9722-CCD99EEB8660}" presName="accent_1" presStyleCnt="0"/>
      <dgm:spPr/>
    </dgm:pt>
    <dgm:pt modelId="{2D0FCC5B-8606-ED44-8FFB-2FE4A653492D}" type="pres">
      <dgm:prSet presAssocID="{FFA1EFFF-3BC7-2A44-9722-CCD99EEB8660}" presName="accentRepeatNode" presStyleLbl="solidFgAcc1" presStyleIdx="0" presStyleCnt="3"/>
      <dgm:spPr/>
    </dgm:pt>
    <dgm:pt modelId="{642F45CE-5D28-4346-8DA8-5ED1BB8A60BC}" type="pres">
      <dgm:prSet presAssocID="{1354FC5C-4F90-9B41-8F22-B97DB6F98526}" presName="text_2" presStyleLbl="node1" presStyleIdx="1" presStyleCnt="3">
        <dgm:presLayoutVars>
          <dgm:bulletEnabled val="1"/>
        </dgm:presLayoutVars>
      </dgm:prSet>
      <dgm:spPr/>
    </dgm:pt>
    <dgm:pt modelId="{14E284EB-54D3-3A47-BA74-5AF91ABE0F6B}" type="pres">
      <dgm:prSet presAssocID="{1354FC5C-4F90-9B41-8F22-B97DB6F98526}" presName="accent_2" presStyleCnt="0"/>
      <dgm:spPr/>
    </dgm:pt>
    <dgm:pt modelId="{EF53D5B3-AB0F-EC4A-BAEF-8429AD20CA4C}" type="pres">
      <dgm:prSet presAssocID="{1354FC5C-4F90-9B41-8F22-B97DB6F98526}" presName="accentRepeatNode" presStyleLbl="solidFgAcc1" presStyleIdx="1" presStyleCnt="3"/>
      <dgm:spPr/>
    </dgm:pt>
    <dgm:pt modelId="{BAEAD9C7-FABF-9040-B10C-385D28C64E56}" type="pres">
      <dgm:prSet presAssocID="{890917AA-DEE0-4B4C-B2BD-7EF801A60F0F}" presName="text_3" presStyleLbl="node1" presStyleIdx="2" presStyleCnt="3">
        <dgm:presLayoutVars>
          <dgm:bulletEnabled val="1"/>
        </dgm:presLayoutVars>
      </dgm:prSet>
      <dgm:spPr/>
    </dgm:pt>
    <dgm:pt modelId="{600196F9-705B-DD42-9E13-79CDD77B6591}" type="pres">
      <dgm:prSet presAssocID="{890917AA-DEE0-4B4C-B2BD-7EF801A60F0F}" presName="accent_3" presStyleCnt="0"/>
      <dgm:spPr/>
    </dgm:pt>
    <dgm:pt modelId="{E0C7A401-A8F4-9D4B-B0FA-F4A5D445D4BA}" type="pres">
      <dgm:prSet presAssocID="{890917AA-DEE0-4B4C-B2BD-7EF801A60F0F}" presName="accentRepeatNode" presStyleLbl="solidFgAcc1" presStyleIdx="2" presStyleCnt="3"/>
      <dgm:spPr/>
    </dgm:pt>
  </dgm:ptLst>
  <dgm:cxnLst>
    <dgm:cxn modelId="{AF563505-489F-1D49-81A4-0613356B196B}" type="presOf" srcId="{1354FC5C-4F90-9B41-8F22-B97DB6F98526}" destId="{642F45CE-5D28-4346-8DA8-5ED1BB8A60BC}" srcOrd="0" destOrd="0" presId="urn:microsoft.com/office/officeart/2008/layout/VerticalCurvedList"/>
    <dgm:cxn modelId="{D777C531-3595-A44D-808A-7A5BFF998EAF}" srcId="{D8B981DA-5136-8346-B22B-832059512207}" destId="{FFA1EFFF-3BC7-2A44-9722-CCD99EEB8660}" srcOrd="0" destOrd="0" parTransId="{9E57EC1D-24EF-9B46-BA0E-4BE878A6AC2F}" sibTransId="{C0B44050-F973-084A-92B6-F5E340ABFB37}"/>
    <dgm:cxn modelId="{FDF98C4A-F6F4-8241-A4E0-F14EB9AFFCC7}" type="presOf" srcId="{FFA1EFFF-3BC7-2A44-9722-CCD99EEB8660}" destId="{CC9AA00D-0AA2-0847-91C0-D3D19C538C44}" srcOrd="0" destOrd="0" presId="urn:microsoft.com/office/officeart/2008/layout/VerticalCurvedList"/>
    <dgm:cxn modelId="{37A7B075-F236-424D-A4B8-A471DCF37BC8}" type="presOf" srcId="{D8B981DA-5136-8346-B22B-832059512207}" destId="{64F548C0-5875-044B-8452-E5E8A58527CC}" srcOrd="0" destOrd="0" presId="urn:microsoft.com/office/officeart/2008/layout/VerticalCurvedList"/>
    <dgm:cxn modelId="{095D0B91-595F-DD4C-81D2-5468CD11125F}" type="presOf" srcId="{C0B44050-F973-084A-92B6-F5E340ABFB37}" destId="{5EDA08C2-F07E-A24D-824D-31BD7D609C2E}" srcOrd="0" destOrd="0" presId="urn:microsoft.com/office/officeart/2008/layout/VerticalCurvedList"/>
    <dgm:cxn modelId="{9C5CAE9C-8397-B349-AC29-B9BF0DA307C0}" type="presOf" srcId="{890917AA-DEE0-4B4C-B2BD-7EF801A60F0F}" destId="{BAEAD9C7-FABF-9040-B10C-385D28C64E56}" srcOrd="0" destOrd="0" presId="urn:microsoft.com/office/officeart/2008/layout/VerticalCurvedList"/>
    <dgm:cxn modelId="{4F0E07B0-0960-344A-A58E-95DE7058D223}" srcId="{D8B981DA-5136-8346-B22B-832059512207}" destId="{1354FC5C-4F90-9B41-8F22-B97DB6F98526}" srcOrd="1" destOrd="0" parTransId="{4507D7FE-A1BF-9448-AE08-3F73AFCFE665}" sibTransId="{9CC36F7C-4AE4-8743-9132-C74BB9262A00}"/>
    <dgm:cxn modelId="{3156BAFF-F0F5-3248-B751-0F340B754F62}" srcId="{D8B981DA-5136-8346-B22B-832059512207}" destId="{890917AA-DEE0-4B4C-B2BD-7EF801A60F0F}" srcOrd="2" destOrd="0" parTransId="{81813AC9-AE29-3247-A6F6-588A8AC57B25}" sibTransId="{529CAB04-1F02-904D-B8DD-2CBED2E42800}"/>
    <dgm:cxn modelId="{695B286C-3050-B34E-94B7-9249B0712495}" type="presParOf" srcId="{64F548C0-5875-044B-8452-E5E8A58527CC}" destId="{7D1456EF-3B4D-C442-B106-81E967B1EC05}" srcOrd="0" destOrd="0" presId="urn:microsoft.com/office/officeart/2008/layout/VerticalCurvedList"/>
    <dgm:cxn modelId="{AA80427E-82B7-3142-9356-555093A7AA0D}" type="presParOf" srcId="{7D1456EF-3B4D-C442-B106-81E967B1EC05}" destId="{58EA3406-7708-504B-9E45-E9C7D41C0184}" srcOrd="0" destOrd="0" presId="urn:microsoft.com/office/officeart/2008/layout/VerticalCurvedList"/>
    <dgm:cxn modelId="{E7FDF561-6A84-C64C-9E32-45C2BF020C7C}" type="presParOf" srcId="{58EA3406-7708-504B-9E45-E9C7D41C0184}" destId="{ED8B94E4-A114-B74E-9F0C-08B4B6FC70B7}" srcOrd="0" destOrd="0" presId="urn:microsoft.com/office/officeart/2008/layout/VerticalCurvedList"/>
    <dgm:cxn modelId="{C3B5B336-70D3-A445-B602-F8936DDBC85F}" type="presParOf" srcId="{58EA3406-7708-504B-9E45-E9C7D41C0184}" destId="{5EDA08C2-F07E-A24D-824D-31BD7D609C2E}" srcOrd="1" destOrd="0" presId="urn:microsoft.com/office/officeart/2008/layout/VerticalCurvedList"/>
    <dgm:cxn modelId="{80742383-3946-B449-8A69-50F28AFF037D}" type="presParOf" srcId="{58EA3406-7708-504B-9E45-E9C7D41C0184}" destId="{47D8AE93-F4CF-014E-A0F8-DE4DB47A6770}" srcOrd="2" destOrd="0" presId="urn:microsoft.com/office/officeart/2008/layout/VerticalCurvedList"/>
    <dgm:cxn modelId="{7C367280-56EB-584C-85DD-6FFC2AA4F132}" type="presParOf" srcId="{58EA3406-7708-504B-9E45-E9C7D41C0184}" destId="{8EA9EE33-9C8A-7F43-BC72-1574AF33E841}" srcOrd="3" destOrd="0" presId="urn:microsoft.com/office/officeart/2008/layout/VerticalCurvedList"/>
    <dgm:cxn modelId="{A46DF1DC-49AF-ED41-88D2-2896CD883C0E}" type="presParOf" srcId="{7D1456EF-3B4D-C442-B106-81E967B1EC05}" destId="{CC9AA00D-0AA2-0847-91C0-D3D19C538C44}" srcOrd="1" destOrd="0" presId="urn:microsoft.com/office/officeart/2008/layout/VerticalCurvedList"/>
    <dgm:cxn modelId="{003482AF-7DA1-7542-ACE9-DF543ACEA288}" type="presParOf" srcId="{7D1456EF-3B4D-C442-B106-81E967B1EC05}" destId="{0C66073B-65A6-5A49-9B4C-83D647C21551}" srcOrd="2" destOrd="0" presId="urn:microsoft.com/office/officeart/2008/layout/VerticalCurvedList"/>
    <dgm:cxn modelId="{87048572-7E4E-1D43-B120-64F4A77A0E3C}" type="presParOf" srcId="{0C66073B-65A6-5A49-9B4C-83D647C21551}" destId="{2D0FCC5B-8606-ED44-8FFB-2FE4A653492D}" srcOrd="0" destOrd="0" presId="urn:microsoft.com/office/officeart/2008/layout/VerticalCurvedList"/>
    <dgm:cxn modelId="{CF7E6BDF-5EEC-5E44-A383-F9B26302A237}" type="presParOf" srcId="{7D1456EF-3B4D-C442-B106-81E967B1EC05}" destId="{642F45CE-5D28-4346-8DA8-5ED1BB8A60BC}" srcOrd="3" destOrd="0" presId="urn:microsoft.com/office/officeart/2008/layout/VerticalCurvedList"/>
    <dgm:cxn modelId="{E4F44242-04F9-8B4E-90C2-D6A5E1CE978C}" type="presParOf" srcId="{7D1456EF-3B4D-C442-B106-81E967B1EC05}" destId="{14E284EB-54D3-3A47-BA74-5AF91ABE0F6B}" srcOrd="4" destOrd="0" presId="urn:microsoft.com/office/officeart/2008/layout/VerticalCurvedList"/>
    <dgm:cxn modelId="{2AF4311A-2564-2F49-B5BE-DBE0DAE2271A}" type="presParOf" srcId="{14E284EB-54D3-3A47-BA74-5AF91ABE0F6B}" destId="{EF53D5B3-AB0F-EC4A-BAEF-8429AD20CA4C}" srcOrd="0" destOrd="0" presId="urn:microsoft.com/office/officeart/2008/layout/VerticalCurvedList"/>
    <dgm:cxn modelId="{07862B7A-6365-4E46-A5C2-CD6EA6E0967B}" type="presParOf" srcId="{7D1456EF-3B4D-C442-B106-81E967B1EC05}" destId="{BAEAD9C7-FABF-9040-B10C-385D28C64E56}" srcOrd="5" destOrd="0" presId="urn:microsoft.com/office/officeart/2008/layout/VerticalCurvedList"/>
    <dgm:cxn modelId="{EF7101CA-2D78-7046-9879-BEC54DFEF871}" type="presParOf" srcId="{7D1456EF-3B4D-C442-B106-81E967B1EC05}" destId="{600196F9-705B-DD42-9E13-79CDD77B6591}" srcOrd="6" destOrd="0" presId="urn:microsoft.com/office/officeart/2008/layout/VerticalCurvedList"/>
    <dgm:cxn modelId="{2F0DF4AA-F924-A94C-B603-98102F1BB93D}" type="presParOf" srcId="{600196F9-705B-DD42-9E13-79CDD77B6591}" destId="{E0C7A401-A8F4-9D4B-B0FA-F4A5D445D4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981DA-5136-8346-B22B-832059512207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A1EFFF-3BC7-2A44-9722-CCD99EEB8660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Assurance</a:t>
          </a:r>
        </a:p>
      </dgm:t>
    </dgm:pt>
    <dgm:pt modelId="{9E57EC1D-24EF-9B46-BA0E-4BE878A6AC2F}" type="parTrans" cxnId="{D777C531-3595-A44D-808A-7A5BFF998EAF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C0B44050-F973-084A-92B6-F5E340ABFB37}" type="sibTrans" cxnId="{D777C531-3595-A44D-808A-7A5BFF998EAF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1354FC5C-4F90-9B41-8F22-B97DB6F98526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Optimization</a:t>
          </a:r>
        </a:p>
      </dgm:t>
    </dgm:pt>
    <dgm:pt modelId="{4507D7FE-A1BF-9448-AE08-3F73AFCFE665}" type="parTrans" cxnId="{4F0E07B0-0960-344A-A58E-95DE7058D223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9CC36F7C-4AE4-8743-9132-C74BB9262A00}" type="sibTrans" cxnId="{4F0E07B0-0960-344A-A58E-95DE7058D223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890917AA-DEE0-4B4C-B2BD-7EF801A60F0F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</a:rPr>
            <a:t>Automation</a:t>
          </a:r>
        </a:p>
      </dgm:t>
    </dgm:pt>
    <dgm:pt modelId="{81813AC9-AE29-3247-A6F6-588A8AC57B25}" type="parTrans" cxnId="{3156BAFF-F0F5-3248-B751-0F340B754F62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529CAB04-1F02-904D-B8DD-2CBED2E42800}" type="sibTrans" cxnId="{3156BAFF-F0F5-3248-B751-0F340B754F62}">
      <dgm:prSet/>
      <dgm:spPr/>
      <dgm:t>
        <a:bodyPr/>
        <a:lstStyle/>
        <a:p>
          <a:endParaRPr lang="en-US" sz="800">
            <a:solidFill>
              <a:schemeClr val="tx2"/>
            </a:solidFill>
          </a:endParaRPr>
        </a:p>
      </dgm:t>
    </dgm:pt>
    <dgm:pt modelId="{64F548C0-5875-044B-8452-E5E8A58527CC}" type="pres">
      <dgm:prSet presAssocID="{D8B981DA-5136-8346-B22B-832059512207}" presName="Name0" presStyleCnt="0">
        <dgm:presLayoutVars>
          <dgm:chMax val="7"/>
          <dgm:chPref val="7"/>
          <dgm:dir/>
        </dgm:presLayoutVars>
      </dgm:prSet>
      <dgm:spPr/>
    </dgm:pt>
    <dgm:pt modelId="{7D1456EF-3B4D-C442-B106-81E967B1EC05}" type="pres">
      <dgm:prSet presAssocID="{D8B981DA-5136-8346-B22B-832059512207}" presName="Name1" presStyleCnt="0"/>
      <dgm:spPr/>
    </dgm:pt>
    <dgm:pt modelId="{58EA3406-7708-504B-9E45-E9C7D41C0184}" type="pres">
      <dgm:prSet presAssocID="{D8B981DA-5136-8346-B22B-832059512207}" presName="cycle" presStyleCnt="0"/>
      <dgm:spPr/>
    </dgm:pt>
    <dgm:pt modelId="{ED8B94E4-A114-B74E-9F0C-08B4B6FC70B7}" type="pres">
      <dgm:prSet presAssocID="{D8B981DA-5136-8346-B22B-832059512207}" presName="srcNode" presStyleLbl="node1" presStyleIdx="0" presStyleCnt="3"/>
      <dgm:spPr/>
    </dgm:pt>
    <dgm:pt modelId="{5EDA08C2-F07E-A24D-824D-31BD7D609C2E}" type="pres">
      <dgm:prSet presAssocID="{D8B981DA-5136-8346-B22B-832059512207}" presName="conn" presStyleLbl="parChTrans1D2" presStyleIdx="0" presStyleCnt="1"/>
      <dgm:spPr/>
    </dgm:pt>
    <dgm:pt modelId="{47D8AE93-F4CF-014E-A0F8-DE4DB47A6770}" type="pres">
      <dgm:prSet presAssocID="{D8B981DA-5136-8346-B22B-832059512207}" presName="extraNode" presStyleLbl="node1" presStyleIdx="0" presStyleCnt="3"/>
      <dgm:spPr/>
    </dgm:pt>
    <dgm:pt modelId="{8EA9EE33-9C8A-7F43-BC72-1574AF33E841}" type="pres">
      <dgm:prSet presAssocID="{D8B981DA-5136-8346-B22B-832059512207}" presName="dstNode" presStyleLbl="node1" presStyleIdx="0" presStyleCnt="3"/>
      <dgm:spPr/>
    </dgm:pt>
    <dgm:pt modelId="{CC9AA00D-0AA2-0847-91C0-D3D19C538C44}" type="pres">
      <dgm:prSet presAssocID="{FFA1EFFF-3BC7-2A44-9722-CCD99EEB8660}" presName="text_1" presStyleLbl="node1" presStyleIdx="0" presStyleCnt="3">
        <dgm:presLayoutVars>
          <dgm:bulletEnabled val="1"/>
        </dgm:presLayoutVars>
      </dgm:prSet>
      <dgm:spPr/>
    </dgm:pt>
    <dgm:pt modelId="{0C66073B-65A6-5A49-9B4C-83D647C21551}" type="pres">
      <dgm:prSet presAssocID="{FFA1EFFF-3BC7-2A44-9722-CCD99EEB8660}" presName="accent_1" presStyleCnt="0"/>
      <dgm:spPr/>
    </dgm:pt>
    <dgm:pt modelId="{2D0FCC5B-8606-ED44-8FFB-2FE4A653492D}" type="pres">
      <dgm:prSet presAssocID="{FFA1EFFF-3BC7-2A44-9722-CCD99EEB8660}" presName="accentRepeatNode" presStyleLbl="solidFgAcc1" presStyleIdx="0" presStyleCnt="3"/>
      <dgm:spPr/>
    </dgm:pt>
    <dgm:pt modelId="{642F45CE-5D28-4346-8DA8-5ED1BB8A60BC}" type="pres">
      <dgm:prSet presAssocID="{1354FC5C-4F90-9B41-8F22-B97DB6F98526}" presName="text_2" presStyleLbl="node1" presStyleIdx="1" presStyleCnt="3">
        <dgm:presLayoutVars>
          <dgm:bulletEnabled val="1"/>
        </dgm:presLayoutVars>
      </dgm:prSet>
      <dgm:spPr/>
    </dgm:pt>
    <dgm:pt modelId="{14E284EB-54D3-3A47-BA74-5AF91ABE0F6B}" type="pres">
      <dgm:prSet presAssocID="{1354FC5C-4F90-9B41-8F22-B97DB6F98526}" presName="accent_2" presStyleCnt="0"/>
      <dgm:spPr/>
    </dgm:pt>
    <dgm:pt modelId="{EF53D5B3-AB0F-EC4A-BAEF-8429AD20CA4C}" type="pres">
      <dgm:prSet presAssocID="{1354FC5C-4F90-9B41-8F22-B97DB6F98526}" presName="accentRepeatNode" presStyleLbl="solidFgAcc1" presStyleIdx="1" presStyleCnt="3"/>
      <dgm:spPr/>
    </dgm:pt>
    <dgm:pt modelId="{BAEAD9C7-FABF-9040-B10C-385D28C64E56}" type="pres">
      <dgm:prSet presAssocID="{890917AA-DEE0-4B4C-B2BD-7EF801A60F0F}" presName="text_3" presStyleLbl="node1" presStyleIdx="2" presStyleCnt="3">
        <dgm:presLayoutVars>
          <dgm:bulletEnabled val="1"/>
        </dgm:presLayoutVars>
      </dgm:prSet>
      <dgm:spPr/>
    </dgm:pt>
    <dgm:pt modelId="{600196F9-705B-DD42-9E13-79CDD77B6591}" type="pres">
      <dgm:prSet presAssocID="{890917AA-DEE0-4B4C-B2BD-7EF801A60F0F}" presName="accent_3" presStyleCnt="0"/>
      <dgm:spPr/>
    </dgm:pt>
    <dgm:pt modelId="{E0C7A401-A8F4-9D4B-B0FA-F4A5D445D4BA}" type="pres">
      <dgm:prSet presAssocID="{890917AA-DEE0-4B4C-B2BD-7EF801A60F0F}" presName="accentRepeatNode" presStyleLbl="solidFgAcc1" presStyleIdx="2" presStyleCnt="3"/>
      <dgm:spPr/>
    </dgm:pt>
  </dgm:ptLst>
  <dgm:cxnLst>
    <dgm:cxn modelId="{AF563505-489F-1D49-81A4-0613356B196B}" type="presOf" srcId="{1354FC5C-4F90-9B41-8F22-B97DB6F98526}" destId="{642F45CE-5D28-4346-8DA8-5ED1BB8A60BC}" srcOrd="0" destOrd="0" presId="urn:microsoft.com/office/officeart/2008/layout/VerticalCurvedList"/>
    <dgm:cxn modelId="{D777C531-3595-A44D-808A-7A5BFF998EAF}" srcId="{D8B981DA-5136-8346-B22B-832059512207}" destId="{FFA1EFFF-3BC7-2A44-9722-CCD99EEB8660}" srcOrd="0" destOrd="0" parTransId="{9E57EC1D-24EF-9B46-BA0E-4BE878A6AC2F}" sibTransId="{C0B44050-F973-084A-92B6-F5E340ABFB37}"/>
    <dgm:cxn modelId="{FDF98C4A-F6F4-8241-A4E0-F14EB9AFFCC7}" type="presOf" srcId="{FFA1EFFF-3BC7-2A44-9722-CCD99EEB8660}" destId="{CC9AA00D-0AA2-0847-91C0-D3D19C538C44}" srcOrd="0" destOrd="0" presId="urn:microsoft.com/office/officeart/2008/layout/VerticalCurvedList"/>
    <dgm:cxn modelId="{37A7B075-F236-424D-A4B8-A471DCF37BC8}" type="presOf" srcId="{D8B981DA-5136-8346-B22B-832059512207}" destId="{64F548C0-5875-044B-8452-E5E8A58527CC}" srcOrd="0" destOrd="0" presId="urn:microsoft.com/office/officeart/2008/layout/VerticalCurvedList"/>
    <dgm:cxn modelId="{095D0B91-595F-DD4C-81D2-5468CD11125F}" type="presOf" srcId="{C0B44050-F973-084A-92B6-F5E340ABFB37}" destId="{5EDA08C2-F07E-A24D-824D-31BD7D609C2E}" srcOrd="0" destOrd="0" presId="urn:microsoft.com/office/officeart/2008/layout/VerticalCurvedList"/>
    <dgm:cxn modelId="{9C5CAE9C-8397-B349-AC29-B9BF0DA307C0}" type="presOf" srcId="{890917AA-DEE0-4B4C-B2BD-7EF801A60F0F}" destId="{BAEAD9C7-FABF-9040-B10C-385D28C64E56}" srcOrd="0" destOrd="0" presId="urn:microsoft.com/office/officeart/2008/layout/VerticalCurvedList"/>
    <dgm:cxn modelId="{4F0E07B0-0960-344A-A58E-95DE7058D223}" srcId="{D8B981DA-5136-8346-B22B-832059512207}" destId="{1354FC5C-4F90-9B41-8F22-B97DB6F98526}" srcOrd="1" destOrd="0" parTransId="{4507D7FE-A1BF-9448-AE08-3F73AFCFE665}" sibTransId="{9CC36F7C-4AE4-8743-9132-C74BB9262A00}"/>
    <dgm:cxn modelId="{3156BAFF-F0F5-3248-B751-0F340B754F62}" srcId="{D8B981DA-5136-8346-B22B-832059512207}" destId="{890917AA-DEE0-4B4C-B2BD-7EF801A60F0F}" srcOrd="2" destOrd="0" parTransId="{81813AC9-AE29-3247-A6F6-588A8AC57B25}" sibTransId="{529CAB04-1F02-904D-B8DD-2CBED2E42800}"/>
    <dgm:cxn modelId="{695B286C-3050-B34E-94B7-9249B0712495}" type="presParOf" srcId="{64F548C0-5875-044B-8452-E5E8A58527CC}" destId="{7D1456EF-3B4D-C442-B106-81E967B1EC05}" srcOrd="0" destOrd="0" presId="urn:microsoft.com/office/officeart/2008/layout/VerticalCurvedList"/>
    <dgm:cxn modelId="{AA80427E-82B7-3142-9356-555093A7AA0D}" type="presParOf" srcId="{7D1456EF-3B4D-C442-B106-81E967B1EC05}" destId="{58EA3406-7708-504B-9E45-E9C7D41C0184}" srcOrd="0" destOrd="0" presId="urn:microsoft.com/office/officeart/2008/layout/VerticalCurvedList"/>
    <dgm:cxn modelId="{E7FDF561-6A84-C64C-9E32-45C2BF020C7C}" type="presParOf" srcId="{58EA3406-7708-504B-9E45-E9C7D41C0184}" destId="{ED8B94E4-A114-B74E-9F0C-08B4B6FC70B7}" srcOrd="0" destOrd="0" presId="urn:microsoft.com/office/officeart/2008/layout/VerticalCurvedList"/>
    <dgm:cxn modelId="{C3B5B336-70D3-A445-B602-F8936DDBC85F}" type="presParOf" srcId="{58EA3406-7708-504B-9E45-E9C7D41C0184}" destId="{5EDA08C2-F07E-A24D-824D-31BD7D609C2E}" srcOrd="1" destOrd="0" presId="urn:microsoft.com/office/officeart/2008/layout/VerticalCurvedList"/>
    <dgm:cxn modelId="{80742383-3946-B449-8A69-50F28AFF037D}" type="presParOf" srcId="{58EA3406-7708-504B-9E45-E9C7D41C0184}" destId="{47D8AE93-F4CF-014E-A0F8-DE4DB47A6770}" srcOrd="2" destOrd="0" presId="urn:microsoft.com/office/officeart/2008/layout/VerticalCurvedList"/>
    <dgm:cxn modelId="{7C367280-56EB-584C-85DD-6FFC2AA4F132}" type="presParOf" srcId="{58EA3406-7708-504B-9E45-E9C7D41C0184}" destId="{8EA9EE33-9C8A-7F43-BC72-1574AF33E841}" srcOrd="3" destOrd="0" presId="urn:microsoft.com/office/officeart/2008/layout/VerticalCurvedList"/>
    <dgm:cxn modelId="{A46DF1DC-49AF-ED41-88D2-2896CD883C0E}" type="presParOf" srcId="{7D1456EF-3B4D-C442-B106-81E967B1EC05}" destId="{CC9AA00D-0AA2-0847-91C0-D3D19C538C44}" srcOrd="1" destOrd="0" presId="urn:microsoft.com/office/officeart/2008/layout/VerticalCurvedList"/>
    <dgm:cxn modelId="{003482AF-7DA1-7542-ACE9-DF543ACEA288}" type="presParOf" srcId="{7D1456EF-3B4D-C442-B106-81E967B1EC05}" destId="{0C66073B-65A6-5A49-9B4C-83D647C21551}" srcOrd="2" destOrd="0" presId="urn:microsoft.com/office/officeart/2008/layout/VerticalCurvedList"/>
    <dgm:cxn modelId="{87048572-7E4E-1D43-B120-64F4A77A0E3C}" type="presParOf" srcId="{0C66073B-65A6-5A49-9B4C-83D647C21551}" destId="{2D0FCC5B-8606-ED44-8FFB-2FE4A653492D}" srcOrd="0" destOrd="0" presId="urn:microsoft.com/office/officeart/2008/layout/VerticalCurvedList"/>
    <dgm:cxn modelId="{CF7E6BDF-5EEC-5E44-A383-F9B26302A237}" type="presParOf" srcId="{7D1456EF-3B4D-C442-B106-81E967B1EC05}" destId="{642F45CE-5D28-4346-8DA8-5ED1BB8A60BC}" srcOrd="3" destOrd="0" presId="urn:microsoft.com/office/officeart/2008/layout/VerticalCurvedList"/>
    <dgm:cxn modelId="{E4F44242-04F9-8B4E-90C2-D6A5E1CE978C}" type="presParOf" srcId="{7D1456EF-3B4D-C442-B106-81E967B1EC05}" destId="{14E284EB-54D3-3A47-BA74-5AF91ABE0F6B}" srcOrd="4" destOrd="0" presId="urn:microsoft.com/office/officeart/2008/layout/VerticalCurvedList"/>
    <dgm:cxn modelId="{2AF4311A-2564-2F49-B5BE-DBE0DAE2271A}" type="presParOf" srcId="{14E284EB-54D3-3A47-BA74-5AF91ABE0F6B}" destId="{EF53D5B3-AB0F-EC4A-BAEF-8429AD20CA4C}" srcOrd="0" destOrd="0" presId="urn:microsoft.com/office/officeart/2008/layout/VerticalCurvedList"/>
    <dgm:cxn modelId="{07862B7A-6365-4E46-A5C2-CD6EA6E0967B}" type="presParOf" srcId="{7D1456EF-3B4D-C442-B106-81E967B1EC05}" destId="{BAEAD9C7-FABF-9040-B10C-385D28C64E56}" srcOrd="5" destOrd="0" presId="urn:microsoft.com/office/officeart/2008/layout/VerticalCurvedList"/>
    <dgm:cxn modelId="{EF7101CA-2D78-7046-9879-BEC54DFEF871}" type="presParOf" srcId="{7D1456EF-3B4D-C442-B106-81E967B1EC05}" destId="{600196F9-705B-DD42-9E13-79CDD77B6591}" srcOrd="6" destOrd="0" presId="urn:microsoft.com/office/officeart/2008/layout/VerticalCurvedList"/>
    <dgm:cxn modelId="{2F0DF4AA-F924-A94C-B603-98102F1BB93D}" type="presParOf" srcId="{600196F9-705B-DD42-9E13-79CDD77B6591}" destId="{E0C7A401-A8F4-9D4B-B0FA-F4A5D445D4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A08C2-F07E-A24D-824D-31BD7D609C2E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AA00D-0AA2-0847-91C0-D3D19C538C44}">
      <dsp:nvSpPr>
        <dsp:cNvPr id="0" name=""/>
        <dsp:cNvSpPr/>
      </dsp:nvSpPr>
      <dsp:spPr>
        <a:xfrm>
          <a:off x="752110" y="541866"/>
          <a:ext cx="5829419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bg1"/>
              </a:solidFill>
            </a:rPr>
            <a:t>Assurance</a:t>
          </a:r>
        </a:p>
      </dsp:txBody>
      <dsp:txXfrm>
        <a:off x="752110" y="541866"/>
        <a:ext cx="5829419" cy="1083733"/>
      </dsp:txXfrm>
    </dsp:sp>
    <dsp:sp modelId="{2D0FCC5B-8606-ED44-8FFB-2FE4A653492D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F45CE-5D28-4346-8DA8-5ED1BB8A60BC}">
      <dsp:nvSpPr>
        <dsp:cNvPr id="0" name=""/>
        <dsp:cNvSpPr/>
      </dsp:nvSpPr>
      <dsp:spPr>
        <a:xfrm>
          <a:off x="1146048" y="2167466"/>
          <a:ext cx="5435482" cy="1083733"/>
        </a:xfrm>
        <a:prstGeom prst="rect">
          <a:avLst/>
        </a:prstGeom>
        <a:solidFill>
          <a:schemeClr val="accent4">
            <a:hueOff val="-61527"/>
            <a:satOff val="-2002"/>
            <a:lumOff val="10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bg1"/>
              </a:solidFill>
            </a:rPr>
            <a:t>Optimization</a:t>
          </a:r>
        </a:p>
      </dsp:txBody>
      <dsp:txXfrm>
        <a:off x="1146048" y="2167466"/>
        <a:ext cx="5435482" cy="1083733"/>
      </dsp:txXfrm>
    </dsp:sp>
    <dsp:sp modelId="{EF53D5B3-AB0F-EC4A-BAEF-8429AD20CA4C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1527"/>
              <a:satOff val="-2002"/>
              <a:lumOff val="10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AD9C7-FABF-9040-B10C-385D28C64E56}">
      <dsp:nvSpPr>
        <dsp:cNvPr id="0" name=""/>
        <dsp:cNvSpPr/>
      </dsp:nvSpPr>
      <dsp:spPr>
        <a:xfrm>
          <a:off x="752110" y="3793066"/>
          <a:ext cx="5829419" cy="1083733"/>
        </a:xfrm>
        <a:prstGeom prst="rect">
          <a:avLst/>
        </a:prstGeom>
        <a:solidFill>
          <a:schemeClr val="accent4">
            <a:hueOff val="-123054"/>
            <a:satOff val="-4003"/>
            <a:lumOff val="2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bg1"/>
              </a:solidFill>
            </a:rPr>
            <a:t>Automation</a:t>
          </a:r>
        </a:p>
      </dsp:txBody>
      <dsp:txXfrm>
        <a:off x="752110" y="3793066"/>
        <a:ext cx="5829419" cy="1083733"/>
      </dsp:txXfrm>
    </dsp:sp>
    <dsp:sp modelId="{E0C7A401-A8F4-9D4B-B0FA-F4A5D445D4BA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23054"/>
              <a:satOff val="-4003"/>
              <a:lumOff val="2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A08C2-F07E-A24D-824D-31BD7D609C2E}">
      <dsp:nvSpPr>
        <dsp:cNvPr id="0" name=""/>
        <dsp:cNvSpPr/>
      </dsp:nvSpPr>
      <dsp:spPr>
        <a:xfrm>
          <a:off x="-3091770" y="-475978"/>
          <a:ext cx="3687876" cy="3687876"/>
        </a:xfrm>
        <a:prstGeom prst="blockArc">
          <a:avLst>
            <a:gd name="adj1" fmla="val 18900000"/>
            <a:gd name="adj2" fmla="val 2700000"/>
            <a:gd name="adj3" fmla="val 5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AA00D-0AA2-0847-91C0-D3D19C538C44}">
      <dsp:nvSpPr>
        <dsp:cNvPr id="0" name=""/>
        <dsp:cNvSpPr/>
      </dsp:nvSpPr>
      <dsp:spPr>
        <a:xfrm>
          <a:off x="383290" y="273592"/>
          <a:ext cx="2397801" cy="5471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Assurance</a:t>
          </a:r>
        </a:p>
      </dsp:txBody>
      <dsp:txXfrm>
        <a:off x="383290" y="273592"/>
        <a:ext cx="2397801" cy="547184"/>
      </dsp:txXfrm>
    </dsp:sp>
    <dsp:sp modelId="{2D0FCC5B-8606-ED44-8FFB-2FE4A653492D}">
      <dsp:nvSpPr>
        <dsp:cNvPr id="0" name=""/>
        <dsp:cNvSpPr/>
      </dsp:nvSpPr>
      <dsp:spPr>
        <a:xfrm>
          <a:off x="41300" y="205194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F45CE-5D28-4346-8DA8-5ED1BB8A60BC}">
      <dsp:nvSpPr>
        <dsp:cNvPr id="0" name=""/>
        <dsp:cNvSpPr/>
      </dsp:nvSpPr>
      <dsp:spPr>
        <a:xfrm>
          <a:off x="582191" y="1094368"/>
          <a:ext cx="2198900" cy="547184"/>
        </a:xfrm>
        <a:prstGeom prst="rect">
          <a:avLst/>
        </a:prstGeom>
        <a:solidFill>
          <a:schemeClr val="accent4">
            <a:hueOff val="-61527"/>
            <a:satOff val="-2002"/>
            <a:lumOff val="10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Optimization</a:t>
          </a:r>
        </a:p>
      </dsp:txBody>
      <dsp:txXfrm>
        <a:off x="582191" y="1094368"/>
        <a:ext cx="2198900" cy="547184"/>
      </dsp:txXfrm>
    </dsp:sp>
    <dsp:sp modelId="{EF53D5B3-AB0F-EC4A-BAEF-8429AD20CA4C}">
      <dsp:nvSpPr>
        <dsp:cNvPr id="0" name=""/>
        <dsp:cNvSpPr/>
      </dsp:nvSpPr>
      <dsp:spPr>
        <a:xfrm>
          <a:off x="240201" y="1025970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1527"/>
              <a:satOff val="-2002"/>
              <a:lumOff val="10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AD9C7-FABF-9040-B10C-385D28C64E56}">
      <dsp:nvSpPr>
        <dsp:cNvPr id="0" name=""/>
        <dsp:cNvSpPr/>
      </dsp:nvSpPr>
      <dsp:spPr>
        <a:xfrm>
          <a:off x="383290" y="1915144"/>
          <a:ext cx="2397801" cy="547184"/>
        </a:xfrm>
        <a:prstGeom prst="rect">
          <a:avLst/>
        </a:prstGeom>
        <a:solidFill>
          <a:schemeClr val="accent4">
            <a:hueOff val="-123054"/>
            <a:satOff val="-4003"/>
            <a:lumOff val="2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Automation</a:t>
          </a:r>
        </a:p>
      </dsp:txBody>
      <dsp:txXfrm>
        <a:off x="383290" y="1915144"/>
        <a:ext cx="2397801" cy="547184"/>
      </dsp:txXfrm>
    </dsp:sp>
    <dsp:sp modelId="{E0C7A401-A8F4-9D4B-B0FA-F4A5D445D4BA}">
      <dsp:nvSpPr>
        <dsp:cNvPr id="0" name=""/>
        <dsp:cNvSpPr/>
      </dsp:nvSpPr>
      <dsp:spPr>
        <a:xfrm>
          <a:off x="41300" y="1846746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23054"/>
              <a:satOff val="-4003"/>
              <a:lumOff val="2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A08C2-F07E-A24D-824D-31BD7D609C2E}">
      <dsp:nvSpPr>
        <dsp:cNvPr id="0" name=""/>
        <dsp:cNvSpPr/>
      </dsp:nvSpPr>
      <dsp:spPr>
        <a:xfrm>
          <a:off x="-3091770" y="-475978"/>
          <a:ext cx="3687876" cy="3687876"/>
        </a:xfrm>
        <a:prstGeom prst="blockArc">
          <a:avLst>
            <a:gd name="adj1" fmla="val 18900000"/>
            <a:gd name="adj2" fmla="val 2700000"/>
            <a:gd name="adj3" fmla="val 5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AA00D-0AA2-0847-91C0-D3D19C538C44}">
      <dsp:nvSpPr>
        <dsp:cNvPr id="0" name=""/>
        <dsp:cNvSpPr/>
      </dsp:nvSpPr>
      <dsp:spPr>
        <a:xfrm>
          <a:off x="383290" y="273592"/>
          <a:ext cx="2397801" cy="5471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Assurance</a:t>
          </a:r>
        </a:p>
      </dsp:txBody>
      <dsp:txXfrm>
        <a:off x="383290" y="273592"/>
        <a:ext cx="2397801" cy="547184"/>
      </dsp:txXfrm>
    </dsp:sp>
    <dsp:sp modelId="{2D0FCC5B-8606-ED44-8FFB-2FE4A653492D}">
      <dsp:nvSpPr>
        <dsp:cNvPr id="0" name=""/>
        <dsp:cNvSpPr/>
      </dsp:nvSpPr>
      <dsp:spPr>
        <a:xfrm>
          <a:off x="41300" y="205194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F45CE-5D28-4346-8DA8-5ED1BB8A60BC}">
      <dsp:nvSpPr>
        <dsp:cNvPr id="0" name=""/>
        <dsp:cNvSpPr/>
      </dsp:nvSpPr>
      <dsp:spPr>
        <a:xfrm>
          <a:off x="582191" y="1094368"/>
          <a:ext cx="2198900" cy="547184"/>
        </a:xfrm>
        <a:prstGeom prst="rect">
          <a:avLst/>
        </a:prstGeom>
        <a:solidFill>
          <a:schemeClr val="accent4">
            <a:hueOff val="-61527"/>
            <a:satOff val="-2002"/>
            <a:lumOff val="10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Optimization</a:t>
          </a:r>
        </a:p>
      </dsp:txBody>
      <dsp:txXfrm>
        <a:off x="582191" y="1094368"/>
        <a:ext cx="2198900" cy="547184"/>
      </dsp:txXfrm>
    </dsp:sp>
    <dsp:sp modelId="{EF53D5B3-AB0F-EC4A-BAEF-8429AD20CA4C}">
      <dsp:nvSpPr>
        <dsp:cNvPr id="0" name=""/>
        <dsp:cNvSpPr/>
      </dsp:nvSpPr>
      <dsp:spPr>
        <a:xfrm>
          <a:off x="240201" y="1025970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1527"/>
              <a:satOff val="-2002"/>
              <a:lumOff val="10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AD9C7-FABF-9040-B10C-385D28C64E56}">
      <dsp:nvSpPr>
        <dsp:cNvPr id="0" name=""/>
        <dsp:cNvSpPr/>
      </dsp:nvSpPr>
      <dsp:spPr>
        <a:xfrm>
          <a:off x="383290" y="1915144"/>
          <a:ext cx="2397801" cy="547184"/>
        </a:xfrm>
        <a:prstGeom prst="rect">
          <a:avLst/>
        </a:prstGeom>
        <a:solidFill>
          <a:schemeClr val="accent4">
            <a:hueOff val="-123054"/>
            <a:satOff val="-4003"/>
            <a:lumOff val="2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Automation</a:t>
          </a:r>
        </a:p>
      </dsp:txBody>
      <dsp:txXfrm>
        <a:off x="383290" y="1915144"/>
        <a:ext cx="2397801" cy="547184"/>
      </dsp:txXfrm>
    </dsp:sp>
    <dsp:sp modelId="{E0C7A401-A8F4-9D4B-B0FA-F4A5D445D4BA}">
      <dsp:nvSpPr>
        <dsp:cNvPr id="0" name=""/>
        <dsp:cNvSpPr/>
      </dsp:nvSpPr>
      <dsp:spPr>
        <a:xfrm>
          <a:off x="41300" y="1846746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23054"/>
              <a:satOff val="-4003"/>
              <a:lumOff val="2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A08C2-F07E-A24D-824D-31BD7D609C2E}">
      <dsp:nvSpPr>
        <dsp:cNvPr id="0" name=""/>
        <dsp:cNvSpPr/>
      </dsp:nvSpPr>
      <dsp:spPr>
        <a:xfrm>
          <a:off x="-3091770" y="-475978"/>
          <a:ext cx="3687876" cy="3687876"/>
        </a:xfrm>
        <a:prstGeom prst="blockArc">
          <a:avLst>
            <a:gd name="adj1" fmla="val 18900000"/>
            <a:gd name="adj2" fmla="val 2700000"/>
            <a:gd name="adj3" fmla="val 5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AA00D-0AA2-0847-91C0-D3D19C538C44}">
      <dsp:nvSpPr>
        <dsp:cNvPr id="0" name=""/>
        <dsp:cNvSpPr/>
      </dsp:nvSpPr>
      <dsp:spPr>
        <a:xfrm>
          <a:off x="383290" y="273592"/>
          <a:ext cx="2397801" cy="5471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Assurance</a:t>
          </a:r>
        </a:p>
      </dsp:txBody>
      <dsp:txXfrm>
        <a:off x="383290" y="273592"/>
        <a:ext cx="2397801" cy="547184"/>
      </dsp:txXfrm>
    </dsp:sp>
    <dsp:sp modelId="{2D0FCC5B-8606-ED44-8FFB-2FE4A653492D}">
      <dsp:nvSpPr>
        <dsp:cNvPr id="0" name=""/>
        <dsp:cNvSpPr/>
      </dsp:nvSpPr>
      <dsp:spPr>
        <a:xfrm>
          <a:off x="41300" y="205194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F45CE-5D28-4346-8DA8-5ED1BB8A60BC}">
      <dsp:nvSpPr>
        <dsp:cNvPr id="0" name=""/>
        <dsp:cNvSpPr/>
      </dsp:nvSpPr>
      <dsp:spPr>
        <a:xfrm>
          <a:off x="582191" y="1094368"/>
          <a:ext cx="2198900" cy="547184"/>
        </a:xfrm>
        <a:prstGeom prst="rect">
          <a:avLst/>
        </a:prstGeom>
        <a:solidFill>
          <a:schemeClr val="accent4">
            <a:hueOff val="-61527"/>
            <a:satOff val="-2002"/>
            <a:lumOff val="10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Optimization</a:t>
          </a:r>
        </a:p>
      </dsp:txBody>
      <dsp:txXfrm>
        <a:off x="582191" y="1094368"/>
        <a:ext cx="2198900" cy="547184"/>
      </dsp:txXfrm>
    </dsp:sp>
    <dsp:sp modelId="{EF53D5B3-AB0F-EC4A-BAEF-8429AD20CA4C}">
      <dsp:nvSpPr>
        <dsp:cNvPr id="0" name=""/>
        <dsp:cNvSpPr/>
      </dsp:nvSpPr>
      <dsp:spPr>
        <a:xfrm>
          <a:off x="240201" y="1025970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1527"/>
              <a:satOff val="-2002"/>
              <a:lumOff val="10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AD9C7-FABF-9040-B10C-385D28C64E56}">
      <dsp:nvSpPr>
        <dsp:cNvPr id="0" name=""/>
        <dsp:cNvSpPr/>
      </dsp:nvSpPr>
      <dsp:spPr>
        <a:xfrm>
          <a:off x="383290" y="1915144"/>
          <a:ext cx="2397801" cy="547184"/>
        </a:xfrm>
        <a:prstGeom prst="rect">
          <a:avLst/>
        </a:prstGeom>
        <a:solidFill>
          <a:schemeClr val="accent4">
            <a:hueOff val="-123054"/>
            <a:satOff val="-4003"/>
            <a:lumOff val="2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3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Automation</a:t>
          </a:r>
        </a:p>
      </dsp:txBody>
      <dsp:txXfrm>
        <a:off x="383290" y="1915144"/>
        <a:ext cx="2397801" cy="547184"/>
      </dsp:txXfrm>
    </dsp:sp>
    <dsp:sp modelId="{E0C7A401-A8F4-9D4B-B0FA-F4A5D445D4BA}">
      <dsp:nvSpPr>
        <dsp:cNvPr id="0" name=""/>
        <dsp:cNvSpPr/>
      </dsp:nvSpPr>
      <dsp:spPr>
        <a:xfrm>
          <a:off x="41300" y="1846746"/>
          <a:ext cx="683980" cy="683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23054"/>
              <a:satOff val="-4003"/>
              <a:lumOff val="2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CA24-5DDA-4672-937B-5E43162D585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96FAB-E585-4208-8586-691F6E62D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 1">
            <a:extLst>
              <a:ext uri="{FF2B5EF4-FFF2-40B4-BE49-F238E27FC236}">
                <a16:creationId xmlns:a16="http://schemas.microsoft.com/office/drawing/2014/main" id="{90FC40CF-5790-9F02-57DF-8D6DCDB0569C}"/>
              </a:ext>
            </a:extLst>
          </p:cNvPr>
          <p:cNvSpPr/>
          <p:nvPr userDrawn="1"/>
        </p:nvSpPr>
        <p:spPr>
          <a:xfrm>
            <a:off x="0" y="0"/>
            <a:ext cx="7238851" cy="68565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algn="ctr">
              <a:spcBef>
                <a:spcPts val="0"/>
              </a:spcBef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sz="1800" b="0" i="0" dirty="0">
              <a:latin typeface="+mj-lt"/>
              <a:ea typeface="Inter Light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D3836-E24C-0A91-711D-F8EE2AB5D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71600"/>
            <a:ext cx="5715000" cy="1828800"/>
          </a:xfrm>
        </p:spPr>
        <p:txBody>
          <a:bodyPr anchor="t"/>
          <a:lstStyle>
            <a:lvl1pPr algn="l">
              <a:defRPr sz="5400" b="0">
                <a:solidFill>
                  <a:schemeClr val="bg1"/>
                </a:solidFill>
                <a:latin typeface="+mj-lt"/>
                <a:ea typeface="Inter Light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CECBE-E33A-35D8-B0DC-02ED57733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3429000"/>
            <a:ext cx="5715000" cy="9144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d 1">
            <a:extLst>
              <a:ext uri="{FF2B5EF4-FFF2-40B4-BE49-F238E27FC236}">
                <a16:creationId xmlns:a16="http://schemas.microsoft.com/office/drawing/2014/main" id="{B0DD025C-6CB0-8500-CE2C-1A003F6923F2}"/>
              </a:ext>
            </a:extLst>
          </p:cNvPr>
          <p:cNvSpPr/>
          <p:nvPr userDrawn="1"/>
        </p:nvSpPr>
        <p:spPr>
          <a:xfrm>
            <a:off x="7238851" y="0"/>
            <a:ext cx="4953149" cy="6856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algn="ctr">
              <a:spcBef>
                <a:spcPts val="0"/>
              </a:spcBef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sz="1800" b="0" i="0" dirty="0">
              <a:latin typeface="+mj-lt"/>
              <a:ea typeface="Inter Light" panose="02000503000000020004" pitchFamily="2" charset="0"/>
            </a:endParaRPr>
          </a:p>
        </p:txBody>
      </p:sp>
      <p:sp>
        <p:nvSpPr>
          <p:cNvPr id="8" name="Red 3">
            <a:extLst>
              <a:ext uri="{FF2B5EF4-FFF2-40B4-BE49-F238E27FC236}">
                <a16:creationId xmlns:a16="http://schemas.microsoft.com/office/drawing/2014/main" id="{8BB04ED4-C1E6-4CBD-C863-B3F9FA6E03C1}"/>
              </a:ext>
            </a:extLst>
          </p:cNvPr>
          <p:cNvSpPr/>
          <p:nvPr userDrawn="1"/>
        </p:nvSpPr>
        <p:spPr>
          <a:xfrm>
            <a:off x="0" y="0"/>
            <a:ext cx="382154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lvl="0" algn="ctr">
              <a:spcBef>
                <a:spcPts val="0"/>
              </a:spcBef>
            </a:pPr>
            <a:endParaRPr b="0" i="0" noProof="0" dirty="0">
              <a:solidFill>
                <a:srgbClr val="FFFFFF"/>
              </a:solidFill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9" name="Red 2">
            <a:extLst>
              <a:ext uri="{FF2B5EF4-FFF2-40B4-BE49-F238E27FC236}">
                <a16:creationId xmlns:a16="http://schemas.microsoft.com/office/drawing/2014/main" id="{FD98E008-5210-B1AD-9DB7-7189058DC5D6}"/>
              </a:ext>
            </a:extLst>
          </p:cNvPr>
          <p:cNvSpPr/>
          <p:nvPr userDrawn="1"/>
        </p:nvSpPr>
        <p:spPr>
          <a:xfrm>
            <a:off x="0" y="0"/>
            <a:ext cx="382154" cy="10141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lvl="0" algn="ctr">
              <a:spcBef>
                <a:spcPts val="0"/>
              </a:spcBef>
            </a:pPr>
            <a:endParaRPr b="0" i="0" noProof="0" dirty="0">
              <a:solidFill>
                <a:srgbClr val="FFFFFF"/>
              </a:solidFill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E630EF6-A7C3-CB18-4144-8E37AA6F03FE}"/>
              </a:ext>
            </a:extLst>
          </p:cNvPr>
          <p:cNvSpPr txBox="1">
            <a:spLocks/>
          </p:cNvSpPr>
          <p:nvPr userDrawn="1"/>
        </p:nvSpPr>
        <p:spPr>
          <a:xfrm>
            <a:off x="1051560" y="6455416"/>
            <a:ext cx="4632820" cy="30853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IETF 122 @ Bangkok (March 16-21, 2025) </a:t>
            </a:r>
          </a:p>
        </p:txBody>
      </p:sp>
    </p:spTree>
    <p:extLst>
      <p:ext uri="{BB962C8B-B14F-4D97-AF65-F5344CB8AC3E}">
        <p14:creationId xmlns:p14="http://schemas.microsoft.com/office/powerpoint/2010/main" val="24305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3">
            <a:extLst>
              <a:ext uri="{FF2B5EF4-FFF2-40B4-BE49-F238E27FC236}">
                <a16:creationId xmlns:a16="http://schemas.microsoft.com/office/drawing/2014/main" id="{A836C3DE-E012-B7CB-39F3-4F6445511518}"/>
              </a:ext>
            </a:extLst>
          </p:cNvPr>
          <p:cNvSpPr/>
          <p:nvPr userDrawn="1"/>
        </p:nvSpPr>
        <p:spPr>
          <a:xfrm>
            <a:off x="0" y="0"/>
            <a:ext cx="382154" cy="6858000"/>
          </a:xfrm>
          <a:prstGeom prst="rect">
            <a:avLst/>
          </a:prstGeom>
          <a:solidFill>
            <a:srgbClr val="B9010E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9" name="Red 2">
            <a:extLst>
              <a:ext uri="{FF2B5EF4-FFF2-40B4-BE49-F238E27FC236}">
                <a16:creationId xmlns:a16="http://schemas.microsoft.com/office/drawing/2014/main" id="{D050BBA6-ECE5-05A6-B266-396EC2587FFF}"/>
              </a:ext>
            </a:extLst>
          </p:cNvPr>
          <p:cNvSpPr/>
          <p:nvPr userDrawn="1"/>
        </p:nvSpPr>
        <p:spPr>
          <a:xfrm>
            <a:off x="0" y="0"/>
            <a:ext cx="382154" cy="1014111"/>
          </a:xfrm>
          <a:prstGeom prst="rect">
            <a:avLst/>
          </a:prstGeom>
          <a:solidFill>
            <a:srgbClr val="DC0000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0CF-948C-FC37-27A7-1A42C43A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3D1B-24FD-19B8-2783-C5449863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FB0A1F2-5A17-116C-FA73-C5C023048447}"/>
              </a:ext>
            </a:extLst>
          </p:cNvPr>
          <p:cNvSpPr txBox="1">
            <a:spLocks/>
          </p:cNvSpPr>
          <p:nvPr userDrawn="1"/>
        </p:nvSpPr>
        <p:spPr>
          <a:xfrm>
            <a:off x="0" y="6558189"/>
            <a:ext cx="38404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15F22-A628-4E8E-9DBD-986B65DD8195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B45DD9B-3D8D-2135-3F14-5A45477EF22C}"/>
              </a:ext>
            </a:extLst>
          </p:cNvPr>
          <p:cNvSpPr txBox="1">
            <a:spLocks/>
          </p:cNvSpPr>
          <p:nvPr userDrawn="1"/>
        </p:nvSpPr>
        <p:spPr>
          <a:xfrm>
            <a:off x="979051" y="6544426"/>
            <a:ext cx="3063245" cy="18873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IETF 122 @ Bangkok (March 16-21, 2025) </a:t>
            </a:r>
          </a:p>
        </p:txBody>
      </p:sp>
    </p:spTree>
    <p:extLst>
      <p:ext uri="{BB962C8B-B14F-4D97-AF65-F5344CB8AC3E}">
        <p14:creationId xmlns:p14="http://schemas.microsoft.com/office/powerpoint/2010/main" val="89019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Red 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 1">
            <a:extLst>
              <a:ext uri="{FF2B5EF4-FFF2-40B4-BE49-F238E27FC236}">
                <a16:creationId xmlns:a16="http://schemas.microsoft.com/office/drawing/2014/main" id="{D9E09EF5-201A-7482-4E8D-C118FCAFC612}"/>
              </a:ext>
            </a:extLst>
          </p:cNvPr>
          <p:cNvSpPr/>
          <p:nvPr userDrawn="1"/>
        </p:nvSpPr>
        <p:spPr>
          <a:xfrm>
            <a:off x="0" y="0"/>
            <a:ext cx="12192000" cy="68565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algn="ctr">
              <a:spcBef>
                <a:spcPts val="0"/>
              </a:spcBef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sz="1800" b="0" i="0" dirty="0">
              <a:latin typeface="+mj-lt"/>
              <a:ea typeface="Inter Light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ED7E4-62A3-3943-EE26-FC8E56A2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952160"/>
            <a:ext cx="10471034" cy="1828800"/>
          </a:xfrm>
        </p:spPr>
        <p:txBody>
          <a:bodyPr anchor="b"/>
          <a:lstStyle>
            <a:lvl1pPr>
              <a:defRPr sz="5400" b="0">
                <a:solidFill>
                  <a:schemeClr val="bg1"/>
                </a:solidFill>
                <a:latin typeface="+mj-lt"/>
                <a:ea typeface="Inter Light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EFBC-B754-BE9D-2070-8B230C09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560" y="4009560"/>
            <a:ext cx="10471034" cy="914400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d 3">
            <a:extLst>
              <a:ext uri="{FF2B5EF4-FFF2-40B4-BE49-F238E27FC236}">
                <a16:creationId xmlns:a16="http://schemas.microsoft.com/office/drawing/2014/main" id="{30C42DC5-8EE3-8816-05B4-BB8579A6DFB8}"/>
              </a:ext>
            </a:extLst>
          </p:cNvPr>
          <p:cNvSpPr/>
          <p:nvPr userDrawn="1"/>
        </p:nvSpPr>
        <p:spPr>
          <a:xfrm>
            <a:off x="0" y="0"/>
            <a:ext cx="382154" cy="6858000"/>
          </a:xfrm>
          <a:prstGeom prst="rect">
            <a:avLst/>
          </a:prstGeom>
          <a:solidFill>
            <a:srgbClr val="B9010E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10" name="Red 2">
            <a:extLst>
              <a:ext uri="{FF2B5EF4-FFF2-40B4-BE49-F238E27FC236}">
                <a16:creationId xmlns:a16="http://schemas.microsoft.com/office/drawing/2014/main" id="{C860B048-2F03-9B89-D42A-4FAD0153A8D8}"/>
              </a:ext>
            </a:extLst>
          </p:cNvPr>
          <p:cNvSpPr/>
          <p:nvPr userDrawn="1"/>
        </p:nvSpPr>
        <p:spPr>
          <a:xfrm>
            <a:off x="0" y="0"/>
            <a:ext cx="382154" cy="1014111"/>
          </a:xfrm>
          <a:prstGeom prst="rect">
            <a:avLst/>
          </a:prstGeom>
          <a:solidFill>
            <a:srgbClr val="DC0000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B196AC-C9E1-5AF3-D555-0DF46395C899}"/>
              </a:ext>
            </a:extLst>
          </p:cNvPr>
          <p:cNvSpPr txBox="1">
            <a:spLocks/>
          </p:cNvSpPr>
          <p:nvPr userDrawn="1"/>
        </p:nvSpPr>
        <p:spPr>
          <a:xfrm>
            <a:off x="1051560" y="6558189"/>
            <a:ext cx="4228250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IETF 122 @ Bangkok (March 16-21, 2025) </a:t>
            </a:r>
          </a:p>
        </p:txBody>
      </p:sp>
    </p:spTree>
    <p:extLst>
      <p:ext uri="{BB962C8B-B14F-4D97-AF65-F5344CB8AC3E}">
        <p14:creationId xmlns:p14="http://schemas.microsoft.com/office/powerpoint/2010/main" val="12048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d 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 1">
            <a:extLst>
              <a:ext uri="{FF2B5EF4-FFF2-40B4-BE49-F238E27FC236}">
                <a16:creationId xmlns:a16="http://schemas.microsoft.com/office/drawing/2014/main" id="{D9E09EF5-201A-7482-4E8D-C118FCAFC612}"/>
              </a:ext>
            </a:extLst>
          </p:cNvPr>
          <p:cNvSpPr/>
          <p:nvPr userDrawn="1"/>
        </p:nvSpPr>
        <p:spPr>
          <a:xfrm>
            <a:off x="0" y="0"/>
            <a:ext cx="12192000" cy="68565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algn="ctr">
              <a:spcBef>
                <a:spcPts val="0"/>
              </a:spcBef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sz="1800" b="0" i="0" dirty="0">
              <a:latin typeface="+mj-lt"/>
              <a:ea typeface="Inter Light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ED7E4-62A3-3943-EE26-FC8E56A2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952160"/>
            <a:ext cx="10471034" cy="1828800"/>
          </a:xfrm>
        </p:spPr>
        <p:txBody>
          <a:bodyPr anchor="b"/>
          <a:lstStyle>
            <a:lvl1pPr>
              <a:defRPr sz="5400" b="0">
                <a:solidFill>
                  <a:schemeClr val="bg1"/>
                </a:solidFill>
                <a:latin typeface="+mj-lt"/>
                <a:ea typeface="Inter Light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EFBC-B754-BE9D-2070-8B230C09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560" y="4009560"/>
            <a:ext cx="10471034" cy="914400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d 3">
            <a:extLst>
              <a:ext uri="{FF2B5EF4-FFF2-40B4-BE49-F238E27FC236}">
                <a16:creationId xmlns:a16="http://schemas.microsoft.com/office/drawing/2014/main" id="{30C42DC5-8EE3-8816-05B4-BB8579A6DFB8}"/>
              </a:ext>
            </a:extLst>
          </p:cNvPr>
          <p:cNvSpPr/>
          <p:nvPr userDrawn="1"/>
        </p:nvSpPr>
        <p:spPr>
          <a:xfrm>
            <a:off x="0" y="0"/>
            <a:ext cx="382154" cy="6858000"/>
          </a:xfrm>
          <a:prstGeom prst="rect">
            <a:avLst/>
          </a:prstGeom>
          <a:solidFill>
            <a:srgbClr val="B9010E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10" name="Red 2">
            <a:extLst>
              <a:ext uri="{FF2B5EF4-FFF2-40B4-BE49-F238E27FC236}">
                <a16:creationId xmlns:a16="http://schemas.microsoft.com/office/drawing/2014/main" id="{C860B048-2F03-9B89-D42A-4FAD0153A8D8}"/>
              </a:ext>
            </a:extLst>
          </p:cNvPr>
          <p:cNvSpPr/>
          <p:nvPr userDrawn="1"/>
        </p:nvSpPr>
        <p:spPr>
          <a:xfrm>
            <a:off x="0" y="0"/>
            <a:ext cx="382154" cy="1014111"/>
          </a:xfrm>
          <a:prstGeom prst="rect">
            <a:avLst/>
          </a:prstGeom>
          <a:solidFill>
            <a:srgbClr val="DC0000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B196AC-C9E1-5AF3-D555-0DF46395C899}"/>
              </a:ext>
            </a:extLst>
          </p:cNvPr>
          <p:cNvSpPr txBox="1">
            <a:spLocks/>
          </p:cNvSpPr>
          <p:nvPr userDrawn="1"/>
        </p:nvSpPr>
        <p:spPr>
          <a:xfrm>
            <a:off x="1051560" y="6558189"/>
            <a:ext cx="4228250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IETF 122 @ Bangkok (March 16-21, 2025) </a:t>
            </a:r>
          </a:p>
        </p:txBody>
      </p:sp>
    </p:spTree>
    <p:extLst>
      <p:ext uri="{BB962C8B-B14F-4D97-AF65-F5344CB8AC3E}">
        <p14:creationId xmlns:p14="http://schemas.microsoft.com/office/powerpoint/2010/main" val="38084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3">
            <a:extLst>
              <a:ext uri="{FF2B5EF4-FFF2-40B4-BE49-F238E27FC236}">
                <a16:creationId xmlns:a16="http://schemas.microsoft.com/office/drawing/2014/main" id="{A836C3DE-E012-B7CB-39F3-4F6445511518}"/>
              </a:ext>
            </a:extLst>
          </p:cNvPr>
          <p:cNvSpPr/>
          <p:nvPr userDrawn="1"/>
        </p:nvSpPr>
        <p:spPr>
          <a:xfrm>
            <a:off x="0" y="0"/>
            <a:ext cx="382154" cy="6858000"/>
          </a:xfrm>
          <a:prstGeom prst="rect">
            <a:avLst/>
          </a:prstGeom>
          <a:solidFill>
            <a:srgbClr val="B9010E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9" name="Red 2">
            <a:extLst>
              <a:ext uri="{FF2B5EF4-FFF2-40B4-BE49-F238E27FC236}">
                <a16:creationId xmlns:a16="http://schemas.microsoft.com/office/drawing/2014/main" id="{D050BBA6-ECE5-05A6-B266-396EC2587FFF}"/>
              </a:ext>
            </a:extLst>
          </p:cNvPr>
          <p:cNvSpPr/>
          <p:nvPr userDrawn="1"/>
        </p:nvSpPr>
        <p:spPr>
          <a:xfrm>
            <a:off x="0" y="0"/>
            <a:ext cx="382154" cy="1014111"/>
          </a:xfrm>
          <a:prstGeom prst="rect">
            <a:avLst/>
          </a:prstGeom>
          <a:solidFill>
            <a:srgbClr val="DC0000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Inter Light" panose="02000503000000020004" pitchFamily="2" charset="0"/>
              <a:cs typeface="Inter Regular ExtraLight"/>
              <a:sym typeface="Inter Regular Extra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0CF-948C-FC37-27A7-1A42C43A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3D1B-24FD-19B8-2783-C5449863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685A419-BE1F-8DD9-86E9-DFFD60E5B6AD}"/>
              </a:ext>
            </a:extLst>
          </p:cNvPr>
          <p:cNvSpPr txBox="1">
            <a:spLocks/>
          </p:cNvSpPr>
          <p:nvPr userDrawn="1"/>
        </p:nvSpPr>
        <p:spPr>
          <a:xfrm>
            <a:off x="1051560" y="6558189"/>
            <a:ext cx="4228250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IETF 122 @ Bangkok (March 16-21, 2025)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5D039E-878D-DFE8-C23F-78EF27DBD54B}"/>
              </a:ext>
            </a:extLst>
          </p:cNvPr>
          <p:cNvSpPr txBox="1">
            <a:spLocks/>
          </p:cNvSpPr>
          <p:nvPr userDrawn="1"/>
        </p:nvSpPr>
        <p:spPr>
          <a:xfrm>
            <a:off x="0" y="6558189"/>
            <a:ext cx="38404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15F22-A628-4E8E-9DBD-986B65DD8195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1193B-4A9E-79FB-C57D-6D0EB38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0"/>
            <a:ext cx="10471034" cy="101498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C345-A180-D946-CE45-27420BBE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560" y="1234440"/>
            <a:ext cx="10471034" cy="43513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2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71" r:id="rId2"/>
    <p:sldLayoutId id="214748464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Inter Medium" panose="020005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j-lt"/>
          <a:ea typeface="+mn-ea"/>
          <a:cs typeface="+mn-cs"/>
        </a:defRPr>
      </a:lvl1pPr>
      <a:lvl2pPr marL="512763" indent="-2841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j-lt"/>
          <a:ea typeface="+mn-ea"/>
          <a:cs typeface="+mn-cs"/>
        </a:defRPr>
      </a:lvl2pPr>
      <a:lvl3pPr marL="803275" indent="-2905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j-lt"/>
          <a:ea typeface="+mn-ea"/>
          <a:cs typeface="+mn-cs"/>
        </a:defRPr>
      </a:lvl3pPr>
      <a:lvl4pPr marL="1087438" indent="-2841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j-lt"/>
          <a:ea typeface="+mn-ea"/>
          <a:cs typeface="+mn-cs"/>
        </a:defRPr>
      </a:lvl4pPr>
      <a:lvl5pPr marL="1371600" indent="-2841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1193B-4A9E-79FB-C57D-6D0EB38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0"/>
            <a:ext cx="10471034" cy="101498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C345-A180-D946-CE45-27420BBE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560" y="1234440"/>
            <a:ext cx="10471034" cy="43513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3" r:id="rId1"/>
    <p:sldLayoutId id="214748450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Inter Medium" panose="020005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j-lt"/>
          <a:ea typeface="+mn-ea"/>
          <a:cs typeface="+mn-cs"/>
        </a:defRPr>
      </a:lvl1pPr>
      <a:lvl2pPr marL="512763" indent="-2841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j-lt"/>
          <a:ea typeface="+mn-ea"/>
          <a:cs typeface="+mn-cs"/>
        </a:defRPr>
      </a:lvl2pPr>
      <a:lvl3pPr marL="803275" indent="-2905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j-lt"/>
          <a:ea typeface="+mn-ea"/>
          <a:cs typeface="+mn-cs"/>
        </a:defRPr>
      </a:lvl3pPr>
      <a:lvl4pPr marL="1087438" indent="-2841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j-lt"/>
          <a:ea typeface="+mn-ea"/>
          <a:cs typeface="+mn-cs"/>
        </a:defRPr>
      </a:lvl4pPr>
      <a:lvl5pPr marL="1371600" indent="-2841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rtf-nmrg-ai-deploy" TargetMode="External"/><Relationship Id="rId2" Type="http://schemas.openxmlformats.org/officeDocument/2006/relationships/hyperlink" Target="https://datatracker.ietf.org/doc/draft-irtf-nmrg-ai-challen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draft-irtf-nmrg-llm-n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108465-E29B-6DF3-6C68-200BF4F5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9046"/>
            <a:ext cx="10471034" cy="1828800"/>
          </a:xfrm>
        </p:spPr>
        <p:txBody>
          <a:bodyPr/>
          <a:lstStyle/>
          <a:p>
            <a:pPr algn="ctr"/>
            <a:r>
              <a:rPr lang="en-CA" b="0" i="0" dirty="0">
                <a:solidFill>
                  <a:srgbClr val="DEE2E6"/>
                </a:solidFill>
                <a:effectLst/>
                <a:latin typeface="+mn-lt"/>
              </a:rPr>
              <a:t>AI for Network Operations (AINetOps)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1B9A82-47A3-8CFC-82CD-8E9C07E5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560" y="3382923"/>
            <a:ext cx="4538831" cy="2718065"/>
          </a:xfrm>
        </p:spPr>
        <p:txBody>
          <a:bodyPr/>
          <a:lstStyle/>
          <a:p>
            <a:pPr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Authors: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Reza Rokui (Ciena)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CA" sz="1600" i="0" dirty="0">
                <a:effectLst/>
                <a:latin typeface="+mn-lt"/>
              </a:rPr>
              <a:t>Cheng Li (Huawei)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CA" sz="1600" b="1" dirty="0">
                <a:solidFill>
                  <a:srgbClr val="FF9933"/>
                </a:solidFill>
                <a:latin typeface="+mn-lt"/>
              </a:rPr>
              <a:t>Daniel King (Lancaster University)</a:t>
            </a:r>
          </a:p>
          <a:p>
            <a:pPr lvl="0">
              <a:tabLst>
                <a:tab pos="1685925" algn="l"/>
              </a:tabLst>
            </a:pPr>
            <a:endParaRPr lang="en-US" sz="1600" dirty="0">
              <a:latin typeface="+mn-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A11F1-1530-9D7A-2087-CE4D09FDDCC2}"/>
              </a:ext>
            </a:extLst>
          </p:cNvPr>
          <p:cNvSpPr txBox="1">
            <a:spLocks/>
          </p:cNvSpPr>
          <p:nvPr/>
        </p:nvSpPr>
        <p:spPr>
          <a:xfrm>
            <a:off x="6205369" y="3557095"/>
            <a:ext cx="5529431" cy="286186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Contributors: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Daniele Ceccarelli (Cisco)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Arashmid </a:t>
            </a:r>
            <a:r>
              <a:rPr lang="en-US" sz="1600" dirty="0" err="1">
                <a:latin typeface="+mn-lt"/>
              </a:rPr>
              <a:t>Aakhavain</a:t>
            </a:r>
            <a:r>
              <a:rPr lang="en-US" sz="1600" dirty="0">
                <a:latin typeface="+mn-lt"/>
              </a:rPr>
              <a:t> (Huawei)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Oscar González de Dios (Telefonica)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Ignacio Dominguez Martinez-Casanueva (Telefonica)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Vincenzo Riccobene (Huawei)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Nathalie Romo-</a:t>
            </a:r>
            <a:r>
              <a:rPr lang="en-US" sz="1600" dirty="0" err="1">
                <a:latin typeface="+mn-lt"/>
              </a:rPr>
              <a:t>moreno</a:t>
            </a:r>
            <a:r>
              <a:rPr lang="en-US" sz="1600" dirty="0">
                <a:latin typeface="+mn-lt"/>
              </a:rPr>
              <a:t> (Telekom)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685925" algn="l"/>
              </a:tabLst>
            </a:pPr>
            <a:r>
              <a:rPr lang="en-US" sz="1600" dirty="0">
                <a:latin typeface="+mn-lt"/>
              </a:rPr>
              <a:t>Ali </a:t>
            </a:r>
            <a:r>
              <a:rPr lang="en-US" sz="1600" dirty="0" err="1">
                <a:latin typeface="+mn-lt"/>
              </a:rPr>
              <a:t>Tizghadam</a:t>
            </a:r>
            <a:r>
              <a:rPr lang="en-US" sz="1600" dirty="0">
                <a:latin typeface="+mn-lt"/>
              </a:rPr>
              <a:t> (</a:t>
            </a:r>
            <a:r>
              <a:rPr lang="en-US" sz="1600" dirty="0" err="1">
                <a:latin typeface="+mn-lt"/>
              </a:rPr>
              <a:t>Telus</a:t>
            </a:r>
            <a:r>
              <a:rPr lang="en-US" sz="1600" dirty="0">
                <a:latin typeface="+mn-lt"/>
              </a:rPr>
              <a:t>)</a:t>
            </a:r>
          </a:p>
          <a:p>
            <a:pPr>
              <a:tabLst>
                <a:tab pos="1685925" algn="l"/>
              </a:tabLst>
            </a:pPr>
            <a:endParaRPr lang="en-US" sz="1600" dirty="0">
              <a:latin typeface="+mn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F4A97F-41B4-A872-1C60-3375A41933DC}"/>
              </a:ext>
            </a:extLst>
          </p:cNvPr>
          <p:cNvSpPr txBox="1">
            <a:spLocks/>
          </p:cNvSpPr>
          <p:nvPr/>
        </p:nvSpPr>
        <p:spPr>
          <a:xfrm>
            <a:off x="3811089" y="2537853"/>
            <a:ext cx="4173583" cy="50450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685925" algn="l"/>
              </a:tabLst>
            </a:pPr>
            <a:r>
              <a:rPr lang="en-CA" sz="1600" dirty="0">
                <a:latin typeface="+mn-lt"/>
              </a:rPr>
              <a:t>IETF 122 March 19, 2025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44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7DB7-1C10-E8EA-B397-F1201747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09CE2F-5655-A57A-9A5A-FA859477C3B7}"/>
              </a:ext>
            </a:extLst>
          </p:cNvPr>
          <p:cNvSpPr/>
          <p:nvPr/>
        </p:nvSpPr>
        <p:spPr>
          <a:xfrm>
            <a:off x="4176835" y="1048770"/>
            <a:ext cx="7035969" cy="5033462"/>
          </a:xfrm>
          <a:custGeom>
            <a:avLst/>
            <a:gdLst>
              <a:gd name="connsiteX0" fmla="*/ 0 w 7035969"/>
              <a:gd name="connsiteY0" fmla="*/ 48372 h 5033462"/>
              <a:gd name="connsiteX1" fmla="*/ 48372 w 7035969"/>
              <a:gd name="connsiteY1" fmla="*/ 0 h 5033462"/>
              <a:gd name="connsiteX2" fmla="*/ 557249 w 7035969"/>
              <a:gd name="connsiteY2" fmla="*/ 0 h 5033462"/>
              <a:gd name="connsiteX3" fmla="*/ 927340 w 7035969"/>
              <a:gd name="connsiteY3" fmla="*/ 0 h 5033462"/>
              <a:gd name="connsiteX4" fmla="*/ 1644394 w 7035969"/>
              <a:gd name="connsiteY4" fmla="*/ 0 h 5033462"/>
              <a:gd name="connsiteX5" fmla="*/ 2222662 w 7035969"/>
              <a:gd name="connsiteY5" fmla="*/ 0 h 5033462"/>
              <a:gd name="connsiteX6" fmla="*/ 2939716 w 7035969"/>
              <a:gd name="connsiteY6" fmla="*/ 0 h 5033462"/>
              <a:gd name="connsiteX7" fmla="*/ 3448592 w 7035969"/>
              <a:gd name="connsiteY7" fmla="*/ 0 h 5033462"/>
              <a:gd name="connsiteX8" fmla="*/ 3888077 w 7035969"/>
              <a:gd name="connsiteY8" fmla="*/ 0 h 5033462"/>
              <a:gd name="connsiteX9" fmla="*/ 4466345 w 7035969"/>
              <a:gd name="connsiteY9" fmla="*/ 0 h 5033462"/>
              <a:gd name="connsiteX10" fmla="*/ 5114006 w 7035969"/>
              <a:gd name="connsiteY10" fmla="*/ 0 h 5033462"/>
              <a:gd name="connsiteX11" fmla="*/ 5831059 w 7035969"/>
              <a:gd name="connsiteY11" fmla="*/ 0 h 5033462"/>
              <a:gd name="connsiteX12" fmla="*/ 6478720 w 7035969"/>
              <a:gd name="connsiteY12" fmla="*/ 0 h 5033462"/>
              <a:gd name="connsiteX13" fmla="*/ 6987597 w 7035969"/>
              <a:gd name="connsiteY13" fmla="*/ 0 h 5033462"/>
              <a:gd name="connsiteX14" fmla="*/ 7035969 w 7035969"/>
              <a:gd name="connsiteY14" fmla="*/ 48372 h 5033462"/>
              <a:gd name="connsiteX15" fmla="*/ 7035969 w 7035969"/>
              <a:gd name="connsiteY15" fmla="*/ 596896 h 5033462"/>
              <a:gd name="connsiteX16" fmla="*/ 7035969 w 7035969"/>
              <a:gd name="connsiteY16" fmla="*/ 1096053 h 5033462"/>
              <a:gd name="connsiteX17" fmla="*/ 7035969 w 7035969"/>
              <a:gd name="connsiteY17" fmla="*/ 1545843 h 5033462"/>
              <a:gd name="connsiteX18" fmla="*/ 7035969 w 7035969"/>
              <a:gd name="connsiteY18" fmla="*/ 1946266 h 5033462"/>
              <a:gd name="connsiteX19" fmla="*/ 7035969 w 7035969"/>
              <a:gd name="connsiteY19" fmla="*/ 2396056 h 5033462"/>
              <a:gd name="connsiteX20" fmla="*/ 7035969 w 7035969"/>
              <a:gd name="connsiteY20" fmla="*/ 2845846 h 5033462"/>
              <a:gd name="connsiteX21" fmla="*/ 7035969 w 7035969"/>
              <a:gd name="connsiteY21" fmla="*/ 3394370 h 5033462"/>
              <a:gd name="connsiteX22" fmla="*/ 7035969 w 7035969"/>
              <a:gd name="connsiteY22" fmla="*/ 3942894 h 5033462"/>
              <a:gd name="connsiteX23" fmla="*/ 7035969 w 7035969"/>
              <a:gd name="connsiteY23" fmla="*/ 4442051 h 5033462"/>
              <a:gd name="connsiteX24" fmla="*/ 7035969 w 7035969"/>
              <a:gd name="connsiteY24" fmla="*/ 4985090 h 5033462"/>
              <a:gd name="connsiteX25" fmla="*/ 6987597 w 7035969"/>
              <a:gd name="connsiteY25" fmla="*/ 5033462 h 5033462"/>
              <a:gd name="connsiteX26" fmla="*/ 6617505 w 7035969"/>
              <a:gd name="connsiteY26" fmla="*/ 5033462 h 5033462"/>
              <a:gd name="connsiteX27" fmla="*/ 5969844 w 7035969"/>
              <a:gd name="connsiteY27" fmla="*/ 5033462 h 5033462"/>
              <a:gd name="connsiteX28" fmla="*/ 5252791 w 7035969"/>
              <a:gd name="connsiteY28" fmla="*/ 5033462 h 5033462"/>
              <a:gd name="connsiteX29" fmla="*/ 4882699 w 7035969"/>
              <a:gd name="connsiteY29" fmla="*/ 5033462 h 5033462"/>
              <a:gd name="connsiteX30" fmla="*/ 4165645 w 7035969"/>
              <a:gd name="connsiteY30" fmla="*/ 5033462 h 5033462"/>
              <a:gd name="connsiteX31" fmla="*/ 3448592 w 7035969"/>
              <a:gd name="connsiteY31" fmla="*/ 5033462 h 5033462"/>
              <a:gd name="connsiteX32" fmla="*/ 3078500 w 7035969"/>
              <a:gd name="connsiteY32" fmla="*/ 5033462 h 5033462"/>
              <a:gd name="connsiteX33" fmla="*/ 2500231 w 7035969"/>
              <a:gd name="connsiteY33" fmla="*/ 5033462 h 5033462"/>
              <a:gd name="connsiteX34" fmla="*/ 1991355 w 7035969"/>
              <a:gd name="connsiteY34" fmla="*/ 5033462 h 5033462"/>
              <a:gd name="connsiteX35" fmla="*/ 1482478 w 7035969"/>
              <a:gd name="connsiteY35" fmla="*/ 5033462 h 5033462"/>
              <a:gd name="connsiteX36" fmla="*/ 973602 w 7035969"/>
              <a:gd name="connsiteY36" fmla="*/ 5033462 h 5033462"/>
              <a:gd name="connsiteX37" fmla="*/ 603510 w 7035969"/>
              <a:gd name="connsiteY37" fmla="*/ 5033462 h 5033462"/>
              <a:gd name="connsiteX38" fmla="*/ 48372 w 7035969"/>
              <a:gd name="connsiteY38" fmla="*/ 5033462 h 5033462"/>
              <a:gd name="connsiteX39" fmla="*/ 0 w 7035969"/>
              <a:gd name="connsiteY39" fmla="*/ 4985090 h 5033462"/>
              <a:gd name="connsiteX40" fmla="*/ 0 w 7035969"/>
              <a:gd name="connsiteY40" fmla="*/ 4584667 h 5033462"/>
              <a:gd name="connsiteX41" fmla="*/ 0 w 7035969"/>
              <a:gd name="connsiteY41" fmla="*/ 4036143 h 5033462"/>
              <a:gd name="connsiteX42" fmla="*/ 0 w 7035969"/>
              <a:gd name="connsiteY42" fmla="*/ 3438252 h 5033462"/>
              <a:gd name="connsiteX43" fmla="*/ 0 w 7035969"/>
              <a:gd name="connsiteY43" fmla="*/ 2939095 h 5033462"/>
              <a:gd name="connsiteX44" fmla="*/ 0 w 7035969"/>
              <a:gd name="connsiteY44" fmla="*/ 2489305 h 5033462"/>
              <a:gd name="connsiteX45" fmla="*/ 0 w 7035969"/>
              <a:gd name="connsiteY45" fmla="*/ 2039515 h 5033462"/>
              <a:gd name="connsiteX46" fmla="*/ 0 w 7035969"/>
              <a:gd name="connsiteY46" fmla="*/ 1441624 h 5033462"/>
              <a:gd name="connsiteX47" fmla="*/ 0 w 7035969"/>
              <a:gd name="connsiteY47" fmla="*/ 1041201 h 5033462"/>
              <a:gd name="connsiteX48" fmla="*/ 0 w 7035969"/>
              <a:gd name="connsiteY48" fmla="*/ 542044 h 5033462"/>
              <a:gd name="connsiteX49" fmla="*/ 0 w 7035969"/>
              <a:gd name="connsiteY49" fmla="*/ 48372 h 50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035969" h="5033462" fill="none" extrusionOk="0">
                <a:moveTo>
                  <a:pt x="0" y="48372"/>
                </a:moveTo>
                <a:cubicBezTo>
                  <a:pt x="573" y="21755"/>
                  <a:pt x="19699" y="716"/>
                  <a:pt x="48372" y="0"/>
                </a:cubicBezTo>
                <a:cubicBezTo>
                  <a:pt x="227838" y="-28028"/>
                  <a:pt x="381724" y="21034"/>
                  <a:pt x="557249" y="0"/>
                </a:cubicBezTo>
                <a:cubicBezTo>
                  <a:pt x="732774" y="-21034"/>
                  <a:pt x="848082" y="8805"/>
                  <a:pt x="927340" y="0"/>
                </a:cubicBezTo>
                <a:cubicBezTo>
                  <a:pt x="1006598" y="-8805"/>
                  <a:pt x="1288959" y="15434"/>
                  <a:pt x="1644394" y="0"/>
                </a:cubicBezTo>
                <a:cubicBezTo>
                  <a:pt x="1999829" y="-15434"/>
                  <a:pt x="2054800" y="62091"/>
                  <a:pt x="2222662" y="0"/>
                </a:cubicBezTo>
                <a:cubicBezTo>
                  <a:pt x="2390524" y="-62091"/>
                  <a:pt x="2636458" y="10768"/>
                  <a:pt x="2939716" y="0"/>
                </a:cubicBezTo>
                <a:cubicBezTo>
                  <a:pt x="3242974" y="-10768"/>
                  <a:pt x="3241485" y="43437"/>
                  <a:pt x="3448592" y="0"/>
                </a:cubicBezTo>
                <a:cubicBezTo>
                  <a:pt x="3655699" y="-43437"/>
                  <a:pt x="3713870" y="45768"/>
                  <a:pt x="3888077" y="0"/>
                </a:cubicBezTo>
                <a:cubicBezTo>
                  <a:pt x="4062285" y="-45768"/>
                  <a:pt x="4218562" y="63166"/>
                  <a:pt x="4466345" y="0"/>
                </a:cubicBezTo>
                <a:cubicBezTo>
                  <a:pt x="4714128" y="-63166"/>
                  <a:pt x="4923514" y="53449"/>
                  <a:pt x="5114006" y="0"/>
                </a:cubicBezTo>
                <a:cubicBezTo>
                  <a:pt x="5304498" y="-53449"/>
                  <a:pt x="5626742" y="20215"/>
                  <a:pt x="5831059" y="0"/>
                </a:cubicBezTo>
                <a:cubicBezTo>
                  <a:pt x="6035376" y="-20215"/>
                  <a:pt x="6163962" y="29407"/>
                  <a:pt x="6478720" y="0"/>
                </a:cubicBezTo>
                <a:cubicBezTo>
                  <a:pt x="6793478" y="-29407"/>
                  <a:pt x="6766615" y="7718"/>
                  <a:pt x="6987597" y="0"/>
                </a:cubicBezTo>
                <a:cubicBezTo>
                  <a:pt x="7009048" y="-503"/>
                  <a:pt x="7029653" y="24424"/>
                  <a:pt x="7035969" y="48372"/>
                </a:cubicBezTo>
                <a:cubicBezTo>
                  <a:pt x="7080908" y="174938"/>
                  <a:pt x="6974549" y="444133"/>
                  <a:pt x="7035969" y="596896"/>
                </a:cubicBezTo>
                <a:cubicBezTo>
                  <a:pt x="7097389" y="749659"/>
                  <a:pt x="7006086" y="916944"/>
                  <a:pt x="7035969" y="1096053"/>
                </a:cubicBezTo>
                <a:cubicBezTo>
                  <a:pt x="7065852" y="1275162"/>
                  <a:pt x="6992168" y="1423506"/>
                  <a:pt x="7035969" y="1545843"/>
                </a:cubicBezTo>
                <a:cubicBezTo>
                  <a:pt x="7079770" y="1668180"/>
                  <a:pt x="7005987" y="1806501"/>
                  <a:pt x="7035969" y="1946266"/>
                </a:cubicBezTo>
                <a:cubicBezTo>
                  <a:pt x="7065951" y="2086031"/>
                  <a:pt x="7015820" y="2273533"/>
                  <a:pt x="7035969" y="2396056"/>
                </a:cubicBezTo>
                <a:cubicBezTo>
                  <a:pt x="7056118" y="2518579"/>
                  <a:pt x="7018231" y="2674575"/>
                  <a:pt x="7035969" y="2845846"/>
                </a:cubicBezTo>
                <a:cubicBezTo>
                  <a:pt x="7053707" y="3017117"/>
                  <a:pt x="7028212" y="3254716"/>
                  <a:pt x="7035969" y="3394370"/>
                </a:cubicBezTo>
                <a:cubicBezTo>
                  <a:pt x="7043726" y="3534024"/>
                  <a:pt x="6976239" y="3695632"/>
                  <a:pt x="7035969" y="3942894"/>
                </a:cubicBezTo>
                <a:cubicBezTo>
                  <a:pt x="7095699" y="4190156"/>
                  <a:pt x="6989339" y="4317336"/>
                  <a:pt x="7035969" y="4442051"/>
                </a:cubicBezTo>
                <a:cubicBezTo>
                  <a:pt x="7082599" y="4566766"/>
                  <a:pt x="7017443" y="4876332"/>
                  <a:pt x="7035969" y="4985090"/>
                </a:cubicBezTo>
                <a:cubicBezTo>
                  <a:pt x="7028689" y="5012604"/>
                  <a:pt x="7016438" y="5036053"/>
                  <a:pt x="6987597" y="5033462"/>
                </a:cubicBezTo>
                <a:cubicBezTo>
                  <a:pt x="6886048" y="5073946"/>
                  <a:pt x="6772600" y="4998262"/>
                  <a:pt x="6617505" y="5033462"/>
                </a:cubicBezTo>
                <a:cubicBezTo>
                  <a:pt x="6462410" y="5068662"/>
                  <a:pt x="6196777" y="4962181"/>
                  <a:pt x="5969844" y="5033462"/>
                </a:cubicBezTo>
                <a:cubicBezTo>
                  <a:pt x="5742911" y="5104743"/>
                  <a:pt x="5496706" y="4971392"/>
                  <a:pt x="5252791" y="5033462"/>
                </a:cubicBezTo>
                <a:cubicBezTo>
                  <a:pt x="5008876" y="5095532"/>
                  <a:pt x="4993016" y="5031359"/>
                  <a:pt x="4882699" y="5033462"/>
                </a:cubicBezTo>
                <a:cubicBezTo>
                  <a:pt x="4772382" y="5035565"/>
                  <a:pt x="4396609" y="4993566"/>
                  <a:pt x="4165645" y="5033462"/>
                </a:cubicBezTo>
                <a:cubicBezTo>
                  <a:pt x="3934681" y="5073358"/>
                  <a:pt x="3766001" y="4976724"/>
                  <a:pt x="3448592" y="5033462"/>
                </a:cubicBezTo>
                <a:cubicBezTo>
                  <a:pt x="3131183" y="5090200"/>
                  <a:pt x="3256559" y="5022541"/>
                  <a:pt x="3078500" y="5033462"/>
                </a:cubicBezTo>
                <a:cubicBezTo>
                  <a:pt x="2900441" y="5044383"/>
                  <a:pt x="2755072" y="5009677"/>
                  <a:pt x="2500231" y="5033462"/>
                </a:cubicBezTo>
                <a:cubicBezTo>
                  <a:pt x="2245390" y="5057247"/>
                  <a:pt x="2179943" y="4996356"/>
                  <a:pt x="1991355" y="5033462"/>
                </a:cubicBezTo>
                <a:cubicBezTo>
                  <a:pt x="1802767" y="5070568"/>
                  <a:pt x="1654009" y="5027575"/>
                  <a:pt x="1482478" y="5033462"/>
                </a:cubicBezTo>
                <a:cubicBezTo>
                  <a:pt x="1310947" y="5039349"/>
                  <a:pt x="1187291" y="5018109"/>
                  <a:pt x="973602" y="5033462"/>
                </a:cubicBezTo>
                <a:cubicBezTo>
                  <a:pt x="759913" y="5048815"/>
                  <a:pt x="781275" y="5013753"/>
                  <a:pt x="603510" y="5033462"/>
                </a:cubicBezTo>
                <a:cubicBezTo>
                  <a:pt x="425745" y="5053171"/>
                  <a:pt x="168968" y="4971084"/>
                  <a:pt x="48372" y="5033462"/>
                </a:cubicBezTo>
                <a:cubicBezTo>
                  <a:pt x="21203" y="5035746"/>
                  <a:pt x="-696" y="5010497"/>
                  <a:pt x="0" y="4985090"/>
                </a:cubicBezTo>
                <a:cubicBezTo>
                  <a:pt x="-30470" y="4871603"/>
                  <a:pt x="19655" y="4707642"/>
                  <a:pt x="0" y="4584667"/>
                </a:cubicBezTo>
                <a:cubicBezTo>
                  <a:pt x="-19655" y="4461692"/>
                  <a:pt x="47115" y="4215668"/>
                  <a:pt x="0" y="4036143"/>
                </a:cubicBezTo>
                <a:cubicBezTo>
                  <a:pt x="-47115" y="3856618"/>
                  <a:pt x="62189" y="3583803"/>
                  <a:pt x="0" y="3438252"/>
                </a:cubicBezTo>
                <a:cubicBezTo>
                  <a:pt x="-62189" y="3292701"/>
                  <a:pt x="34330" y="3066538"/>
                  <a:pt x="0" y="2939095"/>
                </a:cubicBezTo>
                <a:cubicBezTo>
                  <a:pt x="-34330" y="2811652"/>
                  <a:pt x="2038" y="2605816"/>
                  <a:pt x="0" y="2489305"/>
                </a:cubicBezTo>
                <a:cubicBezTo>
                  <a:pt x="-2038" y="2372794"/>
                  <a:pt x="37975" y="2135004"/>
                  <a:pt x="0" y="2039515"/>
                </a:cubicBezTo>
                <a:cubicBezTo>
                  <a:pt x="-37975" y="1944026"/>
                  <a:pt x="45177" y="1705872"/>
                  <a:pt x="0" y="1441624"/>
                </a:cubicBezTo>
                <a:cubicBezTo>
                  <a:pt x="-45177" y="1177376"/>
                  <a:pt x="32649" y="1200508"/>
                  <a:pt x="0" y="1041201"/>
                </a:cubicBezTo>
                <a:cubicBezTo>
                  <a:pt x="-32649" y="881894"/>
                  <a:pt x="58668" y="661436"/>
                  <a:pt x="0" y="542044"/>
                </a:cubicBezTo>
                <a:cubicBezTo>
                  <a:pt x="-58668" y="422652"/>
                  <a:pt x="51935" y="233085"/>
                  <a:pt x="0" y="48372"/>
                </a:cubicBezTo>
                <a:close/>
              </a:path>
              <a:path w="7035969" h="5033462" stroke="0" extrusionOk="0">
                <a:moveTo>
                  <a:pt x="0" y="48372"/>
                </a:moveTo>
                <a:cubicBezTo>
                  <a:pt x="-5076" y="18526"/>
                  <a:pt x="18600" y="1147"/>
                  <a:pt x="48372" y="0"/>
                </a:cubicBezTo>
                <a:cubicBezTo>
                  <a:pt x="406514" y="-61049"/>
                  <a:pt x="457745" y="64386"/>
                  <a:pt x="765425" y="0"/>
                </a:cubicBezTo>
                <a:cubicBezTo>
                  <a:pt x="1073105" y="-64386"/>
                  <a:pt x="1036029" y="59416"/>
                  <a:pt x="1274302" y="0"/>
                </a:cubicBezTo>
                <a:cubicBezTo>
                  <a:pt x="1512575" y="-59416"/>
                  <a:pt x="1504315" y="38812"/>
                  <a:pt x="1713786" y="0"/>
                </a:cubicBezTo>
                <a:cubicBezTo>
                  <a:pt x="1923257" y="-38812"/>
                  <a:pt x="2206457" y="862"/>
                  <a:pt x="2361447" y="0"/>
                </a:cubicBezTo>
                <a:cubicBezTo>
                  <a:pt x="2516437" y="-862"/>
                  <a:pt x="2684295" y="45243"/>
                  <a:pt x="2870324" y="0"/>
                </a:cubicBezTo>
                <a:cubicBezTo>
                  <a:pt x="3056353" y="-45243"/>
                  <a:pt x="3370337" y="23233"/>
                  <a:pt x="3587377" y="0"/>
                </a:cubicBezTo>
                <a:cubicBezTo>
                  <a:pt x="3804417" y="-23233"/>
                  <a:pt x="3904722" y="20597"/>
                  <a:pt x="4026861" y="0"/>
                </a:cubicBezTo>
                <a:cubicBezTo>
                  <a:pt x="4149000" y="-20597"/>
                  <a:pt x="4451224" y="74818"/>
                  <a:pt x="4743914" y="0"/>
                </a:cubicBezTo>
                <a:cubicBezTo>
                  <a:pt x="5036604" y="-74818"/>
                  <a:pt x="4932570" y="15257"/>
                  <a:pt x="5114006" y="0"/>
                </a:cubicBezTo>
                <a:cubicBezTo>
                  <a:pt x="5295442" y="-15257"/>
                  <a:pt x="5566778" y="22842"/>
                  <a:pt x="5692275" y="0"/>
                </a:cubicBezTo>
                <a:cubicBezTo>
                  <a:pt x="5817772" y="-22842"/>
                  <a:pt x="6020320" y="34979"/>
                  <a:pt x="6270544" y="0"/>
                </a:cubicBezTo>
                <a:cubicBezTo>
                  <a:pt x="6520768" y="-34979"/>
                  <a:pt x="6648880" y="75684"/>
                  <a:pt x="6987597" y="0"/>
                </a:cubicBezTo>
                <a:cubicBezTo>
                  <a:pt x="7019208" y="5997"/>
                  <a:pt x="7037346" y="20451"/>
                  <a:pt x="7035969" y="48372"/>
                </a:cubicBezTo>
                <a:cubicBezTo>
                  <a:pt x="7063242" y="203659"/>
                  <a:pt x="7020571" y="346584"/>
                  <a:pt x="7035969" y="596896"/>
                </a:cubicBezTo>
                <a:cubicBezTo>
                  <a:pt x="7051367" y="847208"/>
                  <a:pt x="6984267" y="1008003"/>
                  <a:pt x="7035969" y="1145420"/>
                </a:cubicBezTo>
                <a:cubicBezTo>
                  <a:pt x="7087671" y="1282837"/>
                  <a:pt x="6974543" y="1542214"/>
                  <a:pt x="7035969" y="1792679"/>
                </a:cubicBezTo>
                <a:cubicBezTo>
                  <a:pt x="7097395" y="2043144"/>
                  <a:pt x="6992864" y="2207648"/>
                  <a:pt x="7035969" y="2341203"/>
                </a:cubicBezTo>
                <a:cubicBezTo>
                  <a:pt x="7079074" y="2474758"/>
                  <a:pt x="7011339" y="2619230"/>
                  <a:pt x="7035969" y="2741626"/>
                </a:cubicBezTo>
                <a:cubicBezTo>
                  <a:pt x="7060599" y="2864022"/>
                  <a:pt x="6990103" y="3013050"/>
                  <a:pt x="7035969" y="3191416"/>
                </a:cubicBezTo>
                <a:cubicBezTo>
                  <a:pt x="7081835" y="3369782"/>
                  <a:pt x="7019665" y="3589634"/>
                  <a:pt x="7035969" y="3838674"/>
                </a:cubicBezTo>
                <a:cubicBezTo>
                  <a:pt x="7052273" y="4087714"/>
                  <a:pt x="7010956" y="4208595"/>
                  <a:pt x="7035969" y="4387199"/>
                </a:cubicBezTo>
                <a:cubicBezTo>
                  <a:pt x="7060982" y="4565803"/>
                  <a:pt x="6965455" y="4780485"/>
                  <a:pt x="7035969" y="4985090"/>
                </a:cubicBezTo>
                <a:cubicBezTo>
                  <a:pt x="7035702" y="5004616"/>
                  <a:pt x="7021437" y="5034948"/>
                  <a:pt x="6987597" y="5033462"/>
                </a:cubicBezTo>
                <a:cubicBezTo>
                  <a:pt x="6834206" y="5035874"/>
                  <a:pt x="6649776" y="4980788"/>
                  <a:pt x="6409328" y="5033462"/>
                </a:cubicBezTo>
                <a:cubicBezTo>
                  <a:pt x="6168880" y="5086136"/>
                  <a:pt x="5991926" y="5019258"/>
                  <a:pt x="5831060" y="5033462"/>
                </a:cubicBezTo>
                <a:cubicBezTo>
                  <a:pt x="5670194" y="5047666"/>
                  <a:pt x="5488836" y="4995060"/>
                  <a:pt x="5391575" y="5033462"/>
                </a:cubicBezTo>
                <a:cubicBezTo>
                  <a:pt x="5294315" y="5071864"/>
                  <a:pt x="4984687" y="4963761"/>
                  <a:pt x="4743914" y="5033462"/>
                </a:cubicBezTo>
                <a:cubicBezTo>
                  <a:pt x="4503141" y="5103163"/>
                  <a:pt x="4516696" y="5028539"/>
                  <a:pt x="4304430" y="5033462"/>
                </a:cubicBezTo>
                <a:cubicBezTo>
                  <a:pt x="4092164" y="5038385"/>
                  <a:pt x="3915814" y="5018229"/>
                  <a:pt x="3656769" y="5033462"/>
                </a:cubicBezTo>
                <a:cubicBezTo>
                  <a:pt x="3397724" y="5048695"/>
                  <a:pt x="3394332" y="5007283"/>
                  <a:pt x="3286677" y="5033462"/>
                </a:cubicBezTo>
                <a:cubicBezTo>
                  <a:pt x="3179022" y="5059641"/>
                  <a:pt x="2853041" y="5019852"/>
                  <a:pt x="2639016" y="5033462"/>
                </a:cubicBezTo>
                <a:cubicBezTo>
                  <a:pt x="2424991" y="5047072"/>
                  <a:pt x="2315183" y="5032788"/>
                  <a:pt x="2199532" y="5033462"/>
                </a:cubicBezTo>
                <a:cubicBezTo>
                  <a:pt x="2083881" y="5034136"/>
                  <a:pt x="1978796" y="4993196"/>
                  <a:pt x="1829440" y="5033462"/>
                </a:cubicBezTo>
                <a:cubicBezTo>
                  <a:pt x="1680084" y="5073728"/>
                  <a:pt x="1568935" y="5031318"/>
                  <a:pt x="1389956" y="5033462"/>
                </a:cubicBezTo>
                <a:cubicBezTo>
                  <a:pt x="1210977" y="5035606"/>
                  <a:pt x="976372" y="4964412"/>
                  <a:pt x="742295" y="5033462"/>
                </a:cubicBezTo>
                <a:cubicBezTo>
                  <a:pt x="508218" y="5102512"/>
                  <a:pt x="392722" y="5029671"/>
                  <a:pt x="48372" y="5033462"/>
                </a:cubicBezTo>
                <a:cubicBezTo>
                  <a:pt x="27239" y="5033639"/>
                  <a:pt x="2391" y="5014282"/>
                  <a:pt x="0" y="4985090"/>
                </a:cubicBezTo>
                <a:cubicBezTo>
                  <a:pt x="-8133" y="4814589"/>
                  <a:pt x="22504" y="4606519"/>
                  <a:pt x="0" y="4436566"/>
                </a:cubicBezTo>
                <a:cubicBezTo>
                  <a:pt x="-22504" y="4266613"/>
                  <a:pt x="55538" y="4007134"/>
                  <a:pt x="0" y="3888042"/>
                </a:cubicBezTo>
                <a:cubicBezTo>
                  <a:pt x="-55538" y="3768950"/>
                  <a:pt x="46987" y="3633053"/>
                  <a:pt x="0" y="3438252"/>
                </a:cubicBezTo>
                <a:cubicBezTo>
                  <a:pt x="-46987" y="3243451"/>
                  <a:pt x="54221" y="3078923"/>
                  <a:pt x="0" y="2790993"/>
                </a:cubicBezTo>
                <a:cubicBezTo>
                  <a:pt x="-54221" y="2503063"/>
                  <a:pt x="51344" y="2444369"/>
                  <a:pt x="0" y="2242469"/>
                </a:cubicBezTo>
                <a:cubicBezTo>
                  <a:pt x="-51344" y="2040569"/>
                  <a:pt x="14610" y="1770228"/>
                  <a:pt x="0" y="1595210"/>
                </a:cubicBezTo>
                <a:cubicBezTo>
                  <a:pt x="-14610" y="1420192"/>
                  <a:pt x="63593" y="1295620"/>
                  <a:pt x="0" y="997319"/>
                </a:cubicBezTo>
                <a:cubicBezTo>
                  <a:pt x="-63593" y="699018"/>
                  <a:pt x="36861" y="510266"/>
                  <a:pt x="0" y="4837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 cmpd="sng" algn="ctr">
            <a:noFill/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9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lIns="91440" tIns="45720" rIns="91440" bIns="45720" rtlCol="0" anchor="t"/>
          <a:lstStyle/>
          <a:p>
            <a:pPr marL="0" marR="0" lvl="0" indent="-508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Inter SemiBold"/>
              </a:rPr>
              <a:t>2.1  IP/Optical Multi-layer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2.4  Cross-Layer Optimization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2.5  Traffic Optimization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2.3  Proactive network Optimization 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2.7  Energy Efficiency Optimization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</a:rPr>
              <a:t>2.8  </a:t>
            </a: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AI-Driven Green Energy Optimization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</a:rPr>
              <a:t>2.9. </a:t>
            </a: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AI-Driven Policy Enforcement and Compliance Auditing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</a:rPr>
              <a:t>2.10 </a:t>
            </a: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AI-Driven Network Slicing Optimization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>
                <a:solidFill>
                  <a:srgbClr val="000000"/>
                </a:solidFill>
                <a:latin typeface="Arial"/>
              </a:rPr>
              <a:t>2.11 Others </a:t>
            </a:r>
            <a:r>
              <a:rPr lang="en-CA" sz="1200" dirty="0">
                <a:solidFill>
                  <a:srgbClr val="000000"/>
                </a:solidFill>
                <a:latin typeface="Arial"/>
              </a:rPr>
              <a:t>…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-508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Inter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C1A84-2301-5928-FC7A-5869B938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AIOps Operational Scenarios (2/3)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5BAB84-B146-EE33-E47E-A26F07535513}"/>
              </a:ext>
            </a:extLst>
          </p:cNvPr>
          <p:cNvSpPr/>
          <p:nvPr/>
        </p:nvSpPr>
        <p:spPr>
          <a:xfrm>
            <a:off x="3210441" y="748873"/>
            <a:ext cx="5846063" cy="3232195"/>
          </a:xfrm>
          <a:prstGeom prst="roundRect">
            <a:avLst>
              <a:gd name="adj" fmla="val 416"/>
            </a:avLst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CFDA7A7-0232-975B-E859-E1D3D9DBAC7E}"/>
              </a:ext>
            </a:extLst>
          </p:cNvPr>
          <p:cNvGraphicFramePr/>
          <p:nvPr/>
        </p:nvGraphicFramePr>
        <p:xfrm>
          <a:off x="571712" y="823195"/>
          <a:ext cx="2815303" cy="273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1E32184-7C13-0ED2-7319-97EFE3DF6A4A}"/>
              </a:ext>
            </a:extLst>
          </p:cNvPr>
          <p:cNvSpPr/>
          <p:nvPr/>
        </p:nvSpPr>
        <p:spPr>
          <a:xfrm>
            <a:off x="483425" y="882214"/>
            <a:ext cx="2903590" cy="876679"/>
          </a:xfrm>
          <a:prstGeom prst="rect">
            <a:avLst/>
          </a:prstGeom>
          <a:solidFill>
            <a:schemeClr val="bg1">
              <a:alpha val="8997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BCF20-C519-4C79-9EC4-050E84F22AC8}"/>
              </a:ext>
            </a:extLst>
          </p:cNvPr>
          <p:cNvSpPr/>
          <p:nvPr/>
        </p:nvSpPr>
        <p:spPr>
          <a:xfrm>
            <a:off x="527568" y="2636952"/>
            <a:ext cx="2903590" cy="1051349"/>
          </a:xfrm>
          <a:prstGeom prst="rect">
            <a:avLst/>
          </a:prstGeom>
          <a:solidFill>
            <a:schemeClr val="bg1">
              <a:alpha val="8997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9817FDE4-9B1B-5831-A5CB-5FDF34615C6F}"/>
              </a:ext>
            </a:extLst>
          </p:cNvPr>
          <p:cNvSpPr/>
          <p:nvPr/>
        </p:nvSpPr>
        <p:spPr>
          <a:xfrm>
            <a:off x="932610" y="2008074"/>
            <a:ext cx="433019" cy="384091"/>
          </a:xfrm>
          <a:prstGeom prst="teardrop">
            <a:avLst/>
          </a:prstGeom>
          <a:solidFill>
            <a:schemeClr val="accent3"/>
          </a:solidFill>
          <a:ln w="12700" cap="flat" cmpd="sng" algn="ctr">
            <a:solidFill>
              <a:srgbClr val="088F45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3DA0E5-B6CB-733B-EB65-E26088FDBBCE}"/>
              </a:ext>
            </a:extLst>
          </p:cNvPr>
          <p:cNvSpPr/>
          <p:nvPr/>
        </p:nvSpPr>
        <p:spPr>
          <a:xfrm rot="19685051">
            <a:off x="8828647" y="405475"/>
            <a:ext cx="3210229" cy="105799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05488"/>
                </a:solidFill>
                <a:effectLst/>
                <a:uLnTx/>
                <a:uFillTx/>
                <a:latin typeface="ADLaM Display" panose="020F0502020204030204" pitchFamily="34" charset="0"/>
                <a:ea typeface="ADLaM Display" panose="020F0502020204030204" pitchFamily="34" charset="0"/>
                <a:cs typeface="ADLaM Display" panose="020F0502020204030204" pitchFamily="34" charset="0"/>
              </a:rPr>
              <a:t>More scenarios will be added</a:t>
            </a:r>
          </a:p>
        </p:txBody>
      </p:sp>
    </p:spTree>
    <p:extLst>
      <p:ext uri="{BB962C8B-B14F-4D97-AF65-F5344CB8AC3E}">
        <p14:creationId xmlns:p14="http://schemas.microsoft.com/office/powerpoint/2010/main" val="361665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EB646-D0C3-AABA-D320-04E5FCBC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2FE6CD-4678-1829-7C8F-AD285D03DB86}"/>
              </a:ext>
            </a:extLst>
          </p:cNvPr>
          <p:cNvSpPr/>
          <p:nvPr/>
        </p:nvSpPr>
        <p:spPr>
          <a:xfrm>
            <a:off x="4176835" y="1048770"/>
            <a:ext cx="7035969" cy="5033462"/>
          </a:xfrm>
          <a:custGeom>
            <a:avLst/>
            <a:gdLst>
              <a:gd name="connsiteX0" fmla="*/ 0 w 7035969"/>
              <a:gd name="connsiteY0" fmla="*/ 48372 h 5033462"/>
              <a:gd name="connsiteX1" fmla="*/ 48372 w 7035969"/>
              <a:gd name="connsiteY1" fmla="*/ 0 h 5033462"/>
              <a:gd name="connsiteX2" fmla="*/ 557249 w 7035969"/>
              <a:gd name="connsiteY2" fmla="*/ 0 h 5033462"/>
              <a:gd name="connsiteX3" fmla="*/ 927340 w 7035969"/>
              <a:gd name="connsiteY3" fmla="*/ 0 h 5033462"/>
              <a:gd name="connsiteX4" fmla="*/ 1644394 w 7035969"/>
              <a:gd name="connsiteY4" fmla="*/ 0 h 5033462"/>
              <a:gd name="connsiteX5" fmla="*/ 2222662 w 7035969"/>
              <a:gd name="connsiteY5" fmla="*/ 0 h 5033462"/>
              <a:gd name="connsiteX6" fmla="*/ 2939716 w 7035969"/>
              <a:gd name="connsiteY6" fmla="*/ 0 h 5033462"/>
              <a:gd name="connsiteX7" fmla="*/ 3448592 w 7035969"/>
              <a:gd name="connsiteY7" fmla="*/ 0 h 5033462"/>
              <a:gd name="connsiteX8" fmla="*/ 3888077 w 7035969"/>
              <a:gd name="connsiteY8" fmla="*/ 0 h 5033462"/>
              <a:gd name="connsiteX9" fmla="*/ 4466345 w 7035969"/>
              <a:gd name="connsiteY9" fmla="*/ 0 h 5033462"/>
              <a:gd name="connsiteX10" fmla="*/ 5114006 w 7035969"/>
              <a:gd name="connsiteY10" fmla="*/ 0 h 5033462"/>
              <a:gd name="connsiteX11" fmla="*/ 5831059 w 7035969"/>
              <a:gd name="connsiteY11" fmla="*/ 0 h 5033462"/>
              <a:gd name="connsiteX12" fmla="*/ 6478720 w 7035969"/>
              <a:gd name="connsiteY12" fmla="*/ 0 h 5033462"/>
              <a:gd name="connsiteX13" fmla="*/ 6987597 w 7035969"/>
              <a:gd name="connsiteY13" fmla="*/ 0 h 5033462"/>
              <a:gd name="connsiteX14" fmla="*/ 7035969 w 7035969"/>
              <a:gd name="connsiteY14" fmla="*/ 48372 h 5033462"/>
              <a:gd name="connsiteX15" fmla="*/ 7035969 w 7035969"/>
              <a:gd name="connsiteY15" fmla="*/ 596896 h 5033462"/>
              <a:gd name="connsiteX16" fmla="*/ 7035969 w 7035969"/>
              <a:gd name="connsiteY16" fmla="*/ 1096053 h 5033462"/>
              <a:gd name="connsiteX17" fmla="*/ 7035969 w 7035969"/>
              <a:gd name="connsiteY17" fmla="*/ 1545843 h 5033462"/>
              <a:gd name="connsiteX18" fmla="*/ 7035969 w 7035969"/>
              <a:gd name="connsiteY18" fmla="*/ 1946266 h 5033462"/>
              <a:gd name="connsiteX19" fmla="*/ 7035969 w 7035969"/>
              <a:gd name="connsiteY19" fmla="*/ 2396056 h 5033462"/>
              <a:gd name="connsiteX20" fmla="*/ 7035969 w 7035969"/>
              <a:gd name="connsiteY20" fmla="*/ 2845846 h 5033462"/>
              <a:gd name="connsiteX21" fmla="*/ 7035969 w 7035969"/>
              <a:gd name="connsiteY21" fmla="*/ 3394370 h 5033462"/>
              <a:gd name="connsiteX22" fmla="*/ 7035969 w 7035969"/>
              <a:gd name="connsiteY22" fmla="*/ 3942894 h 5033462"/>
              <a:gd name="connsiteX23" fmla="*/ 7035969 w 7035969"/>
              <a:gd name="connsiteY23" fmla="*/ 4442051 h 5033462"/>
              <a:gd name="connsiteX24" fmla="*/ 7035969 w 7035969"/>
              <a:gd name="connsiteY24" fmla="*/ 4985090 h 5033462"/>
              <a:gd name="connsiteX25" fmla="*/ 6987597 w 7035969"/>
              <a:gd name="connsiteY25" fmla="*/ 5033462 h 5033462"/>
              <a:gd name="connsiteX26" fmla="*/ 6617505 w 7035969"/>
              <a:gd name="connsiteY26" fmla="*/ 5033462 h 5033462"/>
              <a:gd name="connsiteX27" fmla="*/ 5969844 w 7035969"/>
              <a:gd name="connsiteY27" fmla="*/ 5033462 h 5033462"/>
              <a:gd name="connsiteX28" fmla="*/ 5252791 w 7035969"/>
              <a:gd name="connsiteY28" fmla="*/ 5033462 h 5033462"/>
              <a:gd name="connsiteX29" fmla="*/ 4882699 w 7035969"/>
              <a:gd name="connsiteY29" fmla="*/ 5033462 h 5033462"/>
              <a:gd name="connsiteX30" fmla="*/ 4165645 w 7035969"/>
              <a:gd name="connsiteY30" fmla="*/ 5033462 h 5033462"/>
              <a:gd name="connsiteX31" fmla="*/ 3448592 w 7035969"/>
              <a:gd name="connsiteY31" fmla="*/ 5033462 h 5033462"/>
              <a:gd name="connsiteX32" fmla="*/ 3078500 w 7035969"/>
              <a:gd name="connsiteY32" fmla="*/ 5033462 h 5033462"/>
              <a:gd name="connsiteX33" fmla="*/ 2500231 w 7035969"/>
              <a:gd name="connsiteY33" fmla="*/ 5033462 h 5033462"/>
              <a:gd name="connsiteX34" fmla="*/ 1991355 w 7035969"/>
              <a:gd name="connsiteY34" fmla="*/ 5033462 h 5033462"/>
              <a:gd name="connsiteX35" fmla="*/ 1482478 w 7035969"/>
              <a:gd name="connsiteY35" fmla="*/ 5033462 h 5033462"/>
              <a:gd name="connsiteX36" fmla="*/ 973602 w 7035969"/>
              <a:gd name="connsiteY36" fmla="*/ 5033462 h 5033462"/>
              <a:gd name="connsiteX37" fmla="*/ 603510 w 7035969"/>
              <a:gd name="connsiteY37" fmla="*/ 5033462 h 5033462"/>
              <a:gd name="connsiteX38" fmla="*/ 48372 w 7035969"/>
              <a:gd name="connsiteY38" fmla="*/ 5033462 h 5033462"/>
              <a:gd name="connsiteX39" fmla="*/ 0 w 7035969"/>
              <a:gd name="connsiteY39" fmla="*/ 4985090 h 5033462"/>
              <a:gd name="connsiteX40" fmla="*/ 0 w 7035969"/>
              <a:gd name="connsiteY40" fmla="*/ 4584667 h 5033462"/>
              <a:gd name="connsiteX41" fmla="*/ 0 w 7035969"/>
              <a:gd name="connsiteY41" fmla="*/ 4036143 h 5033462"/>
              <a:gd name="connsiteX42" fmla="*/ 0 w 7035969"/>
              <a:gd name="connsiteY42" fmla="*/ 3438252 h 5033462"/>
              <a:gd name="connsiteX43" fmla="*/ 0 w 7035969"/>
              <a:gd name="connsiteY43" fmla="*/ 2939095 h 5033462"/>
              <a:gd name="connsiteX44" fmla="*/ 0 w 7035969"/>
              <a:gd name="connsiteY44" fmla="*/ 2489305 h 5033462"/>
              <a:gd name="connsiteX45" fmla="*/ 0 w 7035969"/>
              <a:gd name="connsiteY45" fmla="*/ 2039515 h 5033462"/>
              <a:gd name="connsiteX46" fmla="*/ 0 w 7035969"/>
              <a:gd name="connsiteY46" fmla="*/ 1441624 h 5033462"/>
              <a:gd name="connsiteX47" fmla="*/ 0 w 7035969"/>
              <a:gd name="connsiteY47" fmla="*/ 1041201 h 5033462"/>
              <a:gd name="connsiteX48" fmla="*/ 0 w 7035969"/>
              <a:gd name="connsiteY48" fmla="*/ 542044 h 5033462"/>
              <a:gd name="connsiteX49" fmla="*/ 0 w 7035969"/>
              <a:gd name="connsiteY49" fmla="*/ 48372 h 50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035969" h="5033462" fill="none" extrusionOk="0">
                <a:moveTo>
                  <a:pt x="0" y="48372"/>
                </a:moveTo>
                <a:cubicBezTo>
                  <a:pt x="573" y="21755"/>
                  <a:pt x="19699" y="716"/>
                  <a:pt x="48372" y="0"/>
                </a:cubicBezTo>
                <a:cubicBezTo>
                  <a:pt x="227838" y="-28028"/>
                  <a:pt x="381724" y="21034"/>
                  <a:pt x="557249" y="0"/>
                </a:cubicBezTo>
                <a:cubicBezTo>
                  <a:pt x="732774" y="-21034"/>
                  <a:pt x="848082" y="8805"/>
                  <a:pt x="927340" y="0"/>
                </a:cubicBezTo>
                <a:cubicBezTo>
                  <a:pt x="1006598" y="-8805"/>
                  <a:pt x="1288959" y="15434"/>
                  <a:pt x="1644394" y="0"/>
                </a:cubicBezTo>
                <a:cubicBezTo>
                  <a:pt x="1999829" y="-15434"/>
                  <a:pt x="2054800" y="62091"/>
                  <a:pt x="2222662" y="0"/>
                </a:cubicBezTo>
                <a:cubicBezTo>
                  <a:pt x="2390524" y="-62091"/>
                  <a:pt x="2636458" y="10768"/>
                  <a:pt x="2939716" y="0"/>
                </a:cubicBezTo>
                <a:cubicBezTo>
                  <a:pt x="3242974" y="-10768"/>
                  <a:pt x="3241485" y="43437"/>
                  <a:pt x="3448592" y="0"/>
                </a:cubicBezTo>
                <a:cubicBezTo>
                  <a:pt x="3655699" y="-43437"/>
                  <a:pt x="3713870" y="45768"/>
                  <a:pt x="3888077" y="0"/>
                </a:cubicBezTo>
                <a:cubicBezTo>
                  <a:pt x="4062285" y="-45768"/>
                  <a:pt x="4218562" y="63166"/>
                  <a:pt x="4466345" y="0"/>
                </a:cubicBezTo>
                <a:cubicBezTo>
                  <a:pt x="4714128" y="-63166"/>
                  <a:pt x="4923514" y="53449"/>
                  <a:pt x="5114006" y="0"/>
                </a:cubicBezTo>
                <a:cubicBezTo>
                  <a:pt x="5304498" y="-53449"/>
                  <a:pt x="5626742" y="20215"/>
                  <a:pt x="5831059" y="0"/>
                </a:cubicBezTo>
                <a:cubicBezTo>
                  <a:pt x="6035376" y="-20215"/>
                  <a:pt x="6163962" y="29407"/>
                  <a:pt x="6478720" y="0"/>
                </a:cubicBezTo>
                <a:cubicBezTo>
                  <a:pt x="6793478" y="-29407"/>
                  <a:pt x="6766615" y="7718"/>
                  <a:pt x="6987597" y="0"/>
                </a:cubicBezTo>
                <a:cubicBezTo>
                  <a:pt x="7009048" y="-503"/>
                  <a:pt x="7029653" y="24424"/>
                  <a:pt x="7035969" y="48372"/>
                </a:cubicBezTo>
                <a:cubicBezTo>
                  <a:pt x="7080908" y="174938"/>
                  <a:pt x="6974549" y="444133"/>
                  <a:pt x="7035969" y="596896"/>
                </a:cubicBezTo>
                <a:cubicBezTo>
                  <a:pt x="7097389" y="749659"/>
                  <a:pt x="7006086" y="916944"/>
                  <a:pt x="7035969" y="1096053"/>
                </a:cubicBezTo>
                <a:cubicBezTo>
                  <a:pt x="7065852" y="1275162"/>
                  <a:pt x="6992168" y="1423506"/>
                  <a:pt x="7035969" y="1545843"/>
                </a:cubicBezTo>
                <a:cubicBezTo>
                  <a:pt x="7079770" y="1668180"/>
                  <a:pt x="7005987" y="1806501"/>
                  <a:pt x="7035969" y="1946266"/>
                </a:cubicBezTo>
                <a:cubicBezTo>
                  <a:pt x="7065951" y="2086031"/>
                  <a:pt x="7015820" y="2273533"/>
                  <a:pt x="7035969" y="2396056"/>
                </a:cubicBezTo>
                <a:cubicBezTo>
                  <a:pt x="7056118" y="2518579"/>
                  <a:pt x="7018231" y="2674575"/>
                  <a:pt x="7035969" y="2845846"/>
                </a:cubicBezTo>
                <a:cubicBezTo>
                  <a:pt x="7053707" y="3017117"/>
                  <a:pt x="7028212" y="3254716"/>
                  <a:pt x="7035969" y="3394370"/>
                </a:cubicBezTo>
                <a:cubicBezTo>
                  <a:pt x="7043726" y="3534024"/>
                  <a:pt x="6976239" y="3695632"/>
                  <a:pt x="7035969" y="3942894"/>
                </a:cubicBezTo>
                <a:cubicBezTo>
                  <a:pt x="7095699" y="4190156"/>
                  <a:pt x="6989339" y="4317336"/>
                  <a:pt x="7035969" y="4442051"/>
                </a:cubicBezTo>
                <a:cubicBezTo>
                  <a:pt x="7082599" y="4566766"/>
                  <a:pt x="7017443" y="4876332"/>
                  <a:pt x="7035969" y="4985090"/>
                </a:cubicBezTo>
                <a:cubicBezTo>
                  <a:pt x="7028689" y="5012604"/>
                  <a:pt x="7016438" y="5036053"/>
                  <a:pt x="6987597" y="5033462"/>
                </a:cubicBezTo>
                <a:cubicBezTo>
                  <a:pt x="6886048" y="5073946"/>
                  <a:pt x="6772600" y="4998262"/>
                  <a:pt x="6617505" y="5033462"/>
                </a:cubicBezTo>
                <a:cubicBezTo>
                  <a:pt x="6462410" y="5068662"/>
                  <a:pt x="6196777" y="4962181"/>
                  <a:pt x="5969844" y="5033462"/>
                </a:cubicBezTo>
                <a:cubicBezTo>
                  <a:pt x="5742911" y="5104743"/>
                  <a:pt x="5496706" y="4971392"/>
                  <a:pt x="5252791" y="5033462"/>
                </a:cubicBezTo>
                <a:cubicBezTo>
                  <a:pt x="5008876" y="5095532"/>
                  <a:pt x="4993016" y="5031359"/>
                  <a:pt x="4882699" y="5033462"/>
                </a:cubicBezTo>
                <a:cubicBezTo>
                  <a:pt x="4772382" y="5035565"/>
                  <a:pt x="4396609" y="4993566"/>
                  <a:pt x="4165645" y="5033462"/>
                </a:cubicBezTo>
                <a:cubicBezTo>
                  <a:pt x="3934681" y="5073358"/>
                  <a:pt x="3766001" y="4976724"/>
                  <a:pt x="3448592" y="5033462"/>
                </a:cubicBezTo>
                <a:cubicBezTo>
                  <a:pt x="3131183" y="5090200"/>
                  <a:pt x="3256559" y="5022541"/>
                  <a:pt x="3078500" y="5033462"/>
                </a:cubicBezTo>
                <a:cubicBezTo>
                  <a:pt x="2900441" y="5044383"/>
                  <a:pt x="2755072" y="5009677"/>
                  <a:pt x="2500231" y="5033462"/>
                </a:cubicBezTo>
                <a:cubicBezTo>
                  <a:pt x="2245390" y="5057247"/>
                  <a:pt x="2179943" y="4996356"/>
                  <a:pt x="1991355" y="5033462"/>
                </a:cubicBezTo>
                <a:cubicBezTo>
                  <a:pt x="1802767" y="5070568"/>
                  <a:pt x="1654009" y="5027575"/>
                  <a:pt x="1482478" y="5033462"/>
                </a:cubicBezTo>
                <a:cubicBezTo>
                  <a:pt x="1310947" y="5039349"/>
                  <a:pt x="1187291" y="5018109"/>
                  <a:pt x="973602" y="5033462"/>
                </a:cubicBezTo>
                <a:cubicBezTo>
                  <a:pt x="759913" y="5048815"/>
                  <a:pt x="781275" y="5013753"/>
                  <a:pt x="603510" y="5033462"/>
                </a:cubicBezTo>
                <a:cubicBezTo>
                  <a:pt x="425745" y="5053171"/>
                  <a:pt x="168968" y="4971084"/>
                  <a:pt x="48372" y="5033462"/>
                </a:cubicBezTo>
                <a:cubicBezTo>
                  <a:pt x="21203" y="5035746"/>
                  <a:pt x="-696" y="5010497"/>
                  <a:pt x="0" y="4985090"/>
                </a:cubicBezTo>
                <a:cubicBezTo>
                  <a:pt x="-30470" y="4871603"/>
                  <a:pt x="19655" y="4707642"/>
                  <a:pt x="0" y="4584667"/>
                </a:cubicBezTo>
                <a:cubicBezTo>
                  <a:pt x="-19655" y="4461692"/>
                  <a:pt x="47115" y="4215668"/>
                  <a:pt x="0" y="4036143"/>
                </a:cubicBezTo>
                <a:cubicBezTo>
                  <a:pt x="-47115" y="3856618"/>
                  <a:pt x="62189" y="3583803"/>
                  <a:pt x="0" y="3438252"/>
                </a:cubicBezTo>
                <a:cubicBezTo>
                  <a:pt x="-62189" y="3292701"/>
                  <a:pt x="34330" y="3066538"/>
                  <a:pt x="0" y="2939095"/>
                </a:cubicBezTo>
                <a:cubicBezTo>
                  <a:pt x="-34330" y="2811652"/>
                  <a:pt x="2038" y="2605816"/>
                  <a:pt x="0" y="2489305"/>
                </a:cubicBezTo>
                <a:cubicBezTo>
                  <a:pt x="-2038" y="2372794"/>
                  <a:pt x="37975" y="2135004"/>
                  <a:pt x="0" y="2039515"/>
                </a:cubicBezTo>
                <a:cubicBezTo>
                  <a:pt x="-37975" y="1944026"/>
                  <a:pt x="45177" y="1705872"/>
                  <a:pt x="0" y="1441624"/>
                </a:cubicBezTo>
                <a:cubicBezTo>
                  <a:pt x="-45177" y="1177376"/>
                  <a:pt x="32649" y="1200508"/>
                  <a:pt x="0" y="1041201"/>
                </a:cubicBezTo>
                <a:cubicBezTo>
                  <a:pt x="-32649" y="881894"/>
                  <a:pt x="58668" y="661436"/>
                  <a:pt x="0" y="542044"/>
                </a:cubicBezTo>
                <a:cubicBezTo>
                  <a:pt x="-58668" y="422652"/>
                  <a:pt x="51935" y="233085"/>
                  <a:pt x="0" y="48372"/>
                </a:cubicBezTo>
                <a:close/>
              </a:path>
              <a:path w="7035969" h="5033462" stroke="0" extrusionOk="0">
                <a:moveTo>
                  <a:pt x="0" y="48372"/>
                </a:moveTo>
                <a:cubicBezTo>
                  <a:pt x="-5076" y="18526"/>
                  <a:pt x="18600" y="1147"/>
                  <a:pt x="48372" y="0"/>
                </a:cubicBezTo>
                <a:cubicBezTo>
                  <a:pt x="406514" y="-61049"/>
                  <a:pt x="457745" y="64386"/>
                  <a:pt x="765425" y="0"/>
                </a:cubicBezTo>
                <a:cubicBezTo>
                  <a:pt x="1073105" y="-64386"/>
                  <a:pt x="1036029" y="59416"/>
                  <a:pt x="1274302" y="0"/>
                </a:cubicBezTo>
                <a:cubicBezTo>
                  <a:pt x="1512575" y="-59416"/>
                  <a:pt x="1504315" y="38812"/>
                  <a:pt x="1713786" y="0"/>
                </a:cubicBezTo>
                <a:cubicBezTo>
                  <a:pt x="1923257" y="-38812"/>
                  <a:pt x="2206457" y="862"/>
                  <a:pt x="2361447" y="0"/>
                </a:cubicBezTo>
                <a:cubicBezTo>
                  <a:pt x="2516437" y="-862"/>
                  <a:pt x="2684295" y="45243"/>
                  <a:pt x="2870324" y="0"/>
                </a:cubicBezTo>
                <a:cubicBezTo>
                  <a:pt x="3056353" y="-45243"/>
                  <a:pt x="3370337" y="23233"/>
                  <a:pt x="3587377" y="0"/>
                </a:cubicBezTo>
                <a:cubicBezTo>
                  <a:pt x="3804417" y="-23233"/>
                  <a:pt x="3904722" y="20597"/>
                  <a:pt x="4026861" y="0"/>
                </a:cubicBezTo>
                <a:cubicBezTo>
                  <a:pt x="4149000" y="-20597"/>
                  <a:pt x="4451224" y="74818"/>
                  <a:pt x="4743914" y="0"/>
                </a:cubicBezTo>
                <a:cubicBezTo>
                  <a:pt x="5036604" y="-74818"/>
                  <a:pt x="4932570" y="15257"/>
                  <a:pt x="5114006" y="0"/>
                </a:cubicBezTo>
                <a:cubicBezTo>
                  <a:pt x="5295442" y="-15257"/>
                  <a:pt x="5566778" y="22842"/>
                  <a:pt x="5692275" y="0"/>
                </a:cubicBezTo>
                <a:cubicBezTo>
                  <a:pt x="5817772" y="-22842"/>
                  <a:pt x="6020320" y="34979"/>
                  <a:pt x="6270544" y="0"/>
                </a:cubicBezTo>
                <a:cubicBezTo>
                  <a:pt x="6520768" y="-34979"/>
                  <a:pt x="6648880" y="75684"/>
                  <a:pt x="6987597" y="0"/>
                </a:cubicBezTo>
                <a:cubicBezTo>
                  <a:pt x="7019208" y="5997"/>
                  <a:pt x="7037346" y="20451"/>
                  <a:pt x="7035969" y="48372"/>
                </a:cubicBezTo>
                <a:cubicBezTo>
                  <a:pt x="7063242" y="203659"/>
                  <a:pt x="7020571" y="346584"/>
                  <a:pt x="7035969" y="596896"/>
                </a:cubicBezTo>
                <a:cubicBezTo>
                  <a:pt x="7051367" y="847208"/>
                  <a:pt x="6984267" y="1008003"/>
                  <a:pt x="7035969" y="1145420"/>
                </a:cubicBezTo>
                <a:cubicBezTo>
                  <a:pt x="7087671" y="1282837"/>
                  <a:pt x="6974543" y="1542214"/>
                  <a:pt x="7035969" y="1792679"/>
                </a:cubicBezTo>
                <a:cubicBezTo>
                  <a:pt x="7097395" y="2043144"/>
                  <a:pt x="6992864" y="2207648"/>
                  <a:pt x="7035969" y="2341203"/>
                </a:cubicBezTo>
                <a:cubicBezTo>
                  <a:pt x="7079074" y="2474758"/>
                  <a:pt x="7011339" y="2619230"/>
                  <a:pt x="7035969" y="2741626"/>
                </a:cubicBezTo>
                <a:cubicBezTo>
                  <a:pt x="7060599" y="2864022"/>
                  <a:pt x="6990103" y="3013050"/>
                  <a:pt x="7035969" y="3191416"/>
                </a:cubicBezTo>
                <a:cubicBezTo>
                  <a:pt x="7081835" y="3369782"/>
                  <a:pt x="7019665" y="3589634"/>
                  <a:pt x="7035969" y="3838674"/>
                </a:cubicBezTo>
                <a:cubicBezTo>
                  <a:pt x="7052273" y="4087714"/>
                  <a:pt x="7010956" y="4208595"/>
                  <a:pt x="7035969" y="4387199"/>
                </a:cubicBezTo>
                <a:cubicBezTo>
                  <a:pt x="7060982" y="4565803"/>
                  <a:pt x="6965455" y="4780485"/>
                  <a:pt x="7035969" y="4985090"/>
                </a:cubicBezTo>
                <a:cubicBezTo>
                  <a:pt x="7035702" y="5004616"/>
                  <a:pt x="7021437" y="5034948"/>
                  <a:pt x="6987597" y="5033462"/>
                </a:cubicBezTo>
                <a:cubicBezTo>
                  <a:pt x="6834206" y="5035874"/>
                  <a:pt x="6649776" y="4980788"/>
                  <a:pt x="6409328" y="5033462"/>
                </a:cubicBezTo>
                <a:cubicBezTo>
                  <a:pt x="6168880" y="5086136"/>
                  <a:pt x="5991926" y="5019258"/>
                  <a:pt x="5831060" y="5033462"/>
                </a:cubicBezTo>
                <a:cubicBezTo>
                  <a:pt x="5670194" y="5047666"/>
                  <a:pt x="5488836" y="4995060"/>
                  <a:pt x="5391575" y="5033462"/>
                </a:cubicBezTo>
                <a:cubicBezTo>
                  <a:pt x="5294315" y="5071864"/>
                  <a:pt x="4984687" y="4963761"/>
                  <a:pt x="4743914" y="5033462"/>
                </a:cubicBezTo>
                <a:cubicBezTo>
                  <a:pt x="4503141" y="5103163"/>
                  <a:pt x="4516696" y="5028539"/>
                  <a:pt x="4304430" y="5033462"/>
                </a:cubicBezTo>
                <a:cubicBezTo>
                  <a:pt x="4092164" y="5038385"/>
                  <a:pt x="3915814" y="5018229"/>
                  <a:pt x="3656769" y="5033462"/>
                </a:cubicBezTo>
                <a:cubicBezTo>
                  <a:pt x="3397724" y="5048695"/>
                  <a:pt x="3394332" y="5007283"/>
                  <a:pt x="3286677" y="5033462"/>
                </a:cubicBezTo>
                <a:cubicBezTo>
                  <a:pt x="3179022" y="5059641"/>
                  <a:pt x="2853041" y="5019852"/>
                  <a:pt x="2639016" y="5033462"/>
                </a:cubicBezTo>
                <a:cubicBezTo>
                  <a:pt x="2424991" y="5047072"/>
                  <a:pt x="2315183" y="5032788"/>
                  <a:pt x="2199532" y="5033462"/>
                </a:cubicBezTo>
                <a:cubicBezTo>
                  <a:pt x="2083881" y="5034136"/>
                  <a:pt x="1978796" y="4993196"/>
                  <a:pt x="1829440" y="5033462"/>
                </a:cubicBezTo>
                <a:cubicBezTo>
                  <a:pt x="1680084" y="5073728"/>
                  <a:pt x="1568935" y="5031318"/>
                  <a:pt x="1389956" y="5033462"/>
                </a:cubicBezTo>
                <a:cubicBezTo>
                  <a:pt x="1210977" y="5035606"/>
                  <a:pt x="976372" y="4964412"/>
                  <a:pt x="742295" y="5033462"/>
                </a:cubicBezTo>
                <a:cubicBezTo>
                  <a:pt x="508218" y="5102512"/>
                  <a:pt x="392722" y="5029671"/>
                  <a:pt x="48372" y="5033462"/>
                </a:cubicBezTo>
                <a:cubicBezTo>
                  <a:pt x="27239" y="5033639"/>
                  <a:pt x="2391" y="5014282"/>
                  <a:pt x="0" y="4985090"/>
                </a:cubicBezTo>
                <a:cubicBezTo>
                  <a:pt x="-8133" y="4814589"/>
                  <a:pt x="22504" y="4606519"/>
                  <a:pt x="0" y="4436566"/>
                </a:cubicBezTo>
                <a:cubicBezTo>
                  <a:pt x="-22504" y="4266613"/>
                  <a:pt x="55538" y="4007134"/>
                  <a:pt x="0" y="3888042"/>
                </a:cubicBezTo>
                <a:cubicBezTo>
                  <a:pt x="-55538" y="3768950"/>
                  <a:pt x="46987" y="3633053"/>
                  <a:pt x="0" y="3438252"/>
                </a:cubicBezTo>
                <a:cubicBezTo>
                  <a:pt x="-46987" y="3243451"/>
                  <a:pt x="54221" y="3078923"/>
                  <a:pt x="0" y="2790993"/>
                </a:cubicBezTo>
                <a:cubicBezTo>
                  <a:pt x="-54221" y="2503063"/>
                  <a:pt x="51344" y="2444369"/>
                  <a:pt x="0" y="2242469"/>
                </a:cubicBezTo>
                <a:cubicBezTo>
                  <a:pt x="-51344" y="2040569"/>
                  <a:pt x="14610" y="1770228"/>
                  <a:pt x="0" y="1595210"/>
                </a:cubicBezTo>
                <a:cubicBezTo>
                  <a:pt x="-14610" y="1420192"/>
                  <a:pt x="63593" y="1295620"/>
                  <a:pt x="0" y="997319"/>
                </a:cubicBezTo>
                <a:cubicBezTo>
                  <a:pt x="-63593" y="699018"/>
                  <a:pt x="36861" y="510266"/>
                  <a:pt x="0" y="4837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 cmpd="sng" algn="ctr">
            <a:noFill/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9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3.1  closed-loop automation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  <a:sym typeface="Inter SemiBold"/>
              </a:rPr>
              <a:t>3.2 Network API construction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  <a:sym typeface="Inter SemiBold"/>
              </a:rPr>
              <a:t>3.3 Detection of Network Misconfiguration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  <a:sym typeface="Inter SemiBold"/>
              </a:rPr>
              <a:t>3.4 Generate Node Configuration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  <a:sym typeface="Inter SemiBold"/>
              </a:rPr>
              <a:t>3.5 Causality Discovery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  <a:sym typeface="Inter SemiBold"/>
              </a:rPr>
              <a:t>3.6 Network Clean Up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</a:rPr>
              <a:t>3.7 Automatic Audit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3.8 Others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A20FD-5C11-C40D-E447-2F24B6EF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AIOps Operational Scenarios (3/3)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90308F-9BB5-18F5-259D-829DF327B690}"/>
              </a:ext>
            </a:extLst>
          </p:cNvPr>
          <p:cNvSpPr/>
          <p:nvPr/>
        </p:nvSpPr>
        <p:spPr>
          <a:xfrm>
            <a:off x="3210441" y="748873"/>
            <a:ext cx="5846063" cy="3232195"/>
          </a:xfrm>
          <a:prstGeom prst="roundRect">
            <a:avLst>
              <a:gd name="adj" fmla="val 416"/>
            </a:avLst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ADFE99-DA57-2272-AC25-D0AF93E6B039}"/>
              </a:ext>
            </a:extLst>
          </p:cNvPr>
          <p:cNvGraphicFramePr/>
          <p:nvPr/>
        </p:nvGraphicFramePr>
        <p:xfrm>
          <a:off x="571712" y="823195"/>
          <a:ext cx="2815303" cy="273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8BF0C-99F7-B113-AA23-E135251D11C3}"/>
              </a:ext>
            </a:extLst>
          </p:cNvPr>
          <p:cNvSpPr/>
          <p:nvPr/>
        </p:nvSpPr>
        <p:spPr>
          <a:xfrm>
            <a:off x="483425" y="882214"/>
            <a:ext cx="2903590" cy="1687250"/>
          </a:xfrm>
          <a:prstGeom prst="rect">
            <a:avLst/>
          </a:prstGeom>
          <a:solidFill>
            <a:schemeClr val="bg1">
              <a:alpha val="8997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58714E14-C530-BDE1-016B-01136175018C}"/>
              </a:ext>
            </a:extLst>
          </p:cNvPr>
          <p:cNvSpPr/>
          <p:nvPr/>
        </p:nvSpPr>
        <p:spPr>
          <a:xfrm>
            <a:off x="720146" y="2836384"/>
            <a:ext cx="433019" cy="384091"/>
          </a:xfrm>
          <a:prstGeom prst="teardrop">
            <a:avLst/>
          </a:prstGeom>
          <a:solidFill>
            <a:schemeClr val="accent3"/>
          </a:solidFill>
          <a:ln w="12700" cap="flat" cmpd="sng" algn="ctr">
            <a:solidFill>
              <a:srgbClr val="088F45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C9A356-2B33-6D60-E7EF-AD90B66FC540}"/>
              </a:ext>
            </a:extLst>
          </p:cNvPr>
          <p:cNvSpPr/>
          <p:nvPr/>
        </p:nvSpPr>
        <p:spPr>
          <a:xfrm rot="19685051">
            <a:off x="8828647" y="405475"/>
            <a:ext cx="3210229" cy="105799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05488"/>
                </a:solidFill>
                <a:effectLst/>
                <a:uLnTx/>
                <a:uFillTx/>
                <a:latin typeface="ADLaM Display" panose="020F0502020204030204" pitchFamily="34" charset="0"/>
                <a:ea typeface="ADLaM Display" panose="020F0502020204030204" pitchFamily="34" charset="0"/>
                <a:cs typeface="ADLaM Display" panose="020F0502020204030204" pitchFamily="34" charset="0"/>
              </a:rPr>
              <a:t>More scenarios will be added</a:t>
            </a:r>
          </a:p>
        </p:txBody>
      </p:sp>
    </p:spTree>
    <p:extLst>
      <p:ext uri="{BB962C8B-B14F-4D97-AF65-F5344CB8AC3E}">
        <p14:creationId xmlns:p14="http://schemas.microsoft.com/office/powerpoint/2010/main" val="115669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E2095-A091-77AB-719D-653D59B48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>
            <a:extLst>
              <a:ext uri="{FF2B5EF4-FFF2-40B4-BE49-F238E27FC236}">
                <a16:creationId xmlns:a16="http://schemas.microsoft.com/office/drawing/2014/main" id="{C11F30ED-D00A-6D3D-9FFC-2CA18C8A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28" y="30304"/>
            <a:ext cx="10471034" cy="1014984"/>
          </a:xfrm>
        </p:spPr>
        <p:txBody>
          <a:bodyPr/>
          <a:lstStyle/>
          <a:p>
            <a:br>
              <a:rPr lang="en-US"/>
            </a:br>
            <a:r>
              <a:rPr lang="en-US"/>
              <a:t>Multi-Agent LLM based Dynamic Network Workflow</a:t>
            </a:r>
            <a:br>
              <a:rPr lang="en-US"/>
            </a:br>
            <a:endParaRPr lang="en-US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650CEB-ED90-6DE0-28AC-0C70873255EC}"/>
              </a:ext>
            </a:extLst>
          </p:cNvPr>
          <p:cNvSpPr/>
          <p:nvPr/>
        </p:nvSpPr>
        <p:spPr>
          <a:xfrm>
            <a:off x="1291717" y="963404"/>
            <a:ext cx="9321020" cy="516368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Orchestration-Agent is essential component to create Dynamic Workflow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9CBD6D-C9CB-F389-5445-D3E0053D0C7A}"/>
              </a:ext>
            </a:extLst>
          </p:cNvPr>
          <p:cNvGrpSpPr/>
          <p:nvPr/>
        </p:nvGrpSpPr>
        <p:grpSpPr>
          <a:xfrm>
            <a:off x="1364317" y="1916414"/>
            <a:ext cx="9423810" cy="3865731"/>
            <a:chOff x="1364317" y="1323667"/>
            <a:chExt cx="9423810" cy="386573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0919F81-FA8E-5C41-60FD-5D63E7F69756}"/>
                </a:ext>
              </a:extLst>
            </p:cNvPr>
            <p:cNvSpPr/>
            <p:nvPr/>
          </p:nvSpPr>
          <p:spPr>
            <a:xfrm>
              <a:off x="3417925" y="1833239"/>
              <a:ext cx="4719539" cy="3356159"/>
            </a:xfrm>
            <a:prstGeom prst="roundRect">
              <a:avLst>
                <a:gd name="adj" fmla="val 5985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69000">
                  <a:schemeClr val="bg1">
                    <a:lumMod val="85000"/>
                  </a:schemeClr>
                </a:gs>
                <a:gs pos="85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19050" cap="flat" cmpd="sng" algn="ctr">
              <a:noFill/>
              <a:prstDash val="sysDot"/>
              <a:miter lim="800000"/>
              <a:extLst>
                <a:ext uri="{C807C97D-BFC1-408E-A445-0C87EB9F89A2}">
                  <ask:lineSketchStyleProps xmlns:ask="http://schemas.microsoft.com/office/drawing/2018/sketchyshapes" sd="1363887920">
                    <a:custGeom>
                      <a:avLst/>
                      <a:gdLst>
                        <a:gd name="connsiteX0" fmla="*/ 0 w 3730731"/>
                        <a:gd name="connsiteY0" fmla="*/ 246064 h 2275633"/>
                        <a:gd name="connsiteX1" fmla="*/ 246064 w 3730731"/>
                        <a:gd name="connsiteY1" fmla="*/ 0 h 2275633"/>
                        <a:gd name="connsiteX2" fmla="*/ 3484667 w 3730731"/>
                        <a:gd name="connsiteY2" fmla="*/ 0 h 2275633"/>
                        <a:gd name="connsiteX3" fmla="*/ 3730731 w 3730731"/>
                        <a:gd name="connsiteY3" fmla="*/ 246064 h 2275633"/>
                        <a:gd name="connsiteX4" fmla="*/ 3730731 w 3730731"/>
                        <a:gd name="connsiteY4" fmla="*/ 2029569 h 2275633"/>
                        <a:gd name="connsiteX5" fmla="*/ 3484667 w 3730731"/>
                        <a:gd name="connsiteY5" fmla="*/ 2275633 h 2275633"/>
                        <a:gd name="connsiteX6" fmla="*/ 246064 w 3730731"/>
                        <a:gd name="connsiteY6" fmla="*/ 2275633 h 2275633"/>
                        <a:gd name="connsiteX7" fmla="*/ 0 w 3730731"/>
                        <a:gd name="connsiteY7" fmla="*/ 2029569 h 2275633"/>
                        <a:gd name="connsiteX8" fmla="*/ 0 w 3730731"/>
                        <a:gd name="connsiteY8" fmla="*/ 246064 h 22756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30731" h="2275633" extrusionOk="0">
                          <a:moveTo>
                            <a:pt x="0" y="246064"/>
                          </a:moveTo>
                          <a:cubicBezTo>
                            <a:pt x="15456" y="101062"/>
                            <a:pt x="116406" y="-1487"/>
                            <a:pt x="246064" y="0"/>
                          </a:cubicBezTo>
                          <a:cubicBezTo>
                            <a:pt x="1015674" y="157294"/>
                            <a:pt x="2831446" y="26137"/>
                            <a:pt x="3484667" y="0"/>
                          </a:cubicBezTo>
                          <a:cubicBezTo>
                            <a:pt x="3611323" y="-12316"/>
                            <a:pt x="3731029" y="116578"/>
                            <a:pt x="3730731" y="246064"/>
                          </a:cubicBezTo>
                          <a:cubicBezTo>
                            <a:pt x="3595140" y="504251"/>
                            <a:pt x="3735135" y="1304557"/>
                            <a:pt x="3730731" y="2029569"/>
                          </a:cubicBezTo>
                          <a:cubicBezTo>
                            <a:pt x="3743156" y="2150387"/>
                            <a:pt x="3620059" y="2271318"/>
                            <a:pt x="3484667" y="2275633"/>
                          </a:cubicBezTo>
                          <a:cubicBezTo>
                            <a:pt x="2479867" y="2160712"/>
                            <a:pt x="823829" y="2228750"/>
                            <a:pt x="246064" y="2275633"/>
                          </a:cubicBezTo>
                          <a:cubicBezTo>
                            <a:pt x="130949" y="2280915"/>
                            <a:pt x="13239" y="2163641"/>
                            <a:pt x="0" y="2029569"/>
                          </a:cubicBezTo>
                          <a:cubicBezTo>
                            <a:pt x="89890" y="1557694"/>
                            <a:pt x="-79876" y="1102511"/>
                            <a:pt x="0" y="2460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6F293-8029-00CA-1A55-7CB6A0724958}"/>
                </a:ext>
              </a:extLst>
            </p:cNvPr>
            <p:cNvCxnSpPr>
              <a:cxnSpLocks/>
              <a:stCxn id="51" idx="3"/>
              <a:endCxn id="48" idx="2"/>
            </p:cNvCxnSpPr>
            <p:nvPr/>
          </p:nvCxnSpPr>
          <p:spPr>
            <a:xfrm flipV="1">
              <a:off x="2845811" y="2471981"/>
              <a:ext cx="5810265" cy="589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3242AE-F6B6-21D2-FC1E-C0CCFB51C60A}"/>
                </a:ext>
              </a:extLst>
            </p:cNvPr>
            <p:cNvGrpSpPr/>
            <p:nvPr/>
          </p:nvGrpSpPr>
          <p:grpSpPr>
            <a:xfrm>
              <a:off x="1920857" y="2052255"/>
              <a:ext cx="958466" cy="851234"/>
              <a:chOff x="7667740" y="2236424"/>
              <a:chExt cx="1575412" cy="1421903"/>
            </a:xfrm>
            <a:solidFill>
              <a:srgbClr val="0070C0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482D00-996D-62DB-F3A4-86709B034980}"/>
                  </a:ext>
                </a:extLst>
              </p:cNvPr>
              <p:cNvSpPr/>
              <p:nvPr/>
            </p:nvSpPr>
            <p:spPr>
              <a:xfrm>
                <a:off x="7667740" y="2236424"/>
                <a:ext cx="1575412" cy="1421903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F4A372E3-FDD1-F9FB-EDF6-47BDDD869917}"/>
                  </a:ext>
                </a:extLst>
              </p:cNvPr>
              <p:cNvSpPr/>
              <p:nvPr/>
            </p:nvSpPr>
            <p:spPr>
              <a:xfrm>
                <a:off x="7711808" y="2649920"/>
                <a:ext cx="1476260" cy="594910"/>
              </a:xfrm>
              <a:prstGeom prst="roundRect">
                <a:avLst>
                  <a:gd name="adj" fmla="val 35272"/>
                </a:avLst>
              </a:pr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Request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216625-8031-D9BE-17F3-87F38841EE27}"/>
                </a:ext>
              </a:extLst>
            </p:cNvPr>
            <p:cNvGrpSpPr/>
            <p:nvPr/>
          </p:nvGrpSpPr>
          <p:grpSpPr>
            <a:xfrm>
              <a:off x="8656076" y="2046364"/>
              <a:ext cx="958466" cy="851234"/>
              <a:chOff x="7667740" y="2236424"/>
              <a:chExt cx="1575412" cy="1421903"/>
            </a:xfrm>
            <a:solidFill>
              <a:srgbClr val="0070C0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E6C2DA0-8F95-5480-AE80-88F3B8E27393}"/>
                  </a:ext>
                </a:extLst>
              </p:cNvPr>
              <p:cNvSpPr/>
              <p:nvPr/>
            </p:nvSpPr>
            <p:spPr>
              <a:xfrm>
                <a:off x="7667740" y="2236424"/>
                <a:ext cx="1575412" cy="1421903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6ED43442-1D72-8057-64AA-07D4A96BEBB5}"/>
                  </a:ext>
                </a:extLst>
              </p:cNvPr>
              <p:cNvSpPr/>
              <p:nvPr/>
            </p:nvSpPr>
            <p:spPr>
              <a:xfrm>
                <a:off x="7792885" y="2649920"/>
                <a:ext cx="1395184" cy="594910"/>
              </a:xfrm>
              <a:prstGeom prst="roundRect">
                <a:avLst>
                  <a:gd name="adj" fmla="val 35272"/>
                </a:avLst>
              </a:pr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Output(s)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A13FBC-A053-B80F-20FB-538637CF2ACD}"/>
                </a:ext>
              </a:extLst>
            </p:cNvPr>
            <p:cNvGrpSpPr/>
            <p:nvPr/>
          </p:nvGrpSpPr>
          <p:grpSpPr>
            <a:xfrm>
              <a:off x="6872845" y="3270038"/>
              <a:ext cx="3915282" cy="307430"/>
              <a:chOff x="6944018" y="3023541"/>
              <a:chExt cx="3915282" cy="307430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74861FF-07FD-B53F-F14A-6FDC0151C9F7}"/>
                  </a:ext>
                </a:extLst>
              </p:cNvPr>
              <p:cNvCxnSpPr>
                <a:cxnSpLocks/>
                <a:stCxn id="15" idx="3"/>
                <a:endCxn id="47" idx="1"/>
              </p:cNvCxnSpPr>
              <p:nvPr/>
            </p:nvCxnSpPr>
            <p:spPr>
              <a:xfrm flipV="1">
                <a:off x="6944018" y="3177256"/>
                <a:ext cx="1718553" cy="35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ot"/>
                <a:miter lim="800000"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AB51D02-ABD3-9465-C76C-DE8495FE2D21}"/>
                  </a:ext>
                </a:extLst>
              </p:cNvPr>
              <p:cNvSpPr/>
              <p:nvPr/>
            </p:nvSpPr>
            <p:spPr>
              <a:xfrm>
                <a:off x="8662571" y="3023541"/>
                <a:ext cx="2196729" cy="30743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228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F7DDEA9-0611-AAEF-09B2-17A88020CFA9}"/>
                </a:ext>
              </a:extLst>
            </p:cNvPr>
            <p:cNvSpPr/>
            <p:nvPr/>
          </p:nvSpPr>
          <p:spPr>
            <a:xfrm>
              <a:off x="3665399" y="2482739"/>
              <a:ext cx="4280738" cy="2023606"/>
            </a:xfrm>
            <a:prstGeom prst="roundRect">
              <a:avLst>
                <a:gd name="adj" fmla="val 10437"/>
              </a:avLst>
            </a:prstGeom>
            <a:no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D473A15-3073-09C7-911F-C3A5A4F58855}"/>
                </a:ext>
              </a:extLst>
            </p:cNvPr>
            <p:cNvSpPr/>
            <p:nvPr/>
          </p:nvSpPr>
          <p:spPr>
            <a:xfrm>
              <a:off x="4332724" y="2155554"/>
              <a:ext cx="3022562" cy="714046"/>
            </a:xfrm>
            <a:prstGeom prst="roundRect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Orchestration-Agent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DFE3C97-5FB2-81C8-6F78-382297B8AE62}"/>
                </a:ext>
              </a:extLst>
            </p:cNvPr>
            <p:cNvSpPr/>
            <p:nvPr/>
          </p:nvSpPr>
          <p:spPr>
            <a:xfrm>
              <a:off x="4695738" y="4301954"/>
              <a:ext cx="2104507" cy="531098"/>
            </a:xfrm>
            <a:prstGeom prst="roundRect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Agent</a:t>
              </a:r>
            </a:p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Tool-m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620BF1F-6DDC-CC34-500A-50E02B0391DE}"/>
                </a:ext>
              </a:extLst>
            </p:cNvPr>
            <p:cNvSpPr/>
            <p:nvPr/>
          </p:nvSpPr>
          <p:spPr>
            <a:xfrm>
              <a:off x="4768338" y="3161749"/>
              <a:ext cx="2104507" cy="531085"/>
            </a:xfrm>
            <a:prstGeom prst="roundRect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Agent</a:t>
              </a:r>
            </a:p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Tool-1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AB2C41-7618-9476-C6CE-386F14679C7B}"/>
                </a:ext>
              </a:extLst>
            </p:cNvPr>
            <p:cNvCxnSpPr>
              <a:cxnSpLocks/>
            </p:cNvCxnSpPr>
            <p:nvPr/>
          </p:nvCxnSpPr>
          <p:spPr>
            <a:xfrm>
              <a:off x="4141160" y="2482739"/>
              <a:ext cx="1812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532391-2965-9C37-1167-DEFC0F6C5E12}"/>
                </a:ext>
              </a:extLst>
            </p:cNvPr>
            <p:cNvGrpSpPr/>
            <p:nvPr/>
          </p:nvGrpSpPr>
          <p:grpSpPr>
            <a:xfrm>
              <a:off x="3679661" y="3456862"/>
              <a:ext cx="1131509" cy="6335"/>
              <a:chOff x="2679430" y="1979821"/>
              <a:chExt cx="1131509" cy="633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5772FAD-DC8E-7DF6-88AC-27744973E6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9430" y="1979821"/>
                <a:ext cx="1099246" cy="412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C3A4E68-60F8-6271-C3B8-BEF4FF4BB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23124" y="1986156"/>
                <a:ext cx="287815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ADAAD9-B39B-09C4-595B-8174C09CB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5506" y="3261454"/>
              <a:ext cx="110606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B3351AF-A0D9-8F3C-6310-DECF6914A1B0}"/>
                </a:ext>
              </a:extLst>
            </p:cNvPr>
            <p:cNvGrpSpPr/>
            <p:nvPr/>
          </p:nvGrpSpPr>
          <p:grpSpPr>
            <a:xfrm>
              <a:off x="1364317" y="3102559"/>
              <a:ext cx="3410757" cy="307430"/>
              <a:chOff x="1435490" y="2856062"/>
              <a:chExt cx="3410757" cy="30743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34CD45A-F37A-750A-CBFB-F83164BF6FD4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3250179" y="3009777"/>
                <a:ext cx="1596068" cy="1908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ot"/>
                <a:miter lim="800000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7D81FBD-22AC-C7B0-2939-F6C676001C28}"/>
                  </a:ext>
                </a:extLst>
              </p:cNvPr>
              <p:cNvSpPr/>
              <p:nvPr/>
            </p:nvSpPr>
            <p:spPr>
              <a:xfrm>
                <a:off x="1435490" y="2856062"/>
                <a:ext cx="1814689" cy="307430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228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Inputs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CA73F7-2F6E-9435-E30D-78A8B8588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245" y="4509221"/>
              <a:ext cx="479877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2184DD-73D3-22AC-1C86-10CC4F9A2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5399" y="2849026"/>
              <a:ext cx="0" cy="312723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6B7910-2277-0BB2-1FDB-9E97C790BC9B}"/>
                </a:ext>
              </a:extLst>
            </p:cNvPr>
            <p:cNvGrpSpPr/>
            <p:nvPr/>
          </p:nvGrpSpPr>
          <p:grpSpPr>
            <a:xfrm>
              <a:off x="5184761" y="2932515"/>
              <a:ext cx="1149482" cy="1520637"/>
              <a:chOff x="2227043" y="4250692"/>
              <a:chExt cx="1149482" cy="152063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4798279-E7B1-1E2B-6B19-2A7B382E4521}"/>
                  </a:ext>
                </a:extLst>
              </p:cNvPr>
              <p:cNvSpPr/>
              <p:nvPr/>
            </p:nvSpPr>
            <p:spPr>
              <a:xfrm>
                <a:off x="2227043" y="4250692"/>
                <a:ext cx="1141465" cy="115296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228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ED6FBAE-25F4-8764-6CB3-3D0305D51315}"/>
                  </a:ext>
                </a:extLst>
              </p:cNvPr>
              <p:cNvSpPr/>
              <p:nvPr/>
            </p:nvSpPr>
            <p:spPr>
              <a:xfrm>
                <a:off x="2235060" y="4439188"/>
                <a:ext cx="1141465" cy="115296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228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89AACA1-55B0-8AC6-A3CB-1FF563CDE4D4}"/>
                  </a:ext>
                </a:extLst>
              </p:cNvPr>
              <p:cNvSpPr/>
              <p:nvPr/>
            </p:nvSpPr>
            <p:spPr>
              <a:xfrm>
                <a:off x="2231124" y="4618363"/>
                <a:ext cx="1141465" cy="115296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228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267855-BF0E-F771-380B-7005A88C9737}"/>
                </a:ext>
              </a:extLst>
            </p:cNvPr>
            <p:cNvGrpSpPr/>
            <p:nvPr/>
          </p:nvGrpSpPr>
          <p:grpSpPr>
            <a:xfrm>
              <a:off x="6800245" y="4514214"/>
              <a:ext cx="3987882" cy="307430"/>
              <a:chOff x="6944018" y="3023541"/>
              <a:chExt cx="3987882" cy="30743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749C373-AD1A-4DFE-4C68-3CCA4598119C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 flipV="1">
                <a:off x="6944018" y="3177256"/>
                <a:ext cx="1718553" cy="35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ot"/>
                <a:miter lim="800000"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1F5BF5BD-A631-2467-476C-69BA8F64BC20}"/>
                  </a:ext>
                </a:extLst>
              </p:cNvPr>
              <p:cNvSpPr/>
              <p:nvPr/>
            </p:nvSpPr>
            <p:spPr>
              <a:xfrm>
                <a:off x="8662571" y="3023541"/>
                <a:ext cx="2269329" cy="30743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228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7A0CEB0-8F33-3106-CD57-31CA917B9F54}"/>
                </a:ext>
              </a:extLst>
            </p:cNvPr>
            <p:cNvGrpSpPr/>
            <p:nvPr/>
          </p:nvGrpSpPr>
          <p:grpSpPr>
            <a:xfrm>
              <a:off x="1364317" y="4201962"/>
              <a:ext cx="3343861" cy="307430"/>
              <a:chOff x="1502386" y="2856062"/>
              <a:chExt cx="3343861" cy="30743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1DF0139-DE83-44ED-DB10-C5CBA67C0811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3317075" y="3009777"/>
                <a:ext cx="1529172" cy="1908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ot"/>
                <a:miter lim="800000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A0A1C35-E039-3674-9435-DD552AAD03A0}"/>
                  </a:ext>
                </a:extLst>
              </p:cNvPr>
              <p:cNvSpPr/>
              <p:nvPr/>
            </p:nvSpPr>
            <p:spPr>
              <a:xfrm>
                <a:off x="1502386" y="2856062"/>
                <a:ext cx="1814689" cy="307430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228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Inputs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9AA6DC-179F-3BB6-15D9-41A39645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8331" y="4509392"/>
              <a:ext cx="287815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7ABB1AD-7B75-FFF5-C6D6-9D03A419DAA3}"/>
                </a:ext>
              </a:extLst>
            </p:cNvPr>
            <p:cNvSpPr/>
            <p:nvPr/>
          </p:nvSpPr>
          <p:spPr>
            <a:xfrm>
              <a:off x="4204002" y="2986374"/>
              <a:ext cx="3283053" cy="1161864"/>
            </a:xfrm>
            <a:prstGeom prst="arc">
              <a:avLst>
                <a:gd name="adj1" fmla="val 17996518"/>
                <a:gd name="adj2" fmla="val 13639330"/>
              </a:avLst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B0595-A6BC-D2D8-0F42-FA4AB818EE8C}"/>
                </a:ext>
              </a:extLst>
            </p:cNvPr>
            <p:cNvSpPr txBox="1"/>
            <p:nvPr/>
          </p:nvSpPr>
          <p:spPr>
            <a:xfrm>
              <a:off x="3416187" y="4904232"/>
              <a:ext cx="12510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96021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LLM(s)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24858EC-458C-CEF5-0B3E-2DA178CDB9A1}"/>
                </a:ext>
              </a:extLst>
            </p:cNvPr>
            <p:cNvGrpSpPr/>
            <p:nvPr/>
          </p:nvGrpSpPr>
          <p:grpSpPr>
            <a:xfrm>
              <a:off x="5658522" y="1434579"/>
              <a:ext cx="3485478" cy="714046"/>
              <a:chOff x="5230060" y="118004"/>
              <a:chExt cx="4538680" cy="1161970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1D05818A-C04A-46E1-C761-D364786D44CA}"/>
                  </a:ext>
                </a:extLst>
              </p:cNvPr>
              <p:cNvSpPr/>
              <p:nvPr/>
            </p:nvSpPr>
            <p:spPr>
              <a:xfrm>
                <a:off x="8692975" y="123757"/>
                <a:ext cx="1075765" cy="1156217"/>
              </a:xfrm>
              <a:prstGeom prst="arc">
                <a:avLst>
                  <a:gd name="adj1" fmla="val 15886480"/>
                  <a:gd name="adj2" fmla="val 21325572"/>
                </a:avLst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F3FB546D-3F60-C5CD-C353-25FCA7225602}"/>
                  </a:ext>
                </a:extLst>
              </p:cNvPr>
              <p:cNvSpPr/>
              <p:nvPr/>
            </p:nvSpPr>
            <p:spPr>
              <a:xfrm flipH="1">
                <a:off x="5230060" y="118004"/>
                <a:ext cx="1075765" cy="1156217"/>
              </a:xfrm>
              <a:prstGeom prst="arc">
                <a:avLst>
                  <a:gd name="adj1" fmla="val 15886480"/>
                  <a:gd name="adj2" fmla="val 21325572"/>
                </a:avLst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EAD84A-8AB3-08C1-FA12-66275541717F}"/>
                  </a:ext>
                </a:extLst>
              </p:cNvPr>
              <p:cNvCxnSpPr>
                <a:endCxn id="30" idx="0"/>
              </p:cNvCxnSpPr>
              <p:nvPr/>
            </p:nvCxnSpPr>
            <p:spPr>
              <a:xfrm>
                <a:off x="5767942" y="118004"/>
                <a:ext cx="3410299" cy="85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291347C-333B-D1A1-E67C-9D604156ABE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5230060" y="653202"/>
                <a:ext cx="1484" cy="52196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CD25A8C-FAED-4F5B-38C2-ACA0C3F3F9F3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>
                <a:off x="9767256" y="658955"/>
                <a:ext cx="1484" cy="56177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1C767F3-F916-A919-B43F-DA096E65FC60}"/>
                </a:ext>
              </a:extLst>
            </p:cNvPr>
            <p:cNvSpPr/>
            <p:nvPr/>
          </p:nvSpPr>
          <p:spPr>
            <a:xfrm>
              <a:off x="9214836" y="1323667"/>
              <a:ext cx="1308902" cy="784020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39054"/>
                        <a:gd name="connsiteY0" fmla="*/ 0 h 905371"/>
                        <a:gd name="connsiteX1" fmla="*/ 0 w 1239054"/>
                        <a:gd name="connsiteY1" fmla="*/ 0 h 905371"/>
                        <a:gd name="connsiteX2" fmla="*/ 1239054 w 1239054"/>
                        <a:gd name="connsiteY2" fmla="*/ 0 h 905371"/>
                        <a:gd name="connsiteX3" fmla="*/ 1239054 w 1239054"/>
                        <a:gd name="connsiteY3" fmla="*/ 0 h 905371"/>
                        <a:gd name="connsiteX4" fmla="*/ 1239054 w 1239054"/>
                        <a:gd name="connsiteY4" fmla="*/ 905371 h 905371"/>
                        <a:gd name="connsiteX5" fmla="*/ 1239054 w 1239054"/>
                        <a:gd name="connsiteY5" fmla="*/ 905371 h 905371"/>
                        <a:gd name="connsiteX6" fmla="*/ 0 w 1239054"/>
                        <a:gd name="connsiteY6" fmla="*/ 905371 h 905371"/>
                        <a:gd name="connsiteX7" fmla="*/ 0 w 1239054"/>
                        <a:gd name="connsiteY7" fmla="*/ 905371 h 905371"/>
                        <a:gd name="connsiteX8" fmla="*/ 0 w 1239054"/>
                        <a:gd name="connsiteY8" fmla="*/ 0 h 9053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239054" h="90537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246856" y="94849"/>
                            <a:pt x="700647" y="-44429"/>
                            <a:pt x="1239054" y="0"/>
                          </a:cubicBezTo>
                          <a:lnTo>
                            <a:pt x="1239054" y="0"/>
                          </a:lnTo>
                          <a:cubicBezTo>
                            <a:pt x="1167248" y="172088"/>
                            <a:pt x="1270746" y="676883"/>
                            <a:pt x="1239054" y="905371"/>
                          </a:cubicBezTo>
                          <a:lnTo>
                            <a:pt x="1239054" y="905371"/>
                          </a:lnTo>
                          <a:cubicBezTo>
                            <a:pt x="709606" y="984618"/>
                            <a:pt x="258136" y="900629"/>
                            <a:pt x="0" y="905371"/>
                          </a:cubicBezTo>
                          <a:lnTo>
                            <a:pt x="0" y="905371"/>
                          </a:lnTo>
                          <a:cubicBezTo>
                            <a:pt x="-9288" y="662207"/>
                            <a:pt x="-6937" y="220383"/>
                            <a:pt x="0" y="0"/>
                          </a:cubicBezTo>
                          <a:close/>
                        </a:path>
                        <a:path w="1239054" h="905371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214971" y="8876"/>
                            <a:pt x="1046498" y="-69151"/>
                            <a:pt x="1239054" y="0"/>
                          </a:cubicBezTo>
                          <a:lnTo>
                            <a:pt x="1239054" y="0"/>
                          </a:lnTo>
                          <a:cubicBezTo>
                            <a:pt x="1266284" y="95862"/>
                            <a:pt x="1279109" y="639831"/>
                            <a:pt x="1239054" y="905371"/>
                          </a:cubicBezTo>
                          <a:lnTo>
                            <a:pt x="1239054" y="905371"/>
                          </a:lnTo>
                          <a:cubicBezTo>
                            <a:pt x="790902" y="954454"/>
                            <a:pt x="178293" y="850736"/>
                            <a:pt x="0" y="905371"/>
                          </a:cubicBezTo>
                          <a:lnTo>
                            <a:pt x="0" y="905371"/>
                          </a:lnTo>
                          <a:cubicBezTo>
                            <a:pt x="15489" y="692055"/>
                            <a:pt x="-16774" y="41454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(Optional)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LLM fine-tuning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E94525-A2EB-8E7E-145B-73F58C29132D}"/>
              </a:ext>
            </a:extLst>
          </p:cNvPr>
          <p:cNvSpPr/>
          <p:nvPr/>
        </p:nvSpPr>
        <p:spPr>
          <a:xfrm>
            <a:off x="8667598" y="3950350"/>
            <a:ext cx="2196729" cy="3074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A5E6C0B-2B88-8213-A6E3-BFD0195D5145}"/>
              </a:ext>
            </a:extLst>
          </p:cNvPr>
          <p:cNvSpPr/>
          <p:nvPr/>
        </p:nvSpPr>
        <p:spPr>
          <a:xfrm>
            <a:off x="8743798" y="4015185"/>
            <a:ext cx="2196729" cy="3074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Execute multiple tools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CF7757-54A5-8F14-B979-E20F0C71D2AA}"/>
              </a:ext>
            </a:extLst>
          </p:cNvPr>
          <p:cNvSpPr/>
          <p:nvPr/>
        </p:nvSpPr>
        <p:spPr>
          <a:xfrm>
            <a:off x="8579876" y="5189405"/>
            <a:ext cx="2196729" cy="3074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37D5CC-BC02-80F2-5E87-8A1C8A3E0657}"/>
              </a:ext>
            </a:extLst>
          </p:cNvPr>
          <p:cNvSpPr/>
          <p:nvPr/>
        </p:nvSpPr>
        <p:spPr>
          <a:xfrm>
            <a:off x="8656076" y="5254240"/>
            <a:ext cx="2196729" cy="3074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Execute multiple tools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C5ACC30-1808-0642-6905-378D07C3555B}"/>
              </a:ext>
            </a:extLst>
          </p:cNvPr>
          <p:cNvSpPr/>
          <p:nvPr/>
        </p:nvSpPr>
        <p:spPr>
          <a:xfrm rot="19685051">
            <a:off x="9323890" y="5465907"/>
            <a:ext cx="3210229" cy="105799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05488"/>
                </a:solidFill>
                <a:effectLst/>
                <a:uLnTx/>
                <a:uFillTx/>
                <a:latin typeface="ADLaM Display" panose="020F0502020204030204" pitchFamily="34" charset="0"/>
                <a:ea typeface="ADLaM Display" panose="020F0502020204030204" pitchFamily="34" charset="0"/>
                <a:cs typeface="ADLaM Display" panose="020F0502020204030204" pitchFamily="34" charset="0"/>
              </a:rPr>
              <a:t>An enabler for AINetOps</a:t>
            </a:r>
          </a:p>
        </p:txBody>
      </p:sp>
    </p:spTree>
    <p:extLst>
      <p:ext uri="{BB962C8B-B14F-4D97-AF65-F5344CB8AC3E}">
        <p14:creationId xmlns:p14="http://schemas.microsoft.com/office/powerpoint/2010/main" val="9527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9AA8-899C-D602-98E7-AB2A5F199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E4E3-285A-4A3B-ABF2-FB84916F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help the AINetOps discussion?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Potential areas of research collaboration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6A0D-4943-0CC4-68D2-AB191530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1234439"/>
            <a:ext cx="10471034" cy="518950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dirty="0"/>
              <a:t>Synch AINetOps I-D with NMRG documents, including:</a:t>
            </a: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draft-</a:t>
            </a:r>
            <a:r>
              <a:rPr lang="en-US" sz="1600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irtf</a:t>
            </a:r>
            <a:r>
              <a:rPr lang="en-US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nmrg</a:t>
            </a:r>
            <a:r>
              <a:rPr lang="en-US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-ai-challenges</a:t>
            </a:r>
            <a:endParaRPr lang="en-US" sz="1600" dirty="0">
              <a:solidFill>
                <a:srgbClr val="FF0000"/>
              </a:solidFill>
            </a:endParaRP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draft-</a:t>
            </a:r>
            <a:r>
              <a:rPr lang="en-US" sz="1600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irtf</a:t>
            </a:r>
            <a:r>
              <a:rPr lang="en-US" sz="1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nmrg</a:t>
            </a:r>
            <a:r>
              <a:rPr lang="en-US" sz="1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-ai-deploy</a:t>
            </a:r>
            <a:endParaRPr lang="en-US" sz="1600" dirty="0">
              <a:solidFill>
                <a:srgbClr val="FF0000"/>
              </a:solidFill>
            </a:endParaRP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draft-</a:t>
            </a:r>
            <a:r>
              <a:rPr lang="en-US" sz="1600" dirty="0" err="1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irtf</a:t>
            </a:r>
            <a:r>
              <a:rPr lang="en-US" sz="1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dirty="0" err="1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nmrg</a:t>
            </a:r>
            <a:r>
              <a:rPr lang="en-US" sz="1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dirty="0" err="1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</a:t>
            </a:r>
            <a:r>
              <a:rPr lang="en-US" sz="1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-nm</a:t>
            </a:r>
            <a:endParaRPr lang="en-US" sz="16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dirty="0"/>
              <a:t>Research the </a:t>
            </a:r>
            <a:r>
              <a:rPr lang="en-US" dirty="0" err="1"/>
              <a:t>GenAI</a:t>
            </a:r>
            <a:r>
              <a:rPr lang="en-US" dirty="0"/>
              <a:t> Agents for communication, including:</a:t>
            </a: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Description of Agent’s tools and APIs</a:t>
            </a: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Define the procedures required. </a:t>
            </a:r>
          </a:p>
          <a:p>
            <a:pPr marL="1031875" lvl="2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How to trigger Agents? Natural language? Or we need to agree on a format/structure?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US" dirty="0"/>
              <a:t>3. Research the Multi-agent scenarios, including:</a:t>
            </a: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Agent communication, natural language or machine language? What is the syntax and structure?</a:t>
            </a: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Agent discovery, how do we declare agents and their capabilities?</a:t>
            </a: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LLM REACT Framework (Reasoning/Acting)</a:t>
            </a:r>
          </a:p>
          <a:p>
            <a:pPr marL="741363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LLM Evaluation, which are “good” and contain sufficient networking knowledge?</a:t>
            </a:r>
          </a:p>
        </p:txBody>
      </p:sp>
    </p:spTree>
    <p:extLst>
      <p:ext uri="{BB962C8B-B14F-4D97-AF65-F5344CB8AC3E}">
        <p14:creationId xmlns:p14="http://schemas.microsoft.com/office/powerpoint/2010/main" val="39513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F4E2-195C-C92E-31F5-6E5B8B02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339F9B-A843-F1E5-814D-A1A0DB7F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36" y="1758559"/>
            <a:ext cx="10471034" cy="1828800"/>
          </a:xfrm>
        </p:spPr>
        <p:txBody>
          <a:bodyPr/>
          <a:lstStyle/>
          <a:p>
            <a:pPr algn="ctr"/>
            <a:r>
              <a:rPr lang="en-CA" b="0" i="0" dirty="0"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73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AC89-A65D-7A1D-7B82-8B43BCCD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Impact of AI for Operators</a:t>
            </a:r>
            <a:br>
              <a:rPr lang="en-US" sz="2400" dirty="0"/>
            </a:br>
            <a:r>
              <a:rPr lang="en-US" sz="2400" dirty="0">
                <a:solidFill>
                  <a:schemeClr val="accent3"/>
                </a:solidFill>
              </a:rPr>
              <a:t>(What is AINetOps?)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EB1D77-84AF-8A9F-A511-3AD17B7DE342}"/>
              </a:ext>
            </a:extLst>
          </p:cNvPr>
          <p:cNvGrpSpPr/>
          <p:nvPr/>
        </p:nvGrpSpPr>
        <p:grpSpPr>
          <a:xfrm>
            <a:off x="560451" y="1238006"/>
            <a:ext cx="3704433" cy="5090232"/>
            <a:chOff x="560451" y="1014984"/>
            <a:chExt cx="3704433" cy="5090232"/>
          </a:xfrm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60098212-1CC5-8534-A190-372B5C9E1774}"/>
                </a:ext>
              </a:extLst>
            </p:cNvPr>
            <p:cNvSpPr/>
            <p:nvPr/>
          </p:nvSpPr>
          <p:spPr>
            <a:xfrm>
              <a:off x="609856" y="1014984"/>
              <a:ext cx="3605625" cy="5090232"/>
            </a:xfrm>
            <a:prstGeom prst="roundRect">
              <a:avLst>
                <a:gd name="adj" fmla="val 2529"/>
              </a:avLst>
            </a:prstGeom>
            <a:gradFill>
              <a:gsLst>
                <a:gs pos="0">
                  <a:srgbClr val="A5A5A5">
                    <a:lumMod val="0"/>
                    <a:lumOff val="100000"/>
                  </a:srgbClr>
                </a:gs>
                <a:gs pos="58000">
                  <a:schemeClr val="accent5">
                    <a:lumMod val="20000"/>
                    <a:lumOff val="8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50000" t="-80000" r="50000" b="18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id="{572309C8-24B9-518E-8006-095235A2FF9C}"/>
                </a:ext>
              </a:extLst>
            </p:cNvPr>
            <p:cNvSpPr/>
            <p:nvPr/>
          </p:nvSpPr>
          <p:spPr>
            <a:xfrm>
              <a:off x="763571" y="1121469"/>
              <a:ext cx="3299381" cy="339365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for AI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D7A9C7-3E5C-22AB-9ED5-5AF7A836A454}"/>
                </a:ext>
              </a:extLst>
            </p:cNvPr>
            <p:cNvSpPr txBox="1"/>
            <p:nvPr/>
          </p:nvSpPr>
          <p:spPr>
            <a:xfrm>
              <a:off x="636318" y="2225989"/>
              <a:ext cx="3605625" cy="337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marR="0" lvl="0" indent="-263525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Is there a need for:</a:t>
              </a:r>
            </a:p>
            <a:p>
              <a:pPr marL="582613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New Network architecture?</a:t>
              </a:r>
            </a:p>
            <a:p>
              <a:pPr marL="582613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Bandwidth demand?</a:t>
              </a:r>
            </a:p>
            <a:p>
              <a:pPr marL="582613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operations?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582613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Fabrics and switching evolution inside &amp; around DC?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582613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New IP/Optical components?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C75E24-EC68-1514-B9B5-19743DFF7508}"/>
                </a:ext>
              </a:extLst>
            </p:cNvPr>
            <p:cNvSpPr txBox="1"/>
            <p:nvPr/>
          </p:nvSpPr>
          <p:spPr>
            <a:xfrm>
              <a:off x="560451" y="1718158"/>
              <a:ext cx="37044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Addresses Network architectures &amp; network configurations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C20847-6E61-7E09-96B5-33A2501F7F33}"/>
              </a:ext>
            </a:extLst>
          </p:cNvPr>
          <p:cNvGrpSpPr/>
          <p:nvPr/>
        </p:nvGrpSpPr>
        <p:grpSpPr>
          <a:xfrm>
            <a:off x="4433653" y="1238006"/>
            <a:ext cx="3704433" cy="5090232"/>
            <a:chOff x="560451" y="1014984"/>
            <a:chExt cx="3704433" cy="5090232"/>
          </a:xfrm>
        </p:grpSpPr>
        <p:sp>
          <p:nvSpPr>
            <p:cNvPr id="10" name="Rectangle: Rounded Corners 2">
              <a:extLst>
                <a:ext uri="{FF2B5EF4-FFF2-40B4-BE49-F238E27FC236}">
                  <a16:creationId xmlns:a16="http://schemas.microsoft.com/office/drawing/2014/main" id="{A6E76D28-322B-40C4-FB7E-CB510D6CEFBE}"/>
                </a:ext>
              </a:extLst>
            </p:cNvPr>
            <p:cNvSpPr/>
            <p:nvPr/>
          </p:nvSpPr>
          <p:spPr>
            <a:xfrm>
              <a:off x="609856" y="1014984"/>
              <a:ext cx="3605625" cy="5090232"/>
            </a:xfrm>
            <a:prstGeom prst="roundRect">
              <a:avLst>
                <a:gd name="adj" fmla="val 2782"/>
              </a:avLst>
            </a:prstGeom>
            <a:gradFill>
              <a:gsLst>
                <a:gs pos="0">
                  <a:srgbClr val="A5A5A5">
                    <a:lumMod val="0"/>
                    <a:lumOff val="100000"/>
                  </a:srgbClr>
                </a:gs>
                <a:gs pos="58000">
                  <a:schemeClr val="accent5">
                    <a:lumMod val="20000"/>
                    <a:lumOff val="8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50000" t="-80000" r="50000" b="18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: Rounded Corners 8">
              <a:extLst>
                <a:ext uri="{FF2B5EF4-FFF2-40B4-BE49-F238E27FC236}">
                  <a16:creationId xmlns:a16="http://schemas.microsoft.com/office/drawing/2014/main" id="{509B246F-5425-A901-42CA-04A032B106C0}"/>
                </a:ext>
              </a:extLst>
            </p:cNvPr>
            <p:cNvSpPr/>
            <p:nvPr/>
          </p:nvSpPr>
          <p:spPr>
            <a:xfrm>
              <a:off x="763571" y="1121469"/>
              <a:ext cx="3299381" cy="339365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AI for Network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0707E8-3DE4-C6DF-33C4-CC41CF8C15BB}"/>
                </a:ext>
              </a:extLst>
            </p:cNvPr>
            <p:cNvSpPr txBox="1"/>
            <p:nvPr/>
          </p:nvSpPr>
          <p:spPr>
            <a:xfrm>
              <a:off x="636318" y="2225989"/>
              <a:ext cx="3605625" cy="327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marR="0" lvl="0" indent="-263525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 various aspects of network life cycle management such as: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Assurance and troubleshooting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Operations workflow automation 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Proactive Assurance and monitoring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Monitor &amp; Optimization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51C44C-D6D8-2F02-D74A-59D3A874C132}"/>
                </a:ext>
              </a:extLst>
            </p:cNvPr>
            <p:cNvSpPr txBox="1"/>
            <p:nvPr/>
          </p:nvSpPr>
          <p:spPr>
            <a:xfrm>
              <a:off x="560451" y="1718158"/>
              <a:ext cx="37044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Addresses How Network Operation benefits from AI/ML/Gen-AI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2B0559-A54A-5C41-1465-5BB8FDC2ADF9}"/>
              </a:ext>
            </a:extLst>
          </p:cNvPr>
          <p:cNvGrpSpPr/>
          <p:nvPr/>
        </p:nvGrpSpPr>
        <p:grpSpPr>
          <a:xfrm>
            <a:off x="8349343" y="1255633"/>
            <a:ext cx="3704433" cy="5090232"/>
            <a:chOff x="560451" y="1014984"/>
            <a:chExt cx="3704433" cy="5090232"/>
          </a:xfrm>
        </p:grpSpPr>
        <p:sp>
          <p:nvSpPr>
            <p:cNvPr id="15" name="Rectangle: Rounded Corners 2">
              <a:extLst>
                <a:ext uri="{FF2B5EF4-FFF2-40B4-BE49-F238E27FC236}">
                  <a16:creationId xmlns:a16="http://schemas.microsoft.com/office/drawing/2014/main" id="{F68D12CB-E78B-4175-46C7-A9A6B392EBBD}"/>
                </a:ext>
              </a:extLst>
            </p:cNvPr>
            <p:cNvSpPr/>
            <p:nvPr/>
          </p:nvSpPr>
          <p:spPr>
            <a:xfrm>
              <a:off x="609856" y="1014984"/>
              <a:ext cx="3605625" cy="5090232"/>
            </a:xfrm>
            <a:prstGeom prst="roundRect">
              <a:avLst>
                <a:gd name="adj" fmla="val 151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8000">
                  <a:schemeClr val="accent5">
                    <a:lumMod val="20000"/>
                    <a:lumOff val="8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50000" t="-80000" r="50000" b="18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3FC18668-E0D8-4334-03EC-443E785A8F49}"/>
                </a:ext>
              </a:extLst>
            </p:cNvPr>
            <p:cNvSpPr/>
            <p:nvPr/>
          </p:nvSpPr>
          <p:spPr>
            <a:xfrm>
              <a:off x="763571" y="1121469"/>
              <a:ext cx="3299381" cy="339365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AI for Engineering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511B97-DE80-712B-8D32-AFA1C9ADA63C}"/>
                </a:ext>
              </a:extLst>
            </p:cNvPr>
            <p:cNvSpPr txBox="1"/>
            <p:nvPr/>
          </p:nvSpPr>
          <p:spPr>
            <a:xfrm>
              <a:off x="636318" y="2225989"/>
              <a:ext cx="3605625" cy="3580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marR="0" lvl="0" indent="-263525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 various aspects such as: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Simplifying OSS integration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Test case generation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Coding assistance/generation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Documentation generation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GitHub</a:t>
              </a: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361950" marR="0" lvl="1" indent="-20320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B4C97-29AE-B8CB-94BC-F7D8B3805E02}"/>
                </a:ext>
              </a:extLst>
            </p:cNvPr>
            <p:cNvSpPr txBox="1"/>
            <p:nvPr/>
          </p:nvSpPr>
          <p:spPr>
            <a:xfrm>
              <a:off x="560451" y="1718158"/>
              <a:ext cx="37044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Addresses the use of AI/ML/Gen-AI for Network Engineers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AEF1ED-68BD-2025-3F50-3DB8B00D368A}"/>
              </a:ext>
            </a:extLst>
          </p:cNvPr>
          <p:cNvGrpSpPr/>
          <p:nvPr/>
        </p:nvGrpSpPr>
        <p:grpSpPr>
          <a:xfrm rot="3347898">
            <a:off x="6994827" y="-191106"/>
            <a:ext cx="836132" cy="1643858"/>
            <a:chOff x="7439766" y="-204428"/>
            <a:chExt cx="836132" cy="1262677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729D74BA-154E-BB72-210F-61C0687CF760}"/>
                </a:ext>
              </a:extLst>
            </p:cNvPr>
            <p:cNvSpPr/>
            <p:nvPr/>
          </p:nvSpPr>
          <p:spPr>
            <a:xfrm rot="10800000">
              <a:off x="7439766" y="-128540"/>
              <a:ext cx="836132" cy="1186789"/>
            </a:xfrm>
            <a:custGeom>
              <a:avLst/>
              <a:gdLst>
                <a:gd name="connsiteX0" fmla="*/ 0 w 836132"/>
                <a:gd name="connsiteY0" fmla="*/ 418066 h 1186789"/>
                <a:gd name="connsiteX1" fmla="*/ 418066 w 836132"/>
                <a:gd name="connsiteY1" fmla="*/ 0 h 1186789"/>
                <a:gd name="connsiteX2" fmla="*/ 836132 w 836132"/>
                <a:gd name="connsiteY2" fmla="*/ 418066 h 1186789"/>
                <a:gd name="connsiteX3" fmla="*/ 627099 w 836132"/>
                <a:gd name="connsiteY3" fmla="*/ 418066 h 1186789"/>
                <a:gd name="connsiteX4" fmla="*/ 627099 w 836132"/>
                <a:gd name="connsiteY4" fmla="*/ 1186789 h 1186789"/>
                <a:gd name="connsiteX5" fmla="*/ 209033 w 836132"/>
                <a:gd name="connsiteY5" fmla="*/ 1186789 h 1186789"/>
                <a:gd name="connsiteX6" fmla="*/ 209033 w 836132"/>
                <a:gd name="connsiteY6" fmla="*/ 418066 h 1186789"/>
                <a:gd name="connsiteX7" fmla="*/ 0 w 836132"/>
                <a:gd name="connsiteY7" fmla="*/ 418066 h 118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132" h="1186789" fill="none" extrusionOk="0">
                  <a:moveTo>
                    <a:pt x="0" y="418066"/>
                  </a:moveTo>
                  <a:cubicBezTo>
                    <a:pt x="114480" y="336269"/>
                    <a:pt x="279106" y="195016"/>
                    <a:pt x="418066" y="0"/>
                  </a:cubicBezTo>
                  <a:cubicBezTo>
                    <a:pt x="494296" y="114318"/>
                    <a:pt x="643172" y="217386"/>
                    <a:pt x="836132" y="418066"/>
                  </a:cubicBezTo>
                  <a:cubicBezTo>
                    <a:pt x="770335" y="430132"/>
                    <a:pt x="665066" y="435489"/>
                    <a:pt x="627099" y="418066"/>
                  </a:cubicBezTo>
                  <a:cubicBezTo>
                    <a:pt x="604355" y="610710"/>
                    <a:pt x="619765" y="811124"/>
                    <a:pt x="627099" y="1186789"/>
                  </a:cubicBezTo>
                  <a:cubicBezTo>
                    <a:pt x="556365" y="1198749"/>
                    <a:pt x="259050" y="1180777"/>
                    <a:pt x="209033" y="1186789"/>
                  </a:cubicBezTo>
                  <a:cubicBezTo>
                    <a:pt x="237922" y="850770"/>
                    <a:pt x="245237" y="716117"/>
                    <a:pt x="209033" y="418066"/>
                  </a:cubicBezTo>
                  <a:cubicBezTo>
                    <a:pt x="133172" y="419385"/>
                    <a:pt x="38662" y="399447"/>
                    <a:pt x="0" y="418066"/>
                  </a:cubicBezTo>
                  <a:close/>
                </a:path>
                <a:path w="836132" h="1186789" stroke="0" extrusionOk="0">
                  <a:moveTo>
                    <a:pt x="0" y="418066"/>
                  </a:moveTo>
                  <a:cubicBezTo>
                    <a:pt x="78711" y="341077"/>
                    <a:pt x="282089" y="187429"/>
                    <a:pt x="418066" y="0"/>
                  </a:cubicBezTo>
                  <a:cubicBezTo>
                    <a:pt x="585002" y="139641"/>
                    <a:pt x="694907" y="342524"/>
                    <a:pt x="836132" y="418066"/>
                  </a:cubicBezTo>
                  <a:cubicBezTo>
                    <a:pt x="792338" y="419970"/>
                    <a:pt x="674943" y="416943"/>
                    <a:pt x="627099" y="418066"/>
                  </a:cubicBezTo>
                  <a:cubicBezTo>
                    <a:pt x="660972" y="506195"/>
                    <a:pt x="628767" y="1053174"/>
                    <a:pt x="627099" y="1186789"/>
                  </a:cubicBezTo>
                  <a:cubicBezTo>
                    <a:pt x="420907" y="1174343"/>
                    <a:pt x="346043" y="1193112"/>
                    <a:pt x="209033" y="1186789"/>
                  </a:cubicBezTo>
                  <a:cubicBezTo>
                    <a:pt x="201151" y="939541"/>
                    <a:pt x="175148" y="651694"/>
                    <a:pt x="209033" y="418066"/>
                  </a:cubicBezTo>
                  <a:cubicBezTo>
                    <a:pt x="166712" y="408329"/>
                    <a:pt x="70385" y="407074"/>
                    <a:pt x="0" y="41806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prstGeom prst="up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: Rounded Corners 9">
              <a:extLst>
                <a:ext uri="{FF2B5EF4-FFF2-40B4-BE49-F238E27FC236}">
                  <a16:creationId xmlns:a16="http://schemas.microsoft.com/office/drawing/2014/main" id="{6ACC9714-A8EF-CED2-B52B-B7212ECF9FCF}"/>
                </a:ext>
              </a:extLst>
            </p:cNvPr>
            <p:cNvSpPr/>
            <p:nvPr/>
          </p:nvSpPr>
          <p:spPr>
            <a:xfrm rot="16200000">
              <a:off x="7266289" y="232020"/>
              <a:ext cx="1212261" cy="339365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AINetOps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5E7-EF55-7C6B-B549-FA01219B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AI/ML is Gaining Renewed Interest in IP Optical Networks?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9B0A93-5E5A-8D29-669F-F9FBBE77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83" y="1048308"/>
            <a:ext cx="10471034" cy="1065986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+mn-lt"/>
              </a:rPr>
              <a:t>AI/ML has been in networking for the past 10–15 years, What is new?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+mn-lt"/>
              </a:rPr>
              <a:t>Key Factors Driving Renewed Interest:</a:t>
            </a:r>
            <a:endParaRPr lang="en-CA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E1AA23-6144-79A9-F74B-C59DCB5C84FB}"/>
              </a:ext>
            </a:extLst>
          </p:cNvPr>
          <p:cNvSpPr txBox="1">
            <a:spLocks/>
          </p:cNvSpPr>
          <p:nvPr/>
        </p:nvSpPr>
        <p:spPr>
          <a:xfrm>
            <a:off x="1604576" y="2177415"/>
            <a:ext cx="9726941" cy="1251585"/>
          </a:xfrm>
          <a:prstGeom prst="rect">
            <a:avLst/>
          </a:prstGeom>
          <a:solidFill>
            <a:srgbClr val="008C9E">
              <a:alpha val="30445"/>
            </a:srgbClr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127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03275" indent="-2905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087438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371600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7113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+mj-lt"/>
              <a:buAutoNum type="romanU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Proliferation of Generative AI: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14072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33462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System Font Regular"/>
              <a:buChar char="-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Advanced AI models improving decision-making, predictive analytics, and automation.</a:t>
            </a:r>
          </a:p>
          <a:p>
            <a:pPr marL="1033462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System Font Regular"/>
              <a:buChar char="-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Enhanced data-driven insights leading to better network performance.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40A8FF-E2B5-AFDC-575E-0E0472D5BA07}"/>
              </a:ext>
            </a:extLst>
          </p:cNvPr>
          <p:cNvSpPr txBox="1">
            <a:spLocks/>
          </p:cNvSpPr>
          <p:nvPr/>
        </p:nvSpPr>
        <p:spPr>
          <a:xfrm>
            <a:off x="1604575" y="3552576"/>
            <a:ext cx="9726941" cy="1251585"/>
          </a:xfrm>
          <a:prstGeom prst="rect">
            <a:avLst/>
          </a:prstGeom>
          <a:solidFill>
            <a:srgbClr val="008C9E">
              <a:alpha val="30445"/>
            </a:srgbClr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127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03275" indent="-2905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087438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371600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2813" marR="0" lvl="1" indent="-400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+mj-lt"/>
              <a:buAutoNum type="romanUcPeriod" startAt="2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Willingness of IP Optical Operators: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14072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33462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System Font Regular"/>
              <a:buChar char="-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Operators increasingly adopting AI/ML for enhanced network efficiency.</a:t>
            </a:r>
          </a:p>
          <a:p>
            <a:pPr marL="1033462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System Font Regular"/>
              <a:buChar char="-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Demand for automated network management and self-healing capabilities.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BAFD25-D933-8AAD-76ED-66105663304C}"/>
              </a:ext>
            </a:extLst>
          </p:cNvPr>
          <p:cNvSpPr txBox="1">
            <a:spLocks/>
          </p:cNvSpPr>
          <p:nvPr/>
        </p:nvSpPr>
        <p:spPr>
          <a:xfrm>
            <a:off x="1604574" y="4927737"/>
            <a:ext cx="9726941" cy="1251585"/>
          </a:xfrm>
          <a:prstGeom prst="rect">
            <a:avLst/>
          </a:prstGeom>
          <a:solidFill>
            <a:srgbClr val="008C9E">
              <a:alpha val="30445"/>
            </a:srgbClr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127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03275" indent="-2905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087438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371600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7113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+mj-lt"/>
              <a:buAutoNum type="romanUcPeriod" startAt="3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Lower Cost of Software &amp; Hardware: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14072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33462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System Font Regular"/>
              <a:buChar char="-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Declining costs of GPUs, TPUs, and AI-specific hardware.</a:t>
            </a:r>
          </a:p>
          <a:p>
            <a:pPr marL="1033462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 typeface="System Font Regular"/>
              <a:buChar char="-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Availability of open-source AI/ML frameworks reducing software expenses.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4072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9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FEF3-3C62-C168-8B76-DDFFE846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AINetOps: </a:t>
            </a:r>
            <a:r>
              <a:rPr lang="en-US" sz="2400" dirty="0"/>
              <a:t>Artificial Intelligence for Operations 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22ED15-F8E1-E9D1-26DF-4EE6200B9C71}"/>
              </a:ext>
            </a:extLst>
          </p:cNvPr>
          <p:cNvCxnSpPr>
            <a:cxnSpLocks/>
          </p:cNvCxnSpPr>
          <p:nvPr/>
        </p:nvCxnSpPr>
        <p:spPr>
          <a:xfrm>
            <a:off x="3355200" y="1535666"/>
            <a:ext cx="5462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DC585CD-A7BA-B7AF-DD8A-ABBDEAB86D64}"/>
              </a:ext>
            </a:extLst>
          </p:cNvPr>
          <p:cNvSpPr/>
          <p:nvPr/>
        </p:nvSpPr>
        <p:spPr>
          <a:xfrm>
            <a:off x="757331" y="1106152"/>
            <a:ext cx="2733709" cy="859028"/>
          </a:xfrm>
          <a:prstGeom prst="rect">
            <a:avLst/>
          </a:prstGeom>
          <a:solidFill>
            <a:srgbClr val="F2CE57"/>
          </a:solidFill>
          <a:ln w="19050" cap="flat" cmpd="sng" algn="ctr">
            <a:noFill/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4039235"/>
                      <a:gd name="connsiteY0" fmla="*/ 0 h 3990626"/>
                      <a:gd name="connsiteX1" fmla="*/ 4039235 w 4039235"/>
                      <a:gd name="connsiteY1" fmla="*/ 0 h 3990626"/>
                      <a:gd name="connsiteX2" fmla="*/ 4039235 w 4039235"/>
                      <a:gd name="connsiteY2" fmla="*/ 3990626 h 3990626"/>
                      <a:gd name="connsiteX3" fmla="*/ 0 w 4039235"/>
                      <a:gd name="connsiteY3" fmla="*/ 3990626 h 3990626"/>
                      <a:gd name="connsiteX4" fmla="*/ 0 w 4039235"/>
                      <a:gd name="connsiteY4" fmla="*/ 0 h 3990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9235" h="3990626" fill="none" extrusionOk="0">
                        <a:moveTo>
                          <a:pt x="0" y="0"/>
                        </a:moveTo>
                        <a:cubicBezTo>
                          <a:pt x="1468108" y="-14931"/>
                          <a:pt x="3363213" y="31643"/>
                          <a:pt x="4039235" y="0"/>
                        </a:cubicBezTo>
                        <a:cubicBezTo>
                          <a:pt x="4145447" y="1494940"/>
                          <a:pt x="3929310" y="2649440"/>
                          <a:pt x="4039235" y="3990626"/>
                        </a:cubicBezTo>
                        <a:cubicBezTo>
                          <a:pt x="2301512" y="3928572"/>
                          <a:pt x="827249" y="3936923"/>
                          <a:pt x="0" y="3990626"/>
                        </a:cubicBezTo>
                        <a:cubicBezTo>
                          <a:pt x="-26706" y="3198325"/>
                          <a:pt x="-6715" y="1962439"/>
                          <a:pt x="0" y="0"/>
                        </a:cubicBezTo>
                        <a:close/>
                      </a:path>
                      <a:path w="4039235" h="3990626" stroke="0" extrusionOk="0">
                        <a:moveTo>
                          <a:pt x="0" y="0"/>
                        </a:moveTo>
                        <a:cubicBezTo>
                          <a:pt x="1940917" y="-5264"/>
                          <a:pt x="3389324" y="84467"/>
                          <a:pt x="4039235" y="0"/>
                        </a:cubicBezTo>
                        <a:cubicBezTo>
                          <a:pt x="3911062" y="1770405"/>
                          <a:pt x="4168385" y="2495879"/>
                          <a:pt x="4039235" y="3990626"/>
                        </a:cubicBezTo>
                        <a:cubicBezTo>
                          <a:pt x="3003438" y="4096946"/>
                          <a:pt x="1315497" y="3982977"/>
                          <a:pt x="0" y="3990626"/>
                        </a:cubicBezTo>
                        <a:cubicBezTo>
                          <a:pt x="160128" y="3233396"/>
                          <a:pt x="25049" y="101820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AINetOps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3BB52-6C2A-364D-6A37-6970E3D5CA52}"/>
              </a:ext>
            </a:extLst>
          </p:cNvPr>
          <p:cNvSpPr/>
          <p:nvPr/>
        </p:nvSpPr>
        <p:spPr>
          <a:xfrm>
            <a:off x="3901400" y="1068556"/>
            <a:ext cx="7359468" cy="896624"/>
          </a:xfrm>
          <a:prstGeom prst="rect">
            <a:avLst/>
          </a:prstGeom>
          <a:solidFill>
            <a:srgbClr val="F2CE57"/>
          </a:solidFill>
          <a:ln w="19050" cap="flat" cmpd="sng" algn="ctr">
            <a:noFill/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4039235"/>
                      <a:gd name="connsiteY0" fmla="*/ 0 h 3990626"/>
                      <a:gd name="connsiteX1" fmla="*/ 4039235 w 4039235"/>
                      <a:gd name="connsiteY1" fmla="*/ 0 h 3990626"/>
                      <a:gd name="connsiteX2" fmla="*/ 4039235 w 4039235"/>
                      <a:gd name="connsiteY2" fmla="*/ 3990626 h 3990626"/>
                      <a:gd name="connsiteX3" fmla="*/ 0 w 4039235"/>
                      <a:gd name="connsiteY3" fmla="*/ 3990626 h 3990626"/>
                      <a:gd name="connsiteX4" fmla="*/ 0 w 4039235"/>
                      <a:gd name="connsiteY4" fmla="*/ 0 h 3990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9235" h="3990626" fill="none" extrusionOk="0">
                        <a:moveTo>
                          <a:pt x="0" y="0"/>
                        </a:moveTo>
                        <a:cubicBezTo>
                          <a:pt x="1468108" y="-14931"/>
                          <a:pt x="3363213" y="31643"/>
                          <a:pt x="4039235" y="0"/>
                        </a:cubicBezTo>
                        <a:cubicBezTo>
                          <a:pt x="4145447" y="1494940"/>
                          <a:pt x="3929310" y="2649440"/>
                          <a:pt x="4039235" y="3990626"/>
                        </a:cubicBezTo>
                        <a:cubicBezTo>
                          <a:pt x="2301512" y="3928572"/>
                          <a:pt x="827249" y="3936923"/>
                          <a:pt x="0" y="3990626"/>
                        </a:cubicBezTo>
                        <a:cubicBezTo>
                          <a:pt x="-26706" y="3198325"/>
                          <a:pt x="-6715" y="1962439"/>
                          <a:pt x="0" y="0"/>
                        </a:cubicBezTo>
                        <a:close/>
                      </a:path>
                      <a:path w="4039235" h="3990626" stroke="0" extrusionOk="0">
                        <a:moveTo>
                          <a:pt x="0" y="0"/>
                        </a:moveTo>
                        <a:cubicBezTo>
                          <a:pt x="1940917" y="-5264"/>
                          <a:pt x="3389324" y="84467"/>
                          <a:pt x="4039235" y="0"/>
                        </a:cubicBezTo>
                        <a:cubicBezTo>
                          <a:pt x="3911062" y="1770405"/>
                          <a:pt x="4168385" y="2495879"/>
                          <a:pt x="4039235" y="3990626"/>
                        </a:cubicBezTo>
                        <a:cubicBezTo>
                          <a:pt x="3003438" y="4096946"/>
                          <a:pt x="1315497" y="3982977"/>
                          <a:pt x="0" y="3990626"/>
                        </a:cubicBezTo>
                        <a:cubicBezTo>
                          <a:pt x="160128" y="3233396"/>
                          <a:pt x="25049" y="101820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>
            <a:noAutofit/>
          </a:bodyPr>
          <a:lstStyle/>
          <a:p>
            <a:pPr marL="4762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Application of AI / ML / Gen-AI </a:t>
            </a:r>
          </a:p>
          <a:p>
            <a:pPr marL="4762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Improve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DC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96021B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network operations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582808-4F08-E45F-3696-3224155B3656}"/>
              </a:ext>
            </a:extLst>
          </p:cNvPr>
          <p:cNvGrpSpPr/>
          <p:nvPr/>
        </p:nvGrpSpPr>
        <p:grpSpPr>
          <a:xfrm>
            <a:off x="4072744" y="2664419"/>
            <a:ext cx="3427638" cy="3582820"/>
            <a:chOff x="4072744" y="2959694"/>
            <a:chExt cx="3427638" cy="35828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A593FFC-2EC3-8E6E-43DC-0E83153D26F7}"/>
                </a:ext>
              </a:extLst>
            </p:cNvPr>
            <p:cNvGrpSpPr/>
            <p:nvPr/>
          </p:nvGrpSpPr>
          <p:grpSpPr>
            <a:xfrm>
              <a:off x="4764392" y="2959694"/>
              <a:ext cx="2735990" cy="3582820"/>
              <a:chOff x="4764392" y="2959694"/>
              <a:chExt cx="2735990" cy="35828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EAF5D20-7B59-499C-889E-A5A5BE982438}"/>
                  </a:ext>
                </a:extLst>
              </p:cNvPr>
              <p:cNvGrpSpPr/>
              <p:nvPr/>
            </p:nvGrpSpPr>
            <p:grpSpPr>
              <a:xfrm>
                <a:off x="4764392" y="2959694"/>
                <a:ext cx="2735990" cy="2967991"/>
                <a:chOff x="4373192" y="2963242"/>
                <a:chExt cx="2735990" cy="2967991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51A6469F-B4AA-5E3D-F998-316D615EE011}"/>
                    </a:ext>
                  </a:extLst>
                </p:cNvPr>
                <p:cNvSpPr/>
                <p:nvPr/>
              </p:nvSpPr>
              <p:spPr>
                <a:xfrm>
                  <a:off x="5183222" y="3971592"/>
                  <a:ext cx="1049855" cy="704149"/>
                </a:xfrm>
                <a:custGeom>
                  <a:avLst/>
                  <a:gdLst>
                    <a:gd name="connsiteX0" fmla="*/ 0 w 1049855"/>
                    <a:gd name="connsiteY0" fmla="*/ 117361 h 704149"/>
                    <a:gd name="connsiteX1" fmla="*/ 117361 w 1049855"/>
                    <a:gd name="connsiteY1" fmla="*/ 0 h 704149"/>
                    <a:gd name="connsiteX2" fmla="*/ 932494 w 1049855"/>
                    <a:gd name="connsiteY2" fmla="*/ 0 h 704149"/>
                    <a:gd name="connsiteX3" fmla="*/ 1049855 w 1049855"/>
                    <a:gd name="connsiteY3" fmla="*/ 117361 h 704149"/>
                    <a:gd name="connsiteX4" fmla="*/ 1049855 w 1049855"/>
                    <a:gd name="connsiteY4" fmla="*/ 586788 h 704149"/>
                    <a:gd name="connsiteX5" fmla="*/ 932494 w 1049855"/>
                    <a:gd name="connsiteY5" fmla="*/ 704149 h 704149"/>
                    <a:gd name="connsiteX6" fmla="*/ 117361 w 1049855"/>
                    <a:gd name="connsiteY6" fmla="*/ 704149 h 704149"/>
                    <a:gd name="connsiteX7" fmla="*/ 0 w 1049855"/>
                    <a:gd name="connsiteY7" fmla="*/ 586788 h 704149"/>
                    <a:gd name="connsiteX8" fmla="*/ 0 w 1049855"/>
                    <a:gd name="connsiteY8" fmla="*/ 117361 h 704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9855" h="704149" fill="none" extrusionOk="0">
                      <a:moveTo>
                        <a:pt x="0" y="117361"/>
                      </a:moveTo>
                      <a:cubicBezTo>
                        <a:pt x="-4111" y="54428"/>
                        <a:pt x="53954" y="1492"/>
                        <a:pt x="117361" y="0"/>
                      </a:cubicBezTo>
                      <a:cubicBezTo>
                        <a:pt x="436425" y="40902"/>
                        <a:pt x="715208" y="59885"/>
                        <a:pt x="932494" y="0"/>
                      </a:cubicBezTo>
                      <a:cubicBezTo>
                        <a:pt x="1005936" y="-311"/>
                        <a:pt x="1055082" y="49173"/>
                        <a:pt x="1049855" y="117361"/>
                      </a:cubicBezTo>
                      <a:cubicBezTo>
                        <a:pt x="1025229" y="184892"/>
                        <a:pt x="1065660" y="487938"/>
                        <a:pt x="1049855" y="586788"/>
                      </a:cubicBezTo>
                      <a:cubicBezTo>
                        <a:pt x="1048494" y="651527"/>
                        <a:pt x="994676" y="707978"/>
                        <a:pt x="932494" y="704149"/>
                      </a:cubicBezTo>
                      <a:cubicBezTo>
                        <a:pt x="723408" y="632571"/>
                        <a:pt x="505626" y="694894"/>
                        <a:pt x="117361" y="704149"/>
                      </a:cubicBezTo>
                      <a:cubicBezTo>
                        <a:pt x="54387" y="702593"/>
                        <a:pt x="-4541" y="650659"/>
                        <a:pt x="0" y="586788"/>
                      </a:cubicBezTo>
                      <a:cubicBezTo>
                        <a:pt x="-3799" y="467478"/>
                        <a:pt x="-26043" y="321926"/>
                        <a:pt x="0" y="117361"/>
                      </a:cubicBezTo>
                      <a:close/>
                    </a:path>
                    <a:path w="1049855" h="704149" stroke="0" extrusionOk="0">
                      <a:moveTo>
                        <a:pt x="0" y="117361"/>
                      </a:moveTo>
                      <a:cubicBezTo>
                        <a:pt x="7312" y="42814"/>
                        <a:pt x="53625" y="-1686"/>
                        <a:pt x="117361" y="0"/>
                      </a:cubicBezTo>
                      <a:cubicBezTo>
                        <a:pt x="332761" y="47803"/>
                        <a:pt x="602166" y="52559"/>
                        <a:pt x="932494" y="0"/>
                      </a:cubicBezTo>
                      <a:cubicBezTo>
                        <a:pt x="996271" y="-9608"/>
                        <a:pt x="1051254" y="53575"/>
                        <a:pt x="1049855" y="117361"/>
                      </a:cubicBezTo>
                      <a:cubicBezTo>
                        <a:pt x="1069054" y="230827"/>
                        <a:pt x="1083413" y="512669"/>
                        <a:pt x="1049855" y="586788"/>
                      </a:cubicBezTo>
                      <a:cubicBezTo>
                        <a:pt x="1049722" y="648308"/>
                        <a:pt x="998321" y="702666"/>
                        <a:pt x="932494" y="704149"/>
                      </a:cubicBezTo>
                      <a:cubicBezTo>
                        <a:pt x="778317" y="637180"/>
                        <a:pt x="309283" y="705716"/>
                        <a:pt x="117361" y="704149"/>
                      </a:cubicBezTo>
                      <a:cubicBezTo>
                        <a:pt x="48494" y="705997"/>
                        <a:pt x="1810" y="641029"/>
                        <a:pt x="0" y="586788"/>
                      </a:cubicBezTo>
                      <a:cubicBezTo>
                        <a:pt x="-36514" y="496840"/>
                        <a:pt x="32127" y="260589"/>
                        <a:pt x="0" y="1173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3459196702">
                        <a:prstGeom prst="roundRect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282A3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AIOps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282A3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(AI/ML + Gen-AI +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282A3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Big Data)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1F03E47D-5755-ACDD-1AF9-4343A1F3A91B}"/>
                    </a:ext>
                  </a:extLst>
                </p:cNvPr>
                <p:cNvSpPr/>
                <p:nvPr/>
              </p:nvSpPr>
              <p:spPr>
                <a:xfrm rot="3589806">
                  <a:off x="5785766" y="3693943"/>
                  <a:ext cx="1350766" cy="362555"/>
                </a:xfrm>
                <a:custGeom>
                  <a:avLst/>
                  <a:gdLst>
                    <a:gd name="connsiteX0" fmla="*/ 0 w 1350766"/>
                    <a:gd name="connsiteY0" fmla="*/ 60427 h 362555"/>
                    <a:gd name="connsiteX1" fmla="*/ 60427 w 1350766"/>
                    <a:gd name="connsiteY1" fmla="*/ 0 h 362555"/>
                    <a:gd name="connsiteX2" fmla="*/ 1290339 w 1350766"/>
                    <a:gd name="connsiteY2" fmla="*/ 0 h 362555"/>
                    <a:gd name="connsiteX3" fmla="*/ 1350766 w 1350766"/>
                    <a:gd name="connsiteY3" fmla="*/ 60427 h 362555"/>
                    <a:gd name="connsiteX4" fmla="*/ 1350766 w 1350766"/>
                    <a:gd name="connsiteY4" fmla="*/ 302128 h 362555"/>
                    <a:gd name="connsiteX5" fmla="*/ 1290339 w 1350766"/>
                    <a:gd name="connsiteY5" fmla="*/ 362555 h 362555"/>
                    <a:gd name="connsiteX6" fmla="*/ 60427 w 1350766"/>
                    <a:gd name="connsiteY6" fmla="*/ 362555 h 362555"/>
                    <a:gd name="connsiteX7" fmla="*/ 0 w 1350766"/>
                    <a:gd name="connsiteY7" fmla="*/ 302128 h 362555"/>
                    <a:gd name="connsiteX8" fmla="*/ 0 w 1350766"/>
                    <a:gd name="connsiteY8" fmla="*/ 60427 h 36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0766" h="362555" fill="none" extrusionOk="0">
                      <a:moveTo>
                        <a:pt x="0" y="60427"/>
                      </a:moveTo>
                      <a:cubicBezTo>
                        <a:pt x="881" y="27560"/>
                        <a:pt x="27967" y="790"/>
                        <a:pt x="60427" y="0"/>
                      </a:cubicBezTo>
                      <a:cubicBezTo>
                        <a:pt x="582980" y="-98350"/>
                        <a:pt x="781493" y="-66283"/>
                        <a:pt x="1290339" y="0"/>
                      </a:cubicBezTo>
                      <a:cubicBezTo>
                        <a:pt x="1320764" y="-3153"/>
                        <a:pt x="1355970" y="30880"/>
                        <a:pt x="1350766" y="60427"/>
                      </a:cubicBezTo>
                      <a:cubicBezTo>
                        <a:pt x="1366339" y="108864"/>
                        <a:pt x="1336277" y="184035"/>
                        <a:pt x="1350766" y="302128"/>
                      </a:cubicBezTo>
                      <a:cubicBezTo>
                        <a:pt x="1348199" y="332171"/>
                        <a:pt x="1327912" y="357747"/>
                        <a:pt x="1290339" y="362555"/>
                      </a:cubicBezTo>
                      <a:cubicBezTo>
                        <a:pt x="676378" y="365651"/>
                        <a:pt x="413345" y="451661"/>
                        <a:pt x="60427" y="362555"/>
                      </a:cubicBezTo>
                      <a:cubicBezTo>
                        <a:pt x="21324" y="362593"/>
                        <a:pt x="2617" y="332561"/>
                        <a:pt x="0" y="302128"/>
                      </a:cubicBezTo>
                      <a:cubicBezTo>
                        <a:pt x="20728" y="271147"/>
                        <a:pt x="-2122" y="170925"/>
                        <a:pt x="0" y="60427"/>
                      </a:cubicBezTo>
                      <a:close/>
                    </a:path>
                    <a:path w="1350766" h="362555" stroke="0" extrusionOk="0">
                      <a:moveTo>
                        <a:pt x="0" y="60427"/>
                      </a:moveTo>
                      <a:cubicBezTo>
                        <a:pt x="-2495" y="27864"/>
                        <a:pt x="32602" y="1388"/>
                        <a:pt x="60427" y="0"/>
                      </a:cubicBezTo>
                      <a:cubicBezTo>
                        <a:pt x="659848" y="-90498"/>
                        <a:pt x="770159" y="-106550"/>
                        <a:pt x="1290339" y="0"/>
                      </a:cubicBezTo>
                      <a:cubicBezTo>
                        <a:pt x="1321583" y="-79"/>
                        <a:pt x="1350703" y="26062"/>
                        <a:pt x="1350766" y="60427"/>
                      </a:cubicBezTo>
                      <a:cubicBezTo>
                        <a:pt x="1355679" y="88818"/>
                        <a:pt x="1343336" y="240594"/>
                        <a:pt x="1350766" y="302128"/>
                      </a:cubicBezTo>
                      <a:cubicBezTo>
                        <a:pt x="1349745" y="332651"/>
                        <a:pt x="1323108" y="360216"/>
                        <a:pt x="1290339" y="362555"/>
                      </a:cubicBezTo>
                      <a:cubicBezTo>
                        <a:pt x="1114140" y="458985"/>
                        <a:pt x="622568" y="286852"/>
                        <a:pt x="60427" y="362555"/>
                      </a:cubicBezTo>
                      <a:cubicBezTo>
                        <a:pt x="31694" y="367036"/>
                        <a:pt x="-2697" y="331034"/>
                        <a:pt x="0" y="302128"/>
                      </a:cubicBezTo>
                      <a:cubicBezTo>
                        <a:pt x="-19396" y="260020"/>
                        <a:pt x="7913" y="153512"/>
                        <a:pt x="0" y="60427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25400" cap="flat" cmpd="sng" algn="ctr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2392119172">
                        <a:prstGeom prst="roundRect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Automation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E19D424D-E111-F27D-5996-057F8BBAC56E}"/>
                    </a:ext>
                  </a:extLst>
                </p:cNvPr>
                <p:cNvSpPr/>
                <p:nvPr/>
              </p:nvSpPr>
              <p:spPr>
                <a:xfrm>
                  <a:off x="5036445" y="4987735"/>
                  <a:ext cx="1350766" cy="362555"/>
                </a:xfrm>
                <a:custGeom>
                  <a:avLst/>
                  <a:gdLst>
                    <a:gd name="connsiteX0" fmla="*/ 0 w 1350766"/>
                    <a:gd name="connsiteY0" fmla="*/ 60427 h 362555"/>
                    <a:gd name="connsiteX1" fmla="*/ 60427 w 1350766"/>
                    <a:gd name="connsiteY1" fmla="*/ 0 h 362555"/>
                    <a:gd name="connsiteX2" fmla="*/ 1290339 w 1350766"/>
                    <a:gd name="connsiteY2" fmla="*/ 0 h 362555"/>
                    <a:gd name="connsiteX3" fmla="*/ 1350766 w 1350766"/>
                    <a:gd name="connsiteY3" fmla="*/ 60427 h 362555"/>
                    <a:gd name="connsiteX4" fmla="*/ 1350766 w 1350766"/>
                    <a:gd name="connsiteY4" fmla="*/ 302128 h 362555"/>
                    <a:gd name="connsiteX5" fmla="*/ 1290339 w 1350766"/>
                    <a:gd name="connsiteY5" fmla="*/ 362555 h 362555"/>
                    <a:gd name="connsiteX6" fmla="*/ 60427 w 1350766"/>
                    <a:gd name="connsiteY6" fmla="*/ 362555 h 362555"/>
                    <a:gd name="connsiteX7" fmla="*/ 0 w 1350766"/>
                    <a:gd name="connsiteY7" fmla="*/ 302128 h 362555"/>
                    <a:gd name="connsiteX8" fmla="*/ 0 w 1350766"/>
                    <a:gd name="connsiteY8" fmla="*/ 60427 h 36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0766" h="362555" fill="none" extrusionOk="0">
                      <a:moveTo>
                        <a:pt x="0" y="60427"/>
                      </a:moveTo>
                      <a:cubicBezTo>
                        <a:pt x="881" y="27560"/>
                        <a:pt x="27967" y="790"/>
                        <a:pt x="60427" y="0"/>
                      </a:cubicBezTo>
                      <a:cubicBezTo>
                        <a:pt x="582980" y="-98350"/>
                        <a:pt x="781493" y="-66283"/>
                        <a:pt x="1290339" y="0"/>
                      </a:cubicBezTo>
                      <a:cubicBezTo>
                        <a:pt x="1320764" y="-3153"/>
                        <a:pt x="1355970" y="30880"/>
                        <a:pt x="1350766" y="60427"/>
                      </a:cubicBezTo>
                      <a:cubicBezTo>
                        <a:pt x="1366339" y="108864"/>
                        <a:pt x="1336277" y="184035"/>
                        <a:pt x="1350766" y="302128"/>
                      </a:cubicBezTo>
                      <a:cubicBezTo>
                        <a:pt x="1348199" y="332171"/>
                        <a:pt x="1327912" y="357747"/>
                        <a:pt x="1290339" y="362555"/>
                      </a:cubicBezTo>
                      <a:cubicBezTo>
                        <a:pt x="676378" y="365651"/>
                        <a:pt x="413345" y="451661"/>
                        <a:pt x="60427" y="362555"/>
                      </a:cubicBezTo>
                      <a:cubicBezTo>
                        <a:pt x="21324" y="362593"/>
                        <a:pt x="2617" y="332561"/>
                        <a:pt x="0" y="302128"/>
                      </a:cubicBezTo>
                      <a:cubicBezTo>
                        <a:pt x="20728" y="271147"/>
                        <a:pt x="-2122" y="170925"/>
                        <a:pt x="0" y="60427"/>
                      </a:cubicBezTo>
                      <a:close/>
                    </a:path>
                    <a:path w="1350766" h="362555" stroke="0" extrusionOk="0">
                      <a:moveTo>
                        <a:pt x="0" y="60427"/>
                      </a:moveTo>
                      <a:cubicBezTo>
                        <a:pt x="-2495" y="27864"/>
                        <a:pt x="32602" y="1388"/>
                        <a:pt x="60427" y="0"/>
                      </a:cubicBezTo>
                      <a:cubicBezTo>
                        <a:pt x="659848" y="-90498"/>
                        <a:pt x="770159" y="-106550"/>
                        <a:pt x="1290339" y="0"/>
                      </a:cubicBezTo>
                      <a:cubicBezTo>
                        <a:pt x="1321583" y="-79"/>
                        <a:pt x="1350703" y="26062"/>
                        <a:pt x="1350766" y="60427"/>
                      </a:cubicBezTo>
                      <a:cubicBezTo>
                        <a:pt x="1355679" y="88818"/>
                        <a:pt x="1343336" y="240594"/>
                        <a:pt x="1350766" y="302128"/>
                      </a:cubicBezTo>
                      <a:cubicBezTo>
                        <a:pt x="1349745" y="332651"/>
                        <a:pt x="1323108" y="360216"/>
                        <a:pt x="1290339" y="362555"/>
                      </a:cubicBezTo>
                      <a:cubicBezTo>
                        <a:pt x="1114140" y="458985"/>
                        <a:pt x="622568" y="286852"/>
                        <a:pt x="60427" y="362555"/>
                      </a:cubicBezTo>
                      <a:cubicBezTo>
                        <a:pt x="31694" y="367036"/>
                        <a:pt x="-2697" y="331034"/>
                        <a:pt x="0" y="302128"/>
                      </a:cubicBezTo>
                      <a:cubicBezTo>
                        <a:pt x="-19396" y="260020"/>
                        <a:pt x="7913" y="153512"/>
                        <a:pt x="0" y="60427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25400" cap="flat" cmpd="sng" algn="ctr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2392119172">
                        <a:prstGeom prst="roundRect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52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Simplified</a:t>
                  </a: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 </a:t>
                  </a: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Operation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2CD13B6-9214-B767-8529-8FA8796B94C3}"/>
                    </a:ext>
                  </a:extLst>
                </p:cNvPr>
                <p:cNvSpPr/>
                <p:nvPr/>
              </p:nvSpPr>
              <p:spPr>
                <a:xfrm>
                  <a:off x="4427440" y="2963242"/>
                  <a:ext cx="2666487" cy="2663105"/>
                </a:xfrm>
                <a:prstGeom prst="ellipse">
                  <a:avLst/>
                </a:prstGeom>
                <a:solidFill>
                  <a:srgbClr val="F2CE57"/>
                </a:solidFill>
                <a:ln w="12700" cap="flat" cmpd="sng" algn="ctr">
                  <a:solidFill>
                    <a:schemeClr val="accent6"/>
                  </a:solidFill>
                  <a:prstDash val="solid"/>
                  <a:miter lim="800000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2285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11E2ED7-2EE3-FAC9-4017-7DD47011053C}"/>
                    </a:ext>
                  </a:extLst>
                </p:cNvPr>
                <p:cNvSpPr/>
                <p:nvPr/>
              </p:nvSpPr>
              <p:spPr>
                <a:xfrm>
                  <a:off x="4851977" y="3386769"/>
                  <a:ext cx="1817311" cy="1794534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accent6"/>
                  </a:solidFill>
                  <a:prstDash val="solid"/>
                  <a:miter lim="800000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2285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AF274268-6375-603D-E0B7-F2DE0DFAF4D8}"/>
                    </a:ext>
                  </a:extLst>
                </p:cNvPr>
                <p:cNvSpPr/>
                <p:nvPr/>
              </p:nvSpPr>
              <p:spPr>
                <a:xfrm>
                  <a:off x="4845179" y="3629918"/>
                  <a:ext cx="1970888" cy="1262635"/>
                </a:xfrm>
                <a:custGeom>
                  <a:avLst/>
                  <a:gdLst>
                    <a:gd name="connsiteX0" fmla="*/ 0 w 1970888"/>
                    <a:gd name="connsiteY0" fmla="*/ 210443 h 1262635"/>
                    <a:gd name="connsiteX1" fmla="*/ 210443 w 1970888"/>
                    <a:gd name="connsiteY1" fmla="*/ 0 h 1262635"/>
                    <a:gd name="connsiteX2" fmla="*/ 1760445 w 1970888"/>
                    <a:gd name="connsiteY2" fmla="*/ 0 h 1262635"/>
                    <a:gd name="connsiteX3" fmla="*/ 1970888 w 1970888"/>
                    <a:gd name="connsiteY3" fmla="*/ 210443 h 1262635"/>
                    <a:gd name="connsiteX4" fmla="*/ 1970888 w 1970888"/>
                    <a:gd name="connsiteY4" fmla="*/ 1052192 h 1262635"/>
                    <a:gd name="connsiteX5" fmla="*/ 1760445 w 1970888"/>
                    <a:gd name="connsiteY5" fmla="*/ 1262635 h 1262635"/>
                    <a:gd name="connsiteX6" fmla="*/ 210443 w 1970888"/>
                    <a:gd name="connsiteY6" fmla="*/ 1262635 h 1262635"/>
                    <a:gd name="connsiteX7" fmla="*/ 0 w 1970888"/>
                    <a:gd name="connsiteY7" fmla="*/ 1052192 h 1262635"/>
                    <a:gd name="connsiteX8" fmla="*/ 0 w 1970888"/>
                    <a:gd name="connsiteY8" fmla="*/ 210443 h 1262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0888" h="1262635" extrusionOk="0">
                      <a:moveTo>
                        <a:pt x="0" y="210443"/>
                      </a:moveTo>
                      <a:cubicBezTo>
                        <a:pt x="-12441" y="98260"/>
                        <a:pt x="109968" y="3939"/>
                        <a:pt x="210443" y="0"/>
                      </a:cubicBezTo>
                      <a:cubicBezTo>
                        <a:pt x="457173" y="-82347"/>
                        <a:pt x="1003629" y="130328"/>
                        <a:pt x="1760445" y="0"/>
                      </a:cubicBezTo>
                      <a:cubicBezTo>
                        <a:pt x="1875066" y="-59"/>
                        <a:pt x="1969559" y="73202"/>
                        <a:pt x="1970888" y="210443"/>
                      </a:cubicBezTo>
                      <a:cubicBezTo>
                        <a:pt x="1993188" y="461312"/>
                        <a:pt x="1899615" y="773161"/>
                        <a:pt x="1970888" y="1052192"/>
                      </a:cubicBezTo>
                      <a:cubicBezTo>
                        <a:pt x="1966730" y="1156806"/>
                        <a:pt x="1874179" y="1253000"/>
                        <a:pt x="1760445" y="1262635"/>
                      </a:cubicBezTo>
                      <a:cubicBezTo>
                        <a:pt x="1547817" y="1394547"/>
                        <a:pt x="705358" y="1210201"/>
                        <a:pt x="210443" y="1262635"/>
                      </a:cubicBezTo>
                      <a:cubicBezTo>
                        <a:pt x="100677" y="1268871"/>
                        <a:pt x="-3077" y="1163319"/>
                        <a:pt x="0" y="1052192"/>
                      </a:cubicBezTo>
                      <a:cubicBezTo>
                        <a:pt x="1363" y="759603"/>
                        <a:pt x="-49169" y="381323"/>
                        <a:pt x="0" y="210443"/>
                      </a:cubicBezTo>
                      <a:close/>
                    </a:path>
                  </a:pathLst>
                </a:custGeom>
                <a:noFill/>
                <a:ln w="25400" cap="flat" cmpd="sng" algn="ctr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2392119172">
                        <a:prstGeom prst="roundRect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AI / ML /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Gen-AI /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Rule-Based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DD67DE0-DB8C-50DE-B44E-ACF0FE797AE9}"/>
                    </a:ext>
                  </a:extLst>
                </p:cNvPr>
                <p:cNvSpPr/>
                <p:nvPr/>
              </p:nvSpPr>
              <p:spPr>
                <a:xfrm>
                  <a:off x="4373192" y="5671788"/>
                  <a:ext cx="2735990" cy="259445"/>
                </a:xfrm>
                <a:prstGeom prst="roundRect">
                  <a:avLst/>
                </a:prstGeom>
                <a:solidFill>
                  <a:srgbClr val="F2CE57"/>
                </a:solidFill>
                <a:ln w="25400" cap="flat" cmpd="sng" algn="ctr">
                  <a:solidFill>
                    <a:schemeClr val="accent6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392119172">
                        <a:custGeom>
                          <a:avLst/>
                          <a:gdLst>
                            <a:gd name="connsiteX0" fmla="*/ 0 w 1311084"/>
                            <a:gd name="connsiteY0" fmla="*/ 74153 h 444911"/>
                            <a:gd name="connsiteX1" fmla="*/ 74153 w 1311084"/>
                            <a:gd name="connsiteY1" fmla="*/ 0 h 444911"/>
                            <a:gd name="connsiteX2" fmla="*/ 1236931 w 1311084"/>
                            <a:gd name="connsiteY2" fmla="*/ 0 h 444911"/>
                            <a:gd name="connsiteX3" fmla="*/ 1311084 w 1311084"/>
                            <a:gd name="connsiteY3" fmla="*/ 74153 h 444911"/>
                            <a:gd name="connsiteX4" fmla="*/ 1311084 w 1311084"/>
                            <a:gd name="connsiteY4" fmla="*/ 370758 h 444911"/>
                            <a:gd name="connsiteX5" fmla="*/ 1236931 w 1311084"/>
                            <a:gd name="connsiteY5" fmla="*/ 444911 h 444911"/>
                            <a:gd name="connsiteX6" fmla="*/ 74153 w 1311084"/>
                            <a:gd name="connsiteY6" fmla="*/ 444911 h 444911"/>
                            <a:gd name="connsiteX7" fmla="*/ 0 w 1311084"/>
                            <a:gd name="connsiteY7" fmla="*/ 370758 h 444911"/>
                            <a:gd name="connsiteX8" fmla="*/ 0 w 1311084"/>
                            <a:gd name="connsiteY8" fmla="*/ 74153 h 4449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311084" h="444911" fill="none" extrusionOk="0">
                              <a:moveTo>
                                <a:pt x="0" y="74153"/>
                              </a:moveTo>
                              <a:cubicBezTo>
                                <a:pt x="4092" y="35551"/>
                                <a:pt x="38931" y="4960"/>
                                <a:pt x="74153" y="0"/>
                              </a:cubicBezTo>
                              <a:cubicBezTo>
                                <a:pt x="594207" y="-95923"/>
                                <a:pt x="1014638" y="63149"/>
                                <a:pt x="1236931" y="0"/>
                              </a:cubicBezTo>
                              <a:cubicBezTo>
                                <a:pt x="1272715" y="-5529"/>
                                <a:pt x="1312893" y="34529"/>
                                <a:pt x="1311084" y="74153"/>
                              </a:cubicBezTo>
                              <a:cubicBezTo>
                                <a:pt x="1297729" y="196045"/>
                                <a:pt x="1318465" y="256927"/>
                                <a:pt x="1311084" y="370758"/>
                              </a:cubicBezTo>
                              <a:cubicBezTo>
                                <a:pt x="1307506" y="407069"/>
                                <a:pt x="1281801" y="440428"/>
                                <a:pt x="1236931" y="444911"/>
                              </a:cubicBezTo>
                              <a:cubicBezTo>
                                <a:pt x="686011" y="370793"/>
                                <a:pt x="475900" y="540817"/>
                                <a:pt x="74153" y="444911"/>
                              </a:cubicBezTo>
                              <a:cubicBezTo>
                                <a:pt x="28206" y="444944"/>
                                <a:pt x="3071" y="408260"/>
                                <a:pt x="0" y="370758"/>
                              </a:cubicBezTo>
                              <a:cubicBezTo>
                                <a:pt x="-3711" y="287727"/>
                                <a:pt x="-1243" y="198443"/>
                                <a:pt x="0" y="74153"/>
                              </a:cubicBezTo>
                              <a:close/>
                            </a:path>
                            <a:path w="1311084" h="444911" stroke="0" extrusionOk="0">
                              <a:moveTo>
                                <a:pt x="0" y="74153"/>
                              </a:moveTo>
                              <a:cubicBezTo>
                                <a:pt x="-7572" y="35659"/>
                                <a:pt x="36837" y="910"/>
                                <a:pt x="74153" y="0"/>
                              </a:cubicBezTo>
                              <a:cubicBezTo>
                                <a:pt x="624723" y="37689"/>
                                <a:pt x="1028576" y="45112"/>
                                <a:pt x="1236931" y="0"/>
                              </a:cubicBezTo>
                              <a:cubicBezTo>
                                <a:pt x="1274081" y="-141"/>
                                <a:pt x="1310799" y="28691"/>
                                <a:pt x="1311084" y="74153"/>
                              </a:cubicBezTo>
                              <a:cubicBezTo>
                                <a:pt x="1305692" y="157538"/>
                                <a:pt x="1308621" y="252626"/>
                                <a:pt x="1311084" y="370758"/>
                              </a:cubicBezTo>
                              <a:cubicBezTo>
                                <a:pt x="1309028" y="405971"/>
                                <a:pt x="1276992" y="441454"/>
                                <a:pt x="1236931" y="444911"/>
                              </a:cubicBezTo>
                              <a:cubicBezTo>
                                <a:pt x="1113001" y="508814"/>
                                <a:pt x="393936" y="465262"/>
                                <a:pt x="74153" y="444911"/>
                              </a:cubicBezTo>
                              <a:cubicBezTo>
                                <a:pt x="34104" y="445784"/>
                                <a:pt x="-2555" y="407481"/>
                                <a:pt x="0" y="370758"/>
                              </a:cubicBezTo>
                              <a:cubicBezTo>
                                <a:pt x="-22040" y="268729"/>
                                <a:pt x="10647" y="120466"/>
                                <a:pt x="0" y="74153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Operational Insight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3A6739-750A-A8D3-B3F8-1061CD0543EB}"/>
                  </a:ext>
                </a:extLst>
              </p:cNvPr>
              <p:cNvSpPr txBox="1"/>
              <p:nvPr/>
            </p:nvSpPr>
            <p:spPr>
              <a:xfrm>
                <a:off x="5764367" y="2978585"/>
                <a:ext cx="9412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AIOps</a:t>
                </a: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DDE9029-B5FD-5706-8782-8295096E7C45}"/>
                  </a:ext>
                </a:extLst>
              </p:cNvPr>
              <p:cNvSpPr/>
              <p:nvPr/>
            </p:nvSpPr>
            <p:spPr>
              <a:xfrm>
                <a:off x="4764392" y="5973158"/>
                <a:ext cx="2735990" cy="259445"/>
              </a:xfrm>
              <a:prstGeom prst="roundRect">
                <a:avLst/>
              </a:prstGeom>
              <a:solidFill>
                <a:srgbClr val="F2CE57"/>
              </a:solidFill>
              <a:ln w="25400" cap="flat" cmpd="sng" algn="ctr">
                <a:solidFill>
                  <a:schemeClr val="accent6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2392119172">
                      <a:custGeom>
                        <a:avLst/>
                        <a:gdLst>
                          <a:gd name="connsiteX0" fmla="*/ 0 w 1311084"/>
                          <a:gd name="connsiteY0" fmla="*/ 74153 h 444911"/>
                          <a:gd name="connsiteX1" fmla="*/ 74153 w 1311084"/>
                          <a:gd name="connsiteY1" fmla="*/ 0 h 444911"/>
                          <a:gd name="connsiteX2" fmla="*/ 1236931 w 1311084"/>
                          <a:gd name="connsiteY2" fmla="*/ 0 h 444911"/>
                          <a:gd name="connsiteX3" fmla="*/ 1311084 w 1311084"/>
                          <a:gd name="connsiteY3" fmla="*/ 74153 h 444911"/>
                          <a:gd name="connsiteX4" fmla="*/ 1311084 w 1311084"/>
                          <a:gd name="connsiteY4" fmla="*/ 370758 h 444911"/>
                          <a:gd name="connsiteX5" fmla="*/ 1236931 w 1311084"/>
                          <a:gd name="connsiteY5" fmla="*/ 444911 h 444911"/>
                          <a:gd name="connsiteX6" fmla="*/ 74153 w 1311084"/>
                          <a:gd name="connsiteY6" fmla="*/ 444911 h 444911"/>
                          <a:gd name="connsiteX7" fmla="*/ 0 w 1311084"/>
                          <a:gd name="connsiteY7" fmla="*/ 370758 h 444911"/>
                          <a:gd name="connsiteX8" fmla="*/ 0 w 1311084"/>
                          <a:gd name="connsiteY8" fmla="*/ 74153 h 4449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11084" h="444911" fill="none" extrusionOk="0">
                            <a:moveTo>
                              <a:pt x="0" y="74153"/>
                            </a:moveTo>
                            <a:cubicBezTo>
                              <a:pt x="4092" y="35551"/>
                              <a:pt x="38931" y="4960"/>
                              <a:pt x="74153" y="0"/>
                            </a:cubicBezTo>
                            <a:cubicBezTo>
                              <a:pt x="594207" y="-95923"/>
                              <a:pt x="1014638" y="63149"/>
                              <a:pt x="1236931" y="0"/>
                            </a:cubicBezTo>
                            <a:cubicBezTo>
                              <a:pt x="1272715" y="-5529"/>
                              <a:pt x="1312893" y="34529"/>
                              <a:pt x="1311084" y="74153"/>
                            </a:cubicBezTo>
                            <a:cubicBezTo>
                              <a:pt x="1297729" y="196045"/>
                              <a:pt x="1318465" y="256927"/>
                              <a:pt x="1311084" y="370758"/>
                            </a:cubicBezTo>
                            <a:cubicBezTo>
                              <a:pt x="1307506" y="407069"/>
                              <a:pt x="1281801" y="440428"/>
                              <a:pt x="1236931" y="444911"/>
                            </a:cubicBezTo>
                            <a:cubicBezTo>
                              <a:pt x="686011" y="370793"/>
                              <a:pt x="475900" y="540817"/>
                              <a:pt x="74153" y="444911"/>
                            </a:cubicBezTo>
                            <a:cubicBezTo>
                              <a:pt x="28206" y="444944"/>
                              <a:pt x="3071" y="408260"/>
                              <a:pt x="0" y="370758"/>
                            </a:cubicBezTo>
                            <a:cubicBezTo>
                              <a:pt x="-3711" y="287727"/>
                              <a:pt x="-1243" y="198443"/>
                              <a:pt x="0" y="74153"/>
                            </a:cubicBezTo>
                            <a:close/>
                          </a:path>
                          <a:path w="1311084" h="444911" stroke="0" extrusionOk="0">
                            <a:moveTo>
                              <a:pt x="0" y="74153"/>
                            </a:moveTo>
                            <a:cubicBezTo>
                              <a:pt x="-7572" y="35659"/>
                              <a:pt x="36837" y="910"/>
                              <a:pt x="74153" y="0"/>
                            </a:cubicBezTo>
                            <a:cubicBezTo>
                              <a:pt x="624723" y="37689"/>
                              <a:pt x="1028576" y="45112"/>
                              <a:pt x="1236931" y="0"/>
                            </a:cubicBezTo>
                            <a:cubicBezTo>
                              <a:pt x="1274081" y="-141"/>
                              <a:pt x="1310799" y="28691"/>
                              <a:pt x="1311084" y="74153"/>
                            </a:cubicBezTo>
                            <a:cubicBezTo>
                              <a:pt x="1305692" y="157538"/>
                              <a:pt x="1308621" y="252626"/>
                              <a:pt x="1311084" y="370758"/>
                            </a:cubicBezTo>
                            <a:cubicBezTo>
                              <a:pt x="1309028" y="405971"/>
                              <a:pt x="1276992" y="441454"/>
                              <a:pt x="1236931" y="444911"/>
                            </a:cubicBezTo>
                            <a:cubicBezTo>
                              <a:pt x="1113001" y="508814"/>
                              <a:pt x="393936" y="465262"/>
                              <a:pt x="74153" y="444911"/>
                            </a:cubicBezTo>
                            <a:cubicBezTo>
                              <a:pt x="34104" y="445784"/>
                              <a:pt x="-2555" y="407481"/>
                              <a:pt x="0" y="370758"/>
                            </a:cubicBezTo>
                            <a:cubicBezTo>
                              <a:pt x="-22040" y="268729"/>
                              <a:pt x="10647" y="120466"/>
                              <a:pt x="0" y="7415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Decision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10C27EE-B1A6-347A-F653-8D98382ADB2A}"/>
                  </a:ext>
                </a:extLst>
              </p:cNvPr>
              <p:cNvSpPr/>
              <p:nvPr/>
            </p:nvSpPr>
            <p:spPr>
              <a:xfrm>
                <a:off x="4764392" y="6283069"/>
                <a:ext cx="2735990" cy="259445"/>
              </a:xfrm>
              <a:prstGeom prst="roundRect">
                <a:avLst/>
              </a:prstGeom>
              <a:solidFill>
                <a:srgbClr val="F2CE57"/>
              </a:solidFill>
              <a:ln w="25400" cap="flat" cmpd="sng" algn="ctr">
                <a:solidFill>
                  <a:schemeClr val="accent6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2392119172">
                      <a:custGeom>
                        <a:avLst/>
                        <a:gdLst>
                          <a:gd name="connsiteX0" fmla="*/ 0 w 1311084"/>
                          <a:gd name="connsiteY0" fmla="*/ 74153 h 444911"/>
                          <a:gd name="connsiteX1" fmla="*/ 74153 w 1311084"/>
                          <a:gd name="connsiteY1" fmla="*/ 0 h 444911"/>
                          <a:gd name="connsiteX2" fmla="*/ 1236931 w 1311084"/>
                          <a:gd name="connsiteY2" fmla="*/ 0 h 444911"/>
                          <a:gd name="connsiteX3" fmla="*/ 1311084 w 1311084"/>
                          <a:gd name="connsiteY3" fmla="*/ 74153 h 444911"/>
                          <a:gd name="connsiteX4" fmla="*/ 1311084 w 1311084"/>
                          <a:gd name="connsiteY4" fmla="*/ 370758 h 444911"/>
                          <a:gd name="connsiteX5" fmla="*/ 1236931 w 1311084"/>
                          <a:gd name="connsiteY5" fmla="*/ 444911 h 444911"/>
                          <a:gd name="connsiteX6" fmla="*/ 74153 w 1311084"/>
                          <a:gd name="connsiteY6" fmla="*/ 444911 h 444911"/>
                          <a:gd name="connsiteX7" fmla="*/ 0 w 1311084"/>
                          <a:gd name="connsiteY7" fmla="*/ 370758 h 444911"/>
                          <a:gd name="connsiteX8" fmla="*/ 0 w 1311084"/>
                          <a:gd name="connsiteY8" fmla="*/ 74153 h 4449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11084" h="444911" fill="none" extrusionOk="0">
                            <a:moveTo>
                              <a:pt x="0" y="74153"/>
                            </a:moveTo>
                            <a:cubicBezTo>
                              <a:pt x="4092" y="35551"/>
                              <a:pt x="38931" y="4960"/>
                              <a:pt x="74153" y="0"/>
                            </a:cubicBezTo>
                            <a:cubicBezTo>
                              <a:pt x="594207" y="-95923"/>
                              <a:pt x="1014638" y="63149"/>
                              <a:pt x="1236931" y="0"/>
                            </a:cubicBezTo>
                            <a:cubicBezTo>
                              <a:pt x="1272715" y="-5529"/>
                              <a:pt x="1312893" y="34529"/>
                              <a:pt x="1311084" y="74153"/>
                            </a:cubicBezTo>
                            <a:cubicBezTo>
                              <a:pt x="1297729" y="196045"/>
                              <a:pt x="1318465" y="256927"/>
                              <a:pt x="1311084" y="370758"/>
                            </a:cubicBezTo>
                            <a:cubicBezTo>
                              <a:pt x="1307506" y="407069"/>
                              <a:pt x="1281801" y="440428"/>
                              <a:pt x="1236931" y="444911"/>
                            </a:cubicBezTo>
                            <a:cubicBezTo>
                              <a:pt x="686011" y="370793"/>
                              <a:pt x="475900" y="540817"/>
                              <a:pt x="74153" y="444911"/>
                            </a:cubicBezTo>
                            <a:cubicBezTo>
                              <a:pt x="28206" y="444944"/>
                              <a:pt x="3071" y="408260"/>
                              <a:pt x="0" y="370758"/>
                            </a:cubicBezTo>
                            <a:cubicBezTo>
                              <a:pt x="-3711" y="287727"/>
                              <a:pt x="-1243" y="198443"/>
                              <a:pt x="0" y="74153"/>
                            </a:cubicBezTo>
                            <a:close/>
                          </a:path>
                          <a:path w="1311084" h="444911" stroke="0" extrusionOk="0">
                            <a:moveTo>
                              <a:pt x="0" y="74153"/>
                            </a:moveTo>
                            <a:cubicBezTo>
                              <a:pt x="-7572" y="35659"/>
                              <a:pt x="36837" y="910"/>
                              <a:pt x="74153" y="0"/>
                            </a:cubicBezTo>
                            <a:cubicBezTo>
                              <a:pt x="624723" y="37689"/>
                              <a:pt x="1028576" y="45112"/>
                              <a:pt x="1236931" y="0"/>
                            </a:cubicBezTo>
                            <a:cubicBezTo>
                              <a:pt x="1274081" y="-141"/>
                              <a:pt x="1310799" y="28691"/>
                              <a:pt x="1311084" y="74153"/>
                            </a:cubicBezTo>
                            <a:cubicBezTo>
                              <a:pt x="1305692" y="157538"/>
                              <a:pt x="1308621" y="252626"/>
                              <a:pt x="1311084" y="370758"/>
                            </a:cubicBezTo>
                            <a:cubicBezTo>
                              <a:pt x="1309028" y="405971"/>
                              <a:pt x="1276992" y="441454"/>
                              <a:pt x="1236931" y="444911"/>
                            </a:cubicBezTo>
                            <a:cubicBezTo>
                              <a:pt x="1113001" y="508814"/>
                              <a:pt x="393936" y="465262"/>
                              <a:pt x="74153" y="444911"/>
                            </a:cubicBezTo>
                            <a:cubicBezTo>
                              <a:pt x="34104" y="445784"/>
                              <a:pt x="-2555" y="407481"/>
                              <a:pt x="0" y="370758"/>
                            </a:cubicBezTo>
                            <a:cubicBezTo>
                              <a:pt x="-22040" y="268729"/>
                              <a:pt x="10647" y="120466"/>
                              <a:pt x="0" y="7415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Action (Automation)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40E58-F0A8-35F5-2C44-0128430470B0}"/>
                </a:ext>
              </a:extLst>
            </p:cNvPr>
            <p:cNvSpPr/>
            <p:nvPr/>
          </p:nvSpPr>
          <p:spPr>
            <a:xfrm>
              <a:off x="4072744" y="3269320"/>
              <a:ext cx="855578" cy="5895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8800" b="1" i="0" u="none" strike="noStrike" kern="0" cap="none" spc="0" normalizeH="0" baseline="0" noProof="0" dirty="0">
                  <a:ln>
                    <a:noFill/>
                  </a:ln>
                  <a:solidFill>
                    <a:srgbClr val="645B7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+</a:t>
              </a:r>
              <a:r>
                <a:rPr kumimoji="0" lang="en-US" sz="8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844B0D6-5A28-C97A-C111-71B774F09DF2}"/>
              </a:ext>
            </a:extLst>
          </p:cNvPr>
          <p:cNvSpPr/>
          <p:nvPr/>
        </p:nvSpPr>
        <p:spPr>
          <a:xfrm>
            <a:off x="568001" y="2886103"/>
            <a:ext cx="3607806" cy="2127536"/>
          </a:xfrm>
          <a:prstGeom prst="roundRect">
            <a:avLst>
              <a:gd name="adj" fmla="val 155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Big Data Driven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4150" marR="0" lvl="0" indent="-184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Historical Data</a:t>
            </a:r>
          </a:p>
          <a:p>
            <a:pPr marL="184150" marR="0" lvl="0" indent="-184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Real-time Streaming data</a:t>
            </a:r>
          </a:p>
          <a:p>
            <a:pPr marL="1873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1407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Time-series PM, alarm, topology &amp; logs, OAM data , …)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BF9974-4441-7F54-A41F-B4F847AAC055}"/>
              </a:ext>
            </a:extLst>
          </p:cNvPr>
          <p:cNvGrpSpPr/>
          <p:nvPr/>
        </p:nvGrpSpPr>
        <p:grpSpPr>
          <a:xfrm>
            <a:off x="7447208" y="2794057"/>
            <a:ext cx="4382119" cy="2995388"/>
            <a:chOff x="7433164" y="2667670"/>
            <a:chExt cx="4382119" cy="299538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D357756-B9B7-CF01-6D38-87377F4AB260}"/>
                </a:ext>
              </a:extLst>
            </p:cNvPr>
            <p:cNvSpPr/>
            <p:nvPr/>
          </p:nvSpPr>
          <p:spPr>
            <a:xfrm>
              <a:off x="8076963" y="2667670"/>
              <a:ext cx="3738320" cy="2995388"/>
            </a:xfrm>
            <a:prstGeom prst="roundRect">
              <a:avLst>
                <a:gd name="adj" fmla="val 155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l" defTabSz="22852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Various Operational Benefits to Operators in areas of:</a:t>
              </a:r>
            </a:p>
            <a:p>
              <a:pPr marL="0" marR="0" lvl="0" indent="0" algn="l" defTabSz="22852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400050" marR="0" lvl="0" indent="-298450" algn="l" defTabSz="22852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Assurance</a:t>
              </a:r>
            </a:p>
            <a:p>
              <a:pPr marL="400050" marR="0" lvl="0" indent="-298450" algn="l" defTabSz="22852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Optimization</a:t>
              </a:r>
            </a:p>
            <a:p>
              <a:pPr marL="400050" marR="0" lvl="0" indent="-298450" algn="l" defTabSz="22852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Automation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CFA36F-A7A5-E37A-FC12-96D7E4BDA736}"/>
                </a:ext>
              </a:extLst>
            </p:cNvPr>
            <p:cNvSpPr/>
            <p:nvPr/>
          </p:nvSpPr>
          <p:spPr>
            <a:xfrm>
              <a:off x="7433164" y="3280016"/>
              <a:ext cx="705548" cy="5895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645B7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645B7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Wingdings" pitchFamily="2" charset="2"/>
                </a:rPr>
                <a:t>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645B7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1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6E26-14E1-1224-39D9-A45BC631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AI Technologies and Their Evolution</a:t>
            </a:r>
            <a:br>
              <a:rPr lang="en-CA" sz="2400" b="1" dirty="0"/>
            </a:br>
            <a:r>
              <a:rPr lang="en-CA" sz="2400" b="1" dirty="0">
                <a:solidFill>
                  <a:schemeClr val="accent3"/>
                </a:solidFill>
              </a:rPr>
              <a:t>From ML to Generative-AI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FF3D18-3C0B-46D7-EBE8-80E31F1C462F}"/>
              </a:ext>
            </a:extLst>
          </p:cNvPr>
          <p:cNvGrpSpPr/>
          <p:nvPr/>
        </p:nvGrpSpPr>
        <p:grpSpPr>
          <a:xfrm>
            <a:off x="1320919" y="1053084"/>
            <a:ext cx="5355669" cy="5377980"/>
            <a:chOff x="1132582" y="371475"/>
            <a:chExt cx="5355669" cy="53779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CC0573-0A35-2503-FB66-7E16DCCA50AC}"/>
                </a:ext>
              </a:extLst>
            </p:cNvPr>
            <p:cNvSpPr/>
            <p:nvPr/>
          </p:nvSpPr>
          <p:spPr>
            <a:xfrm>
              <a:off x="1132582" y="371475"/>
              <a:ext cx="5355669" cy="537798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6D2C67-A461-9B10-4F9E-6ECC40232BB5}"/>
                </a:ext>
              </a:extLst>
            </p:cNvPr>
            <p:cNvSpPr/>
            <p:nvPr/>
          </p:nvSpPr>
          <p:spPr>
            <a:xfrm>
              <a:off x="1737628" y="1391935"/>
              <a:ext cx="4038183" cy="4310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A2EA95-C581-A2E7-D283-498F8571EA09}"/>
                </a:ext>
              </a:extLst>
            </p:cNvPr>
            <p:cNvSpPr/>
            <p:nvPr/>
          </p:nvSpPr>
          <p:spPr>
            <a:xfrm>
              <a:off x="2064697" y="2152650"/>
              <a:ext cx="3376790" cy="34346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A7BA0D-A444-7466-5527-5290B151BB2B}"/>
                </a:ext>
              </a:extLst>
            </p:cNvPr>
            <p:cNvSpPr/>
            <p:nvPr/>
          </p:nvSpPr>
          <p:spPr>
            <a:xfrm>
              <a:off x="2456578" y="2891787"/>
              <a:ext cx="2593028" cy="26136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2AD854-E487-EE8A-46A8-3B81DF10949F}"/>
                </a:ext>
              </a:extLst>
            </p:cNvPr>
            <p:cNvSpPr/>
            <p:nvPr/>
          </p:nvSpPr>
          <p:spPr>
            <a:xfrm>
              <a:off x="3047128" y="4142148"/>
              <a:ext cx="1343897" cy="132391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6384B-164B-AEAB-766C-56DB283416F6}"/>
                </a:ext>
              </a:extLst>
            </p:cNvPr>
            <p:cNvSpPr/>
            <p:nvPr/>
          </p:nvSpPr>
          <p:spPr>
            <a:xfrm>
              <a:off x="3010039" y="2326100"/>
              <a:ext cx="1486106" cy="3501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Deep Learning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ECC4F4-F4BF-F87E-1B68-FC779D53F374}"/>
                </a:ext>
              </a:extLst>
            </p:cNvPr>
            <p:cNvSpPr/>
            <p:nvPr/>
          </p:nvSpPr>
          <p:spPr>
            <a:xfrm>
              <a:off x="3019681" y="1579050"/>
              <a:ext cx="1591560" cy="3501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Machine Learning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5A42E8-6DC2-66A6-1C1A-519F37B4A1B6}"/>
                </a:ext>
              </a:extLst>
            </p:cNvPr>
            <p:cNvSpPr/>
            <p:nvPr/>
          </p:nvSpPr>
          <p:spPr>
            <a:xfrm>
              <a:off x="3010039" y="742020"/>
              <a:ext cx="1486106" cy="3501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Artificial Intelligence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2BA105-E116-CC43-E0FD-3EBF46C060F3}"/>
                </a:ext>
              </a:extLst>
            </p:cNvPr>
            <p:cNvSpPr/>
            <p:nvPr/>
          </p:nvSpPr>
          <p:spPr>
            <a:xfrm>
              <a:off x="3081143" y="3233143"/>
              <a:ext cx="1343897" cy="3501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Generative AI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7F3200-FEE4-57CA-4387-F6390640AF2B}"/>
                </a:ext>
              </a:extLst>
            </p:cNvPr>
            <p:cNvSpPr/>
            <p:nvPr/>
          </p:nvSpPr>
          <p:spPr>
            <a:xfrm>
              <a:off x="2991106" y="4629035"/>
              <a:ext cx="1486106" cy="3501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LLM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6D9-A9CF-25DC-C704-76248E89BD5B}"/>
              </a:ext>
            </a:extLst>
          </p:cNvPr>
          <p:cNvSpPr txBox="1"/>
          <p:nvPr/>
        </p:nvSpPr>
        <p:spPr>
          <a:xfrm>
            <a:off x="7248190" y="1336759"/>
            <a:ext cx="4274403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Simulation of human intelligence in machines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51D03-BA54-1F1F-49BB-E27D6734A726}"/>
              </a:ext>
            </a:extLst>
          </p:cNvPr>
          <p:cNvSpPr txBox="1"/>
          <p:nvPr/>
        </p:nvSpPr>
        <p:spPr>
          <a:xfrm>
            <a:off x="7248191" y="2047773"/>
            <a:ext cx="4274403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Algorithms for identification of patterns &amp; learning. Requires data for 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7E85A-0194-61FD-C72A-C258A664575A}"/>
              </a:ext>
            </a:extLst>
          </p:cNvPr>
          <p:cNvSpPr txBox="1"/>
          <p:nvPr/>
        </p:nvSpPr>
        <p:spPr>
          <a:xfrm>
            <a:off x="7264519" y="2908923"/>
            <a:ext cx="4274403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Use multi-layered neural networks to model/analyze complex patterns in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0287A-92BD-3D86-D6D2-514491B8CC92}"/>
              </a:ext>
            </a:extLst>
          </p:cNvPr>
          <p:cNvSpPr txBox="1"/>
          <p:nvPr/>
        </p:nvSpPr>
        <p:spPr>
          <a:xfrm>
            <a:off x="7284038" y="3775396"/>
            <a:ext cx="4274403" cy="877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Create new content (text, images, etc) by learning patterns from existing data and generating human-like outputs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79246-450D-D8B0-472C-8E5CED1443C2}"/>
              </a:ext>
            </a:extLst>
          </p:cNvPr>
          <p:cNvSpPr txBox="1"/>
          <p:nvPr/>
        </p:nvSpPr>
        <p:spPr>
          <a:xfrm>
            <a:off x="7248189" y="4849028"/>
            <a:ext cx="4274403" cy="877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Type of Gen-AI trained on vast amounts of text data to understand, generate, and process human-like language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AEB3BB-FB38-61D4-DD05-695E238A857C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5610225" y="1644535"/>
            <a:ext cx="163796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3ECDE0-F92B-DD7E-9F68-E6661326486D}"/>
              </a:ext>
            </a:extLst>
          </p:cNvPr>
          <p:cNvCxnSpPr/>
          <p:nvPr/>
        </p:nvCxnSpPr>
        <p:spPr>
          <a:xfrm flipH="1" flipV="1">
            <a:off x="5610225" y="2453901"/>
            <a:ext cx="163796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B161DC-D4D4-845F-D6CE-DFF6192285FE}"/>
              </a:ext>
            </a:extLst>
          </p:cNvPr>
          <p:cNvCxnSpPr/>
          <p:nvPr/>
        </p:nvCxnSpPr>
        <p:spPr>
          <a:xfrm flipH="1" flipV="1">
            <a:off x="5617837" y="3222168"/>
            <a:ext cx="163796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99B6D7-7544-2814-444F-4F7EC7E1224E}"/>
              </a:ext>
            </a:extLst>
          </p:cNvPr>
          <p:cNvCxnSpPr/>
          <p:nvPr/>
        </p:nvCxnSpPr>
        <p:spPr>
          <a:xfrm flipH="1" flipV="1">
            <a:off x="5643669" y="4234155"/>
            <a:ext cx="163796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6FCE74-349C-216C-A83F-6BCC4495E7BB}"/>
              </a:ext>
            </a:extLst>
          </p:cNvPr>
          <p:cNvCxnSpPr/>
          <p:nvPr/>
        </p:nvCxnSpPr>
        <p:spPr>
          <a:xfrm flipH="1" flipV="1">
            <a:off x="5610225" y="5310644"/>
            <a:ext cx="163796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76E293-D419-B1D0-B02D-7A437F517B31}"/>
              </a:ext>
            </a:extLst>
          </p:cNvPr>
          <p:cNvSpPr/>
          <p:nvPr/>
        </p:nvSpPr>
        <p:spPr>
          <a:xfrm rot="20867448">
            <a:off x="8943379" y="145896"/>
            <a:ext cx="3210229" cy="105799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05488"/>
                </a:solidFill>
                <a:effectLst/>
                <a:uLnTx/>
                <a:uFillTx/>
                <a:latin typeface="ADLaM Display" panose="020F0502020204030204" pitchFamily="34" charset="0"/>
                <a:ea typeface="ADLaM Display" panose="020F0502020204030204" pitchFamily="34" charset="0"/>
                <a:cs typeface="ADLaM Display" panose="020F0502020204030204" pitchFamily="34" charset="0"/>
              </a:rPr>
              <a:t>Background Info</a:t>
            </a:r>
          </a:p>
        </p:txBody>
      </p:sp>
    </p:spTree>
    <p:extLst>
      <p:ext uri="{BB962C8B-B14F-4D97-AF65-F5344CB8AC3E}">
        <p14:creationId xmlns:p14="http://schemas.microsoft.com/office/powerpoint/2010/main" val="34891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6B56-FE87-EE2C-6F87-83920388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 – What is 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E4FAF-AF23-A973-F262-9D45BC2EFED2}"/>
              </a:ext>
            </a:extLst>
          </p:cNvPr>
          <p:cNvSpPr/>
          <p:nvPr/>
        </p:nvSpPr>
        <p:spPr>
          <a:xfrm>
            <a:off x="6019964" y="575146"/>
            <a:ext cx="5410251" cy="597382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8000">
                <a:schemeClr val="accent2">
                  <a:lumMod val="75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50000" t="-80000" r="50000" b="18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257395" dir="9600000" sx="12000" sy="12000" algn="tl" rotWithShape="0">
              <a:schemeClr val="tx1">
                <a:alpha val="20608"/>
              </a:scheme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919D8-8903-D2A3-5FC3-1F3A258F98C5}"/>
              </a:ext>
            </a:extLst>
          </p:cNvPr>
          <p:cNvSpPr/>
          <p:nvPr/>
        </p:nvSpPr>
        <p:spPr>
          <a:xfrm>
            <a:off x="2162955" y="2314622"/>
            <a:ext cx="1513839" cy="1514423"/>
          </a:xfrm>
          <a:prstGeom prst="roundRect">
            <a:avLst>
              <a:gd name="adj" fmla="val 8537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Calibri" panose="020F0502020204030204" pitchFamily="34" charset="0"/>
              </a:rPr>
              <a:t>Gen-AI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349B6E-9CAE-8A94-5A99-26490C47E2AF}"/>
              </a:ext>
            </a:extLst>
          </p:cNvPr>
          <p:cNvGrpSpPr/>
          <p:nvPr/>
        </p:nvGrpSpPr>
        <p:grpSpPr>
          <a:xfrm>
            <a:off x="545394" y="2738771"/>
            <a:ext cx="1601564" cy="965200"/>
            <a:chOff x="6894815" y="1443341"/>
            <a:chExt cx="1601564" cy="9652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13EF2E-2C67-97F7-3131-5C5BCC3B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775019" y="1784011"/>
              <a:ext cx="721360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F2185E9-04D0-6821-198B-E701A9FCED7D}"/>
                </a:ext>
              </a:extLst>
            </p:cNvPr>
            <p:cNvSpPr/>
            <p:nvPr/>
          </p:nvSpPr>
          <p:spPr>
            <a:xfrm>
              <a:off x="6894815" y="1443341"/>
              <a:ext cx="1513840" cy="965200"/>
            </a:xfrm>
            <a:prstGeom prst="roundRect">
              <a:avLst>
                <a:gd name="adj" fmla="val 8537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Input Sequence</a:t>
              </a:r>
            </a:p>
            <a:p>
              <a:pPr marL="231775" marR="0" lvl="0" indent="-17145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Text</a:t>
              </a:r>
            </a:p>
            <a:p>
              <a:pPr marL="231775" marR="0" lvl="0" indent="-17145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Image</a:t>
              </a:r>
            </a:p>
            <a:p>
              <a:pPr marL="231775" marR="0" lvl="0" indent="-17145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Video</a:t>
              </a:r>
            </a:p>
            <a:p>
              <a:pPr marL="231775" marR="0" lvl="0" indent="-17145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…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1EBE34-8AD5-336A-94A4-A79763C6945B}"/>
              </a:ext>
            </a:extLst>
          </p:cNvPr>
          <p:cNvGrpSpPr/>
          <p:nvPr/>
        </p:nvGrpSpPr>
        <p:grpSpPr>
          <a:xfrm>
            <a:off x="3684095" y="2719588"/>
            <a:ext cx="2233676" cy="1130287"/>
            <a:chOff x="10027651" y="1505087"/>
            <a:chExt cx="2233676" cy="113028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2CE51D-4ECD-0D34-4579-B754235E67D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651" y="1841633"/>
              <a:ext cx="721360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7BD1836-67CF-9E8B-61AC-9180BECC57BF}"/>
                </a:ext>
              </a:extLst>
            </p:cNvPr>
            <p:cNvSpPr/>
            <p:nvPr/>
          </p:nvSpPr>
          <p:spPr>
            <a:xfrm>
              <a:off x="10747487" y="1505087"/>
              <a:ext cx="1513840" cy="1130287"/>
            </a:xfrm>
            <a:prstGeom prst="roundRect">
              <a:avLst>
                <a:gd name="adj" fmla="val 8537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Generate new sequence of</a:t>
              </a:r>
            </a:p>
            <a:p>
              <a:pPr marL="271463" marR="0" lvl="0" indent="-17145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Text</a:t>
              </a:r>
            </a:p>
            <a:p>
              <a:pPr marL="271463" marR="0" lvl="0" indent="-17145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Image</a:t>
              </a:r>
            </a:p>
            <a:p>
              <a:pPr marL="271463" marR="0" lvl="0" indent="-17145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Video</a:t>
              </a:r>
            </a:p>
            <a:p>
              <a:pPr marL="271463" marR="0" lvl="0" indent="-171450" algn="l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Calibri" panose="020F0502020204030204" pitchFamily="34" charset="0"/>
                </a:rPr>
                <a:t>…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CFED93-9AA9-0429-4D1B-C4117A64C59D}"/>
              </a:ext>
            </a:extLst>
          </p:cNvPr>
          <p:cNvSpPr/>
          <p:nvPr/>
        </p:nvSpPr>
        <p:spPr>
          <a:xfrm>
            <a:off x="1468973" y="4317726"/>
            <a:ext cx="2904245" cy="106729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5A5A5">
                  <a:lumMod val="0"/>
                  <a:lumOff val="100000"/>
                </a:srgbClr>
              </a:gs>
              <a:gs pos="35000">
                <a:srgbClr val="A5A5A5">
                  <a:lumMod val="0"/>
                  <a:lumOff val="100000"/>
                </a:srgb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50000" t="-80000" r="50000" b="180000"/>
            </a:path>
          </a:gradFill>
          <a:ln w="12700" cap="flat" cmpd="sng" algn="ctr">
            <a:solidFill>
              <a:schemeClr val="tx1"/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42141"/>
                      <a:gd name="connsiteY0" fmla="*/ 0 h 1155946"/>
                      <a:gd name="connsiteX1" fmla="*/ 0 w 3542141"/>
                      <a:gd name="connsiteY1" fmla="*/ 0 h 1155946"/>
                      <a:gd name="connsiteX2" fmla="*/ 3542141 w 3542141"/>
                      <a:gd name="connsiteY2" fmla="*/ 0 h 1155946"/>
                      <a:gd name="connsiteX3" fmla="*/ 3542141 w 3542141"/>
                      <a:gd name="connsiteY3" fmla="*/ 0 h 1155946"/>
                      <a:gd name="connsiteX4" fmla="*/ 3542141 w 3542141"/>
                      <a:gd name="connsiteY4" fmla="*/ 1155946 h 1155946"/>
                      <a:gd name="connsiteX5" fmla="*/ 3542141 w 3542141"/>
                      <a:gd name="connsiteY5" fmla="*/ 1155946 h 1155946"/>
                      <a:gd name="connsiteX6" fmla="*/ 0 w 3542141"/>
                      <a:gd name="connsiteY6" fmla="*/ 1155946 h 1155946"/>
                      <a:gd name="connsiteX7" fmla="*/ 0 w 3542141"/>
                      <a:gd name="connsiteY7" fmla="*/ 1155946 h 1155946"/>
                      <a:gd name="connsiteX8" fmla="*/ 0 w 3542141"/>
                      <a:gd name="connsiteY8" fmla="*/ 0 h 1155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542141" h="1155946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047869" y="-49533"/>
                          <a:pt x="2832272" y="-14809"/>
                          <a:pt x="3542141" y="0"/>
                        </a:cubicBezTo>
                        <a:lnTo>
                          <a:pt x="3542141" y="0"/>
                        </a:lnTo>
                        <a:cubicBezTo>
                          <a:pt x="3644614" y="324864"/>
                          <a:pt x="3589192" y="860983"/>
                          <a:pt x="3542141" y="1155946"/>
                        </a:cubicBezTo>
                        <a:lnTo>
                          <a:pt x="3542141" y="1155946"/>
                        </a:lnTo>
                        <a:cubicBezTo>
                          <a:pt x="2527158" y="1107715"/>
                          <a:pt x="558902" y="1240401"/>
                          <a:pt x="0" y="1155946"/>
                        </a:cubicBezTo>
                        <a:lnTo>
                          <a:pt x="0" y="1155946"/>
                        </a:lnTo>
                        <a:cubicBezTo>
                          <a:pt x="91374" y="757470"/>
                          <a:pt x="2336" y="468400"/>
                          <a:pt x="0" y="0"/>
                        </a:cubicBezTo>
                        <a:close/>
                      </a:path>
                      <a:path w="3542141" h="1155946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884544" y="118645"/>
                          <a:pt x="2857989" y="116012"/>
                          <a:pt x="3542141" y="0"/>
                        </a:cubicBezTo>
                        <a:lnTo>
                          <a:pt x="3542141" y="0"/>
                        </a:lnTo>
                        <a:cubicBezTo>
                          <a:pt x="3535469" y="447102"/>
                          <a:pt x="3490658" y="851309"/>
                          <a:pt x="3542141" y="1155946"/>
                        </a:cubicBezTo>
                        <a:lnTo>
                          <a:pt x="3542141" y="1155946"/>
                        </a:lnTo>
                        <a:cubicBezTo>
                          <a:pt x="1923276" y="1290546"/>
                          <a:pt x="1600980" y="998750"/>
                          <a:pt x="0" y="1155946"/>
                        </a:cubicBezTo>
                        <a:lnTo>
                          <a:pt x="0" y="1155946"/>
                        </a:lnTo>
                        <a:cubicBezTo>
                          <a:pt x="-25806" y="583008"/>
                          <a:pt x="64551" y="1712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>
            <a:noAutofit/>
          </a:bodyPr>
          <a:lstStyle/>
          <a:p>
            <a:pPr marL="141288" marR="0" lvl="2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40729"/>
              </a:buClr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Calibri" panose="020F0502020204030204" pitchFamily="34" charset="0"/>
              </a:rPr>
              <a:t>ML model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Calibri" panose="020F0502020204030204" pitchFamily="34" charset="0"/>
              </a:rPr>
              <a:t>which generates a new sequence given a user-input sequence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260506-BCD5-A3C4-DC63-F2F1471A4CCC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2919875" y="3829045"/>
            <a:ext cx="1221" cy="488681"/>
          </a:xfrm>
          <a:prstGeom prst="straightConnector1">
            <a:avLst/>
          </a:prstGeom>
          <a:ln w="19050">
            <a:solidFill>
              <a:schemeClr val="accent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19ED5-F37C-D57F-5345-97FAEED5B999}"/>
              </a:ext>
            </a:extLst>
          </p:cNvPr>
          <p:cNvSpPr/>
          <p:nvPr/>
        </p:nvSpPr>
        <p:spPr>
          <a:xfrm>
            <a:off x="4593428" y="2498943"/>
            <a:ext cx="261699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E71F54F-AC11-0253-B411-7B44374BE756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H="1" flipV="1">
            <a:off x="3384801" y="1269796"/>
            <a:ext cx="110330" cy="2568624"/>
          </a:xfrm>
          <a:prstGeom prst="bentConnector4">
            <a:avLst>
              <a:gd name="adj1" fmla="val -504468"/>
              <a:gd name="adj2" fmla="val 111867"/>
            </a:avLst>
          </a:prstGeom>
          <a:ln w="57150" cap="rnd">
            <a:solidFill>
              <a:schemeClr val="accent4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68B1C3-E05C-9859-5B75-50F68845F47A}"/>
              </a:ext>
            </a:extLst>
          </p:cNvPr>
          <p:cNvSpPr/>
          <p:nvPr/>
        </p:nvSpPr>
        <p:spPr>
          <a:xfrm>
            <a:off x="2155654" y="2323365"/>
            <a:ext cx="425740" cy="571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6FB52FA-AD1F-772E-106B-C369B673A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0932"/>
              </p:ext>
            </p:extLst>
          </p:nvPr>
        </p:nvGraphicFramePr>
        <p:xfrm>
          <a:off x="6207113" y="665004"/>
          <a:ext cx="5015766" cy="5759712"/>
        </p:xfrm>
        <a:graphic>
          <a:graphicData uri="http://schemas.openxmlformats.org/drawingml/2006/table">
            <a:tbl>
              <a:tblPr/>
              <a:tblGrid>
                <a:gridCol w="1671922">
                  <a:extLst>
                    <a:ext uri="{9D8B030D-6E8A-4147-A177-3AD203B41FA5}">
                      <a16:colId xmlns:a16="http://schemas.microsoft.com/office/drawing/2014/main" val="2100415942"/>
                    </a:ext>
                  </a:extLst>
                </a:gridCol>
                <a:gridCol w="1671922">
                  <a:extLst>
                    <a:ext uri="{9D8B030D-6E8A-4147-A177-3AD203B41FA5}">
                      <a16:colId xmlns:a16="http://schemas.microsoft.com/office/drawing/2014/main" val="116382380"/>
                    </a:ext>
                  </a:extLst>
                </a:gridCol>
                <a:gridCol w="1671922">
                  <a:extLst>
                    <a:ext uri="{9D8B030D-6E8A-4147-A177-3AD203B41FA5}">
                      <a16:colId xmlns:a16="http://schemas.microsoft.com/office/drawing/2014/main" val="3782927891"/>
                    </a:ext>
                  </a:extLst>
                </a:gridCol>
              </a:tblGrid>
              <a:tr h="37768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Developer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Category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5944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GPT-3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OpenAI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Text-to-Text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036280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GPT-4o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OpenAI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Multimodal/Text-to-Text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55050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Gemini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Google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Multimodal/Text-to-Text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033454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LLaMA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Meta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Text-to-Text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40517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DeepSeek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DeepSeek AI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Unknown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028966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Claude 3.5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Anthropic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Text-to-Text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476354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BERT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Google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Text-to-Text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55817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T5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Google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Text-to-Text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359357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Midjourney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Research Lab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Text-to-Image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6773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DALL-E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OpenAI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Text-to-Image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223366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Imagen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Google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Text-to-Image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081092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Parti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Google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Text-to-Image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09464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Muse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Google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Text-to-Image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171298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Adobe Firefly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Adobe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Text-to-Image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106080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Grok 2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xAI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Unknown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928326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MS Designer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Microsoft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Unknown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72196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Stable Diffusion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Stability AI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Text-to-Image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70082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Synthesia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Synthesia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Text-to-Video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94939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Fliki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Fliki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Text-to-Video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73482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FlexClip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FlexClip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Text-to-Video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106786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VEED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VEED.IO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Text-to-Video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543353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Invideo AI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Invideo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Text-to-Video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836134"/>
                  </a:ext>
                </a:extLst>
              </a:tr>
              <a:tr h="23400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Canva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Canva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Text-to-Video</a:t>
                      </a:r>
                    </a:p>
                  </a:txBody>
                  <a:tcPr marL="6216" marR="6216" marT="62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67653"/>
                  </a:ext>
                </a:extLst>
              </a:tr>
            </a:tbl>
          </a:graphicData>
        </a:graphic>
      </p:graphicFrame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9AFE59-FFFA-F561-34F8-9029ED049F96}"/>
              </a:ext>
            </a:extLst>
          </p:cNvPr>
          <p:cNvSpPr/>
          <p:nvPr/>
        </p:nvSpPr>
        <p:spPr>
          <a:xfrm rot="19685051">
            <a:off x="8828647" y="405475"/>
            <a:ext cx="3210229" cy="105799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05488"/>
                </a:solidFill>
                <a:effectLst/>
                <a:uLnTx/>
                <a:uFillTx/>
                <a:latin typeface="ADLaM Display" panose="020F0502020204030204" pitchFamily="34" charset="0"/>
                <a:ea typeface="ADLaM Display" panose="020F0502020204030204" pitchFamily="34" charset="0"/>
                <a:cs typeface="ADLaM Display" panose="020F0502020204030204" pitchFamily="34" charset="0"/>
              </a:rPr>
              <a:t>Background Info</a:t>
            </a:r>
          </a:p>
        </p:txBody>
      </p:sp>
    </p:spTree>
    <p:extLst>
      <p:ext uri="{BB962C8B-B14F-4D97-AF65-F5344CB8AC3E}">
        <p14:creationId xmlns:p14="http://schemas.microsoft.com/office/powerpoint/2010/main" val="1285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56F32-46AA-237A-2018-A93354CC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272EBF-A824-DE4E-85A3-EE5E2277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36" y="1758559"/>
            <a:ext cx="10471034" cy="1828800"/>
          </a:xfrm>
        </p:spPr>
        <p:txBody>
          <a:bodyPr/>
          <a:lstStyle/>
          <a:p>
            <a:pPr algn="ctr"/>
            <a:r>
              <a:rPr lang="en-CA" b="0" i="0" dirty="0">
                <a:effectLst/>
              </a:rPr>
              <a:t>AINetOps </a:t>
            </a:r>
            <a:r>
              <a:rPr lang="en-US" dirty="0"/>
              <a:t>Operational Scenarios</a:t>
            </a:r>
            <a:endParaRPr lang="en-CA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06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E6C7-C5CA-7B96-56F8-A0E3E717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5157-13B5-DE1D-E2F7-CE5D84D3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AINetOps Multifaceted Operational Scenarios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66613A-3109-22A0-562D-57CF410E1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08585"/>
              </p:ext>
            </p:extLst>
          </p:nvPr>
        </p:nvGraphicFramePr>
        <p:xfrm>
          <a:off x="3205322" y="719666"/>
          <a:ext cx="66563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9D9C56D-9E32-C8FA-3106-4ECE81EDF9BD}"/>
              </a:ext>
            </a:extLst>
          </p:cNvPr>
          <p:cNvSpPr/>
          <p:nvPr/>
        </p:nvSpPr>
        <p:spPr>
          <a:xfrm>
            <a:off x="672031" y="2681096"/>
            <a:ext cx="2777593" cy="14060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45B7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AINetOps</a:t>
            </a: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C2903B42-73B3-2BB3-915E-6E3A0417516B}"/>
              </a:ext>
            </a:extLst>
          </p:cNvPr>
          <p:cNvSpPr/>
          <p:nvPr/>
        </p:nvSpPr>
        <p:spPr>
          <a:xfrm>
            <a:off x="3655660" y="1412451"/>
            <a:ext cx="639097" cy="668594"/>
          </a:xfrm>
          <a:prstGeom prst="teardrop">
            <a:avLst/>
          </a:prstGeom>
          <a:solidFill>
            <a:schemeClr val="accent3"/>
          </a:solidFill>
          <a:ln w="12700" cap="flat" cmpd="sng" algn="ctr">
            <a:solidFill>
              <a:srgbClr val="088F45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E0DB74-B655-AEEF-35C4-6624E7DAB6CE}"/>
              </a:ext>
            </a:extLst>
          </p:cNvPr>
          <p:cNvSpPr/>
          <p:nvPr/>
        </p:nvSpPr>
        <p:spPr>
          <a:xfrm>
            <a:off x="796758" y="3763297"/>
            <a:ext cx="2505624" cy="4460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45B7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Using AI/ML/Gen-AI</a:t>
            </a:r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D4175FBE-A657-DB8B-16D9-81CCA91CC194}"/>
              </a:ext>
            </a:extLst>
          </p:cNvPr>
          <p:cNvSpPr/>
          <p:nvPr/>
        </p:nvSpPr>
        <p:spPr>
          <a:xfrm>
            <a:off x="3991145" y="3094703"/>
            <a:ext cx="639097" cy="668594"/>
          </a:xfrm>
          <a:prstGeom prst="teardrop">
            <a:avLst/>
          </a:prstGeom>
          <a:solidFill>
            <a:schemeClr val="accent3"/>
          </a:solidFill>
          <a:ln w="12700" cap="flat" cmpd="sng" algn="ctr">
            <a:solidFill>
              <a:srgbClr val="088F45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B18C19D9-72AC-CAD8-4038-FF212ADE1F94}"/>
              </a:ext>
            </a:extLst>
          </p:cNvPr>
          <p:cNvSpPr/>
          <p:nvPr/>
        </p:nvSpPr>
        <p:spPr>
          <a:xfrm>
            <a:off x="3592146" y="4742157"/>
            <a:ext cx="639097" cy="668594"/>
          </a:xfrm>
          <a:prstGeom prst="teardrop">
            <a:avLst/>
          </a:prstGeom>
          <a:solidFill>
            <a:schemeClr val="accent3"/>
          </a:solidFill>
          <a:ln w="12700" cap="flat" cmpd="sng" algn="ctr">
            <a:solidFill>
              <a:srgbClr val="088F45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419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E7E18-DEAC-47F3-BE4C-DF35DF61F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49CBBB-DF94-0DA4-2EB8-50DE82B5AC8C}"/>
              </a:ext>
            </a:extLst>
          </p:cNvPr>
          <p:cNvSpPr/>
          <p:nvPr/>
        </p:nvSpPr>
        <p:spPr>
          <a:xfrm>
            <a:off x="4176835" y="1048770"/>
            <a:ext cx="7035969" cy="5033462"/>
          </a:xfrm>
          <a:custGeom>
            <a:avLst/>
            <a:gdLst>
              <a:gd name="connsiteX0" fmla="*/ 0 w 7035969"/>
              <a:gd name="connsiteY0" fmla="*/ 48372 h 5033462"/>
              <a:gd name="connsiteX1" fmla="*/ 48372 w 7035969"/>
              <a:gd name="connsiteY1" fmla="*/ 0 h 5033462"/>
              <a:gd name="connsiteX2" fmla="*/ 557249 w 7035969"/>
              <a:gd name="connsiteY2" fmla="*/ 0 h 5033462"/>
              <a:gd name="connsiteX3" fmla="*/ 927340 w 7035969"/>
              <a:gd name="connsiteY3" fmla="*/ 0 h 5033462"/>
              <a:gd name="connsiteX4" fmla="*/ 1644394 w 7035969"/>
              <a:gd name="connsiteY4" fmla="*/ 0 h 5033462"/>
              <a:gd name="connsiteX5" fmla="*/ 2222662 w 7035969"/>
              <a:gd name="connsiteY5" fmla="*/ 0 h 5033462"/>
              <a:gd name="connsiteX6" fmla="*/ 2939716 w 7035969"/>
              <a:gd name="connsiteY6" fmla="*/ 0 h 5033462"/>
              <a:gd name="connsiteX7" fmla="*/ 3448592 w 7035969"/>
              <a:gd name="connsiteY7" fmla="*/ 0 h 5033462"/>
              <a:gd name="connsiteX8" fmla="*/ 3888077 w 7035969"/>
              <a:gd name="connsiteY8" fmla="*/ 0 h 5033462"/>
              <a:gd name="connsiteX9" fmla="*/ 4466345 w 7035969"/>
              <a:gd name="connsiteY9" fmla="*/ 0 h 5033462"/>
              <a:gd name="connsiteX10" fmla="*/ 5114006 w 7035969"/>
              <a:gd name="connsiteY10" fmla="*/ 0 h 5033462"/>
              <a:gd name="connsiteX11" fmla="*/ 5831059 w 7035969"/>
              <a:gd name="connsiteY11" fmla="*/ 0 h 5033462"/>
              <a:gd name="connsiteX12" fmla="*/ 6478720 w 7035969"/>
              <a:gd name="connsiteY12" fmla="*/ 0 h 5033462"/>
              <a:gd name="connsiteX13" fmla="*/ 6987597 w 7035969"/>
              <a:gd name="connsiteY13" fmla="*/ 0 h 5033462"/>
              <a:gd name="connsiteX14" fmla="*/ 7035969 w 7035969"/>
              <a:gd name="connsiteY14" fmla="*/ 48372 h 5033462"/>
              <a:gd name="connsiteX15" fmla="*/ 7035969 w 7035969"/>
              <a:gd name="connsiteY15" fmla="*/ 596896 h 5033462"/>
              <a:gd name="connsiteX16" fmla="*/ 7035969 w 7035969"/>
              <a:gd name="connsiteY16" fmla="*/ 1096053 h 5033462"/>
              <a:gd name="connsiteX17" fmla="*/ 7035969 w 7035969"/>
              <a:gd name="connsiteY17" fmla="*/ 1545843 h 5033462"/>
              <a:gd name="connsiteX18" fmla="*/ 7035969 w 7035969"/>
              <a:gd name="connsiteY18" fmla="*/ 1946266 h 5033462"/>
              <a:gd name="connsiteX19" fmla="*/ 7035969 w 7035969"/>
              <a:gd name="connsiteY19" fmla="*/ 2396056 h 5033462"/>
              <a:gd name="connsiteX20" fmla="*/ 7035969 w 7035969"/>
              <a:gd name="connsiteY20" fmla="*/ 2845846 h 5033462"/>
              <a:gd name="connsiteX21" fmla="*/ 7035969 w 7035969"/>
              <a:gd name="connsiteY21" fmla="*/ 3394370 h 5033462"/>
              <a:gd name="connsiteX22" fmla="*/ 7035969 w 7035969"/>
              <a:gd name="connsiteY22" fmla="*/ 3942894 h 5033462"/>
              <a:gd name="connsiteX23" fmla="*/ 7035969 w 7035969"/>
              <a:gd name="connsiteY23" fmla="*/ 4442051 h 5033462"/>
              <a:gd name="connsiteX24" fmla="*/ 7035969 w 7035969"/>
              <a:gd name="connsiteY24" fmla="*/ 4985090 h 5033462"/>
              <a:gd name="connsiteX25" fmla="*/ 6987597 w 7035969"/>
              <a:gd name="connsiteY25" fmla="*/ 5033462 h 5033462"/>
              <a:gd name="connsiteX26" fmla="*/ 6617505 w 7035969"/>
              <a:gd name="connsiteY26" fmla="*/ 5033462 h 5033462"/>
              <a:gd name="connsiteX27" fmla="*/ 5969844 w 7035969"/>
              <a:gd name="connsiteY27" fmla="*/ 5033462 h 5033462"/>
              <a:gd name="connsiteX28" fmla="*/ 5252791 w 7035969"/>
              <a:gd name="connsiteY28" fmla="*/ 5033462 h 5033462"/>
              <a:gd name="connsiteX29" fmla="*/ 4882699 w 7035969"/>
              <a:gd name="connsiteY29" fmla="*/ 5033462 h 5033462"/>
              <a:gd name="connsiteX30" fmla="*/ 4165645 w 7035969"/>
              <a:gd name="connsiteY30" fmla="*/ 5033462 h 5033462"/>
              <a:gd name="connsiteX31" fmla="*/ 3448592 w 7035969"/>
              <a:gd name="connsiteY31" fmla="*/ 5033462 h 5033462"/>
              <a:gd name="connsiteX32" fmla="*/ 3078500 w 7035969"/>
              <a:gd name="connsiteY32" fmla="*/ 5033462 h 5033462"/>
              <a:gd name="connsiteX33" fmla="*/ 2500231 w 7035969"/>
              <a:gd name="connsiteY33" fmla="*/ 5033462 h 5033462"/>
              <a:gd name="connsiteX34" fmla="*/ 1991355 w 7035969"/>
              <a:gd name="connsiteY34" fmla="*/ 5033462 h 5033462"/>
              <a:gd name="connsiteX35" fmla="*/ 1482478 w 7035969"/>
              <a:gd name="connsiteY35" fmla="*/ 5033462 h 5033462"/>
              <a:gd name="connsiteX36" fmla="*/ 973602 w 7035969"/>
              <a:gd name="connsiteY36" fmla="*/ 5033462 h 5033462"/>
              <a:gd name="connsiteX37" fmla="*/ 603510 w 7035969"/>
              <a:gd name="connsiteY37" fmla="*/ 5033462 h 5033462"/>
              <a:gd name="connsiteX38" fmla="*/ 48372 w 7035969"/>
              <a:gd name="connsiteY38" fmla="*/ 5033462 h 5033462"/>
              <a:gd name="connsiteX39" fmla="*/ 0 w 7035969"/>
              <a:gd name="connsiteY39" fmla="*/ 4985090 h 5033462"/>
              <a:gd name="connsiteX40" fmla="*/ 0 w 7035969"/>
              <a:gd name="connsiteY40" fmla="*/ 4584667 h 5033462"/>
              <a:gd name="connsiteX41" fmla="*/ 0 w 7035969"/>
              <a:gd name="connsiteY41" fmla="*/ 4036143 h 5033462"/>
              <a:gd name="connsiteX42" fmla="*/ 0 w 7035969"/>
              <a:gd name="connsiteY42" fmla="*/ 3438252 h 5033462"/>
              <a:gd name="connsiteX43" fmla="*/ 0 w 7035969"/>
              <a:gd name="connsiteY43" fmla="*/ 2939095 h 5033462"/>
              <a:gd name="connsiteX44" fmla="*/ 0 w 7035969"/>
              <a:gd name="connsiteY44" fmla="*/ 2489305 h 5033462"/>
              <a:gd name="connsiteX45" fmla="*/ 0 w 7035969"/>
              <a:gd name="connsiteY45" fmla="*/ 2039515 h 5033462"/>
              <a:gd name="connsiteX46" fmla="*/ 0 w 7035969"/>
              <a:gd name="connsiteY46" fmla="*/ 1441624 h 5033462"/>
              <a:gd name="connsiteX47" fmla="*/ 0 w 7035969"/>
              <a:gd name="connsiteY47" fmla="*/ 1041201 h 5033462"/>
              <a:gd name="connsiteX48" fmla="*/ 0 w 7035969"/>
              <a:gd name="connsiteY48" fmla="*/ 542044 h 5033462"/>
              <a:gd name="connsiteX49" fmla="*/ 0 w 7035969"/>
              <a:gd name="connsiteY49" fmla="*/ 48372 h 50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035969" h="5033462" fill="none" extrusionOk="0">
                <a:moveTo>
                  <a:pt x="0" y="48372"/>
                </a:moveTo>
                <a:cubicBezTo>
                  <a:pt x="573" y="21755"/>
                  <a:pt x="19699" y="716"/>
                  <a:pt x="48372" y="0"/>
                </a:cubicBezTo>
                <a:cubicBezTo>
                  <a:pt x="227838" y="-28028"/>
                  <a:pt x="381724" y="21034"/>
                  <a:pt x="557249" y="0"/>
                </a:cubicBezTo>
                <a:cubicBezTo>
                  <a:pt x="732774" y="-21034"/>
                  <a:pt x="848082" y="8805"/>
                  <a:pt x="927340" y="0"/>
                </a:cubicBezTo>
                <a:cubicBezTo>
                  <a:pt x="1006598" y="-8805"/>
                  <a:pt x="1288959" y="15434"/>
                  <a:pt x="1644394" y="0"/>
                </a:cubicBezTo>
                <a:cubicBezTo>
                  <a:pt x="1999829" y="-15434"/>
                  <a:pt x="2054800" y="62091"/>
                  <a:pt x="2222662" y="0"/>
                </a:cubicBezTo>
                <a:cubicBezTo>
                  <a:pt x="2390524" y="-62091"/>
                  <a:pt x="2636458" y="10768"/>
                  <a:pt x="2939716" y="0"/>
                </a:cubicBezTo>
                <a:cubicBezTo>
                  <a:pt x="3242974" y="-10768"/>
                  <a:pt x="3241485" y="43437"/>
                  <a:pt x="3448592" y="0"/>
                </a:cubicBezTo>
                <a:cubicBezTo>
                  <a:pt x="3655699" y="-43437"/>
                  <a:pt x="3713870" y="45768"/>
                  <a:pt x="3888077" y="0"/>
                </a:cubicBezTo>
                <a:cubicBezTo>
                  <a:pt x="4062285" y="-45768"/>
                  <a:pt x="4218562" y="63166"/>
                  <a:pt x="4466345" y="0"/>
                </a:cubicBezTo>
                <a:cubicBezTo>
                  <a:pt x="4714128" y="-63166"/>
                  <a:pt x="4923514" y="53449"/>
                  <a:pt x="5114006" y="0"/>
                </a:cubicBezTo>
                <a:cubicBezTo>
                  <a:pt x="5304498" y="-53449"/>
                  <a:pt x="5626742" y="20215"/>
                  <a:pt x="5831059" y="0"/>
                </a:cubicBezTo>
                <a:cubicBezTo>
                  <a:pt x="6035376" y="-20215"/>
                  <a:pt x="6163962" y="29407"/>
                  <a:pt x="6478720" y="0"/>
                </a:cubicBezTo>
                <a:cubicBezTo>
                  <a:pt x="6793478" y="-29407"/>
                  <a:pt x="6766615" y="7718"/>
                  <a:pt x="6987597" y="0"/>
                </a:cubicBezTo>
                <a:cubicBezTo>
                  <a:pt x="7009048" y="-503"/>
                  <a:pt x="7029653" y="24424"/>
                  <a:pt x="7035969" y="48372"/>
                </a:cubicBezTo>
                <a:cubicBezTo>
                  <a:pt x="7080908" y="174938"/>
                  <a:pt x="6974549" y="444133"/>
                  <a:pt x="7035969" y="596896"/>
                </a:cubicBezTo>
                <a:cubicBezTo>
                  <a:pt x="7097389" y="749659"/>
                  <a:pt x="7006086" y="916944"/>
                  <a:pt x="7035969" y="1096053"/>
                </a:cubicBezTo>
                <a:cubicBezTo>
                  <a:pt x="7065852" y="1275162"/>
                  <a:pt x="6992168" y="1423506"/>
                  <a:pt x="7035969" y="1545843"/>
                </a:cubicBezTo>
                <a:cubicBezTo>
                  <a:pt x="7079770" y="1668180"/>
                  <a:pt x="7005987" y="1806501"/>
                  <a:pt x="7035969" y="1946266"/>
                </a:cubicBezTo>
                <a:cubicBezTo>
                  <a:pt x="7065951" y="2086031"/>
                  <a:pt x="7015820" y="2273533"/>
                  <a:pt x="7035969" y="2396056"/>
                </a:cubicBezTo>
                <a:cubicBezTo>
                  <a:pt x="7056118" y="2518579"/>
                  <a:pt x="7018231" y="2674575"/>
                  <a:pt x="7035969" y="2845846"/>
                </a:cubicBezTo>
                <a:cubicBezTo>
                  <a:pt x="7053707" y="3017117"/>
                  <a:pt x="7028212" y="3254716"/>
                  <a:pt x="7035969" y="3394370"/>
                </a:cubicBezTo>
                <a:cubicBezTo>
                  <a:pt x="7043726" y="3534024"/>
                  <a:pt x="6976239" y="3695632"/>
                  <a:pt x="7035969" y="3942894"/>
                </a:cubicBezTo>
                <a:cubicBezTo>
                  <a:pt x="7095699" y="4190156"/>
                  <a:pt x="6989339" y="4317336"/>
                  <a:pt x="7035969" y="4442051"/>
                </a:cubicBezTo>
                <a:cubicBezTo>
                  <a:pt x="7082599" y="4566766"/>
                  <a:pt x="7017443" y="4876332"/>
                  <a:pt x="7035969" y="4985090"/>
                </a:cubicBezTo>
                <a:cubicBezTo>
                  <a:pt x="7028689" y="5012604"/>
                  <a:pt x="7016438" y="5036053"/>
                  <a:pt x="6987597" y="5033462"/>
                </a:cubicBezTo>
                <a:cubicBezTo>
                  <a:pt x="6886048" y="5073946"/>
                  <a:pt x="6772600" y="4998262"/>
                  <a:pt x="6617505" y="5033462"/>
                </a:cubicBezTo>
                <a:cubicBezTo>
                  <a:pt x="6462410" y="5068662"/>
                  <a:pt x="6196777" y="4962181"/>
                  <a:pt x="5969844" y="5033462"/>
                </a:cubicBezTo>
                <a:cubicBezTo>
                  <a:pt x="5742911" y="5104743"/>
                  <a:pt x="5496706" y="4971392"/>
                  <a:pt x="5252791" y="5033462"/>
                </a:cubicBezTo>
                <a:cubicBezTo>
                  <a:pt x="5008876" y="5095532"/>
                  <a:pt x="4993016" y="5031359"/>
                  <a:pt x="4882699" y="5033462"/>
                </a:cubicBezTo>
                <a:cubicBezTo>
                  <a:pt x="4772382" y="5035565"/>
                  <a:pt x="4396609" y="4993566"/>
                  <a:pt x="4165645" y="5033462"/>
                </a:cubicBezTo>
                <a:cubicBezTo>
                  <a:pt x="3934681" y="5073358"/>
                  <a:pt x="3766001" y="4976724"/>
                  <a:pt x="3448592" y="5033462"/>
                </a:cubicBezTo>
                <a:cubicBezTo>
                  <a:pt x="3131183" y="5090200"/>
                  <a:pt x="3256559" y="5022541"/>
                  <a:pt x="3078500" y="5033462"/>
                </a:cubicBezTo>
                <a:cubicBezTo>
                  <a:pt x="2900441" y="5044383"/>
                  <a:pt x="2755072" y="5009677"/>
                  <a:pt x="2500231" y="5033462"/>
                </a:cubicBezTo>
                <a:cubicBezTo>
                  <a:pt x="2245390" y="5057247"/>
                  <a:pt x="2179943" y="4996356"/>
                  <a:pt x="1991355" y="5033462"/>
                </a:cubicBezTo>
                <a:cubicBezTo>
                  <a:pt x="1802767" y="5070568"/>
                  <a:pt x="1654009" y="5027575"/>
                  <a:pt x="1482478" y="5033462"/>
                </a:cubicBezTo>
                <a:cubicBezTo>
                  <a:pt x="1310947" y="5039349"/>
                  <a:pt x="1187291" y="5018109"/>
                  <a:pt x="973602" y="5033462"/>
                </a:cubicBezTo>
                <a:cubicBezTo>
                  <a:pt x="759913" y="5048815"/>
                  <a:pt x="781275" y="5013753"/>
                  <a:pt x="603510" y="5033462"/>
                </a:cubicBezTo>
                <a:cubicBezTo>
                  <a:pt x="425745" y="5053171"/>
                  <a:pt x="168968" y="4971084"/>
                  <a:pt x="48372" y="5033462"/>
                </a:cubicBezTo>
                <a:cubicBezTo>
                  <a:pt x="21203" y="5035746"/>
                  <a:pt x="-696" y="5010497"/>
                  <a:pt x="0" y="4985090"/>
                </a:cubicBezTo>
                <a:cubicBezTo>
                  <a:pt x="-30470" y="4871603"/>
                  <a:pt x="19655" y="4707642"/>
                  <a:pt x="0" y="4584667"/>
                </a:cubicBezTo>
                <a:cubicBezTo>
                  <a:pt x="-19655" y="4461692"/>
                  <a:pt x="47115" y="4215668"/>
                  <a:pt x="0" y="4036143"/>
                </a:cubicBezTo>
                <a:cubicBezTo>
                  <a:pt x="-47115" y="3856618"/>
                  <a:pt x="62189" y="3583803"/>
                  <a:pt x="0" y="3438252"/>
                </a:cubicBezTo>
                <a:cubicBezTo>
                  <a:pt x="-62189" y="3292701"/>
                  <a:pt x="34330" y="3066538"/>
                  <a:pt x="0" y="2939095"/>
                </a:cubicBezTo>
                <a:cubicBezTo>
                  <a:pt x="-34330" y="2811652"/>
                  <a:pt x="2038" y="2605816"/>
                  <a:pt x="0" y="2489305"/>
                </a:cubicBezTo>
                <a:cubicBezTo>
                  <a:pt x="-2038" y="2372794"/>
                  <a:pt x="37975" y="2135004"/>
                  <a:pt x="0" y="2039515"/>
                </a:cubicBezTo>
                <a:cubicBezTo>
                  <a:pt x="-37975" y="1944026"/>
                  <a:pt x="45177" y="1705872"/>
                  <a:pt x="0" y="1441624"/>
                </a:cubicBezTo>
                <a:cubicBezTo>
                  <a:pt x="-45177" y="1177376"/>
                  <a:pt x="32649" y="1200508"/>
                  <a:pt x="0" y="1041201"/>
                </a:cubicBezTo>
                <a:cubicBezTo>
                  <a:pt x="-32649" y="881894"/>
                  <a:pt x="58668" y="661436"/>
                  <a:pt x="0" y="542044"/>
                </a:cubicBezTo>
                <a:cubicBezTo>
                  <a:pt x="-58668" y="422652"/>
                  <a:pt x="51935" y="233085"/>
                  <a:pt x="0" y="48372"/>
                </a:cubicBezTo>
                <a:close/>
              </a:path>
              <a:path w="7035969" h="5033462" stroke="0" extrusionOk="0">
                <a:moveTo>
                  <a:pt x="0" y="48372"/>
                </a:moveTo>
                <a:cubicBezTo>
                  <a:pt x="-5076" y="18526"/>
                  <a:pt x="18600" y="1147"/>
                  <a:pt x="48372" y="0"/>
                </a:cubicBezTo>
                <a:cubicBezTo>
                  <a:pt x="406514" y="-61049"/>
                  <a:pt x="457745" y="64386"/>
                  <a:pt x="765425" y="0"/>
                </a:cubicBezTo>
                <a:cubicBezTo>
                  <a:pt x="1073105" y="-64386"/>
                  <a:pt x="1036029" y="59416"/>
                  <a:pt x="1274302" y="0"/>
                </a:cubicBezTo>
                <a:cubicBezTo>
                  <a:pt x="1512575" y="-59416"/>
                  <a:pt x="1504315" y="38812"/>
                  <a:pt x="1713786" y="0"/>
                </a:cubicBezTo>
                <a:cubicBezTo>
                  <a:pt x="1923257" y="-38812"/>
                  <a:pt x="2206457" y="862"/>
                  <a:pt x="2361447" y="0"/>
                </a:cubicBezTo>
                <a:cubicBezTo>
                  <a:pt x="2516437" y="-862"/>
                  <a:pt x="2684295" y="45243"/>
                  <a:pt x="2870324" y="0"/>
                </a:cubicBezTo>
                <a:cubicBezTo>
                  <a:pt x="3056353" y="-45243"/>
                  <a:pt x="3370337" y="23233"/>
                  <a:pt x="3587377" y="0"/>
                </a:cubicBezTo>
                <a:cubicBezTo>
                  <a:pt x="3804417" y="-23233"/>
                  <a:pt x="3904722" y="20597"/>
                  <a:pt x="4026861" y="0"/>
                </a:cubicBezTo>
                <a:cubicBezTo>
                  <a:pt x="4149000" y="-20597"/>
                  <a:pt x="4451224" y="74818"/>
                  <a:pt x="4743914" y="0"/>
                </a:cubicBezTo>
                <a:cubicBezTo>
                  <a:pt x="5036604" y="-74818"/>
                  <a:pt x="4932570" y="15257"/>
                  <a:pt x="5114006" y="0"/>
                </a:cubicBezTo>
                <a:cubicBezTo>
                  <a:pt x="5295442" y="-15257"/>
                  <a:pt x="5566778" y="22842"/>
                  <a:pt x="5692275" y="0"/>
                </a:cubicBezTo>
                <a:cubicBezTo>
                  <a:pt x="5817772" y="-22842"/>
                  <a:pt x="6020320" y="34979"/>
                  <a:pt x="6270544" y="0"/>
                </a:cubicBezTo>
                <a:cubicBezTo>
                  <a:pt x="6520768" y="-34979"/>
                  <a:pt x="6648880" y="75684"/>
                  <a:pt x="6987597" y="0"/>
                </a:cubicBezTo>
                <a:cubicBezTo>
                  <a:pt x="7019208" y="5997"/>
                  <a:pt x="7037346" y="20451"/>
                  <a:pt x="7035969" y="48372"/>
                </a:cubicBezTo>
                <a:cubicBezTo>
                  <a:pt x="7063242" y="203659"/>
                  <a:pt x="7020571" y="346584"/>
                  <a:pt x="7035969" y="596896"/>
                </a:cubicBezTo>
                <a:cubicBezTo>
                  <a:pt x="7051367" y="847208"/>
                  <a:pt x="6984267" y="1008003"/>
                  <a:pt x="7035969" y="1145420"/>
                </a:cubicBezTo>
                <a:cubicBezTo>
                  <a:pt x="7087671" y="1282837"/>
                  <a:pt x="6974543" y="1542214"/>
                  <a:pt x="7035969" y="1792679"/>
                </a:cubicBezTo>
                <a:cubicBezTo>
                  <a:pt x="7097395" y="2043144"/>
                  <a:pt x="6992864" y="2207648"/>
                  <a:pt x="7035969" y="2341203"/>
                </a:cubicBezTo>
                <a:cubicBezTo>
                  <a:pt x="7079074" y="2474758"/>
                  <a:pt x="7011339" y="2619230"/>
                  <a:pt x="7035969" y="2741626"/>
                </a:cubicBezTo>
                <a:cubicBezTo>
                  <a:pt x="7060599" y="2864022"/>
                  <a:pt x="6990103" y="3013050"/>
                  <a:pt x="7035969" y="3191416"/>
                </a:cubicBezTo>
                <a:cubicBezTo>
                  <a:pt x="7081835" y="3369782"/>
                  <a:pt x="7019665" y="3589634"/>
                  <a:pt x="7035969" y="3838674"/>
                </a:cubicBezTo>
                <a:cubicBezTo>
                  <a:pt x="7052273" y="4087714"/>
                  <a:pt x="7010956" y="4208595"/>
                  <a:pt x="7035969" y="4387199"/>
                </a:cubicBezTo>
                <a:cubicBezTo>
                  <a:pt x="7060982" y="4565803"/>
                  <a:pt x="6965455" y="4780485"/>
                  <a:pt x="7035969" y="4985090"/>
                </a:cubicBezTo>
                <a:cubicBezTo>
                  <a:pt x="7035702" y="5004616"/>
                  <a:pt x="7021437" y="5034948"/>
                  <a:pt x="6987597" y="5033462"/>
                </a:cubicBezTo>
                <a:cubicBezTo>
                  <a:pt x="6834206" y="5035874"/>
                  <a:pt x="6649776" y="4980788"/>
                  <a:pt x="6409328" y="5033462"/>
                </a:cubicBezTo>
                <a:cubicBezTo>
                  <a:pt x="6168880" y="5086136"/>
                  <a:pt x="5991926" y="5019258"/>
                  <a:pt x="5831060" y="5033462"/>
                </a:cubicBezTo>
                <a:cubicBezTo>
                  <a:pt x="5670194" y="5047666"/>
                  <a:pt x="5488836" y="4995060"/>
                  <a:pt x="5391575" y="5033462"/>
                </a:cubicBezTo>
                <a:cubicBezTo>
                  <a:pt x="5294315" y="5071864"/>
                  <a:pt x="4984687" y="4963761"/>
                  <a:pt x="4743914" y="5033462"/>
                </a:cubicBezTo>
                <a:cubicBezTo>
                  <a:pt x="4503141" y="5103163"/>
                  <a:pt x="4516696" y="5028539"/>
                  <a:pt x="4304430" y="5033462"/>
                </a:cubicBezTo>
                <a:cubicBezTo>
                  <a:pt x="4092164" y="5038385"/>
                  <a:pt x="3915814" y="5018229"/>
                  <a:pt x="3656769" y="5033462"/>
                </a:cubicBezTo>
                <a:cubicBezTo>
                  <a:pt x="3397724" y="5048695"/>
                  <a:pt x="3394332" y="5007283"/>
                  <a:pt x="3286677" y="5033462"/>
                </a:cubicBezTo>
                <a:cubicBezTo>
                  <a:pt x="3179022" y="5059641"/>
                  <a:pt x="2853041" y="5019852"/>
                  <a:pt x="2639016" y="5033462"/>
                </a:cubicBezTo>
                <a:cubicBezTo>
                  <a:pt x="2424991" y="5047072"/>
                  <a:pt x="2315183" y="5032788"/>
                  <a:pt x="2199532" y="5033462"/>
                </a:cubicBezTo>
                <a:cubicBezTo>
                  <a:pt x="2083881" y="5034136"/>
                  <a:pt x="1978796" y="4993196"/>
                  <a:pt x="1829440" y="5033462"/>
                </a:cubicBezTo>
                <a:cubicBezTo>
                  <a:pt x="1680084" y="5073728"/>
                  <a:pt x="1568935" y="5031318"/>
                  <a:pt x="1389956" y="5033462"/>
                </a:cubicBezTo>
                <a:cubicBezTo>
                  <a:pt x="1210977" y="5035606"/>
                  <a:pt x="976372" y="4964412"/>
                  <a:pt x="742295" y="5033462"/>
                </a:cubicBezTo>
                <a:cubicBezTo>
                  <a:pt x="508218" y="5102512"/>
                  <a:pt x="392722" y="5029671"/>
                  <a:pt x="48372" y="5033462"/>
                </a:cubicBezTo>
                <a:cubicBezTo>
                  <a:pt x="27239" y="5033639"/>
                  <a:pt x="2391" y="5014282"/>
                  <a:pt x="0" y="4985090"/>
                </a:cubicBezTo>
                <a:cubicBezTo>
                  <a:pt x="-8133" y="4814589"/>
                  <a:pt x="22504" y="4606519"/>
                  <a:pt x="0" y="4436566"/>
                </a:cubicBezTo>
                <a:cubicBezTo>
                  <a:pt x="-22504" y="4266613"/>
                  <a:pt x="55538" y="4007134"/>
                  <a:pt x="0" y="3888042"/>
                </a:cubicBezTo>
                <a:cubicBezTo>
                  <a:pt x="-55538" y="3768950"/>
                  <a:pt x="46987" y="3633053"/>
                  <a:pt x="0" y="3438252"/>
                </a:cubicBezTo>
                <a:cubicBezTo>
                  <a:pt x="-46987" y="3243451"/>
                  <a:pt x="54221" y="3078923"/>
                  <a:pt x="0" y="2790993"/>
                </a:cubicBezTo>
                <a:cubicBezTo>
                  <a:pt x="-54221" y="2503063"/>
                  <a:pt x="51344" y="2444369"/>
                  <a:pt x="0" y="2242469"/>
                </a:cubicBezTo>
                <a:cubicBezTo>
                  <a:pt x="-51344" y="2040569"/>
                  <a:pt x="14610" y="1770228"/>
                  <a:pt x="0" y="1595210"/>
                </a:cubicBezTo>
                <a:cubicBezTo>
                  <a:pt x="-14610" y="1420192"/>
                  <a:pt x="63593" y="1295620"/>
                  <a:pt x="0" y="997319"/>
                </a:cubicBezTo>
                <a:cubicBezTo>
                  <a:pt x="-63593" y="699018"/>
                  <a:pt x="36861" y="510266"/>
                  <a:pt x="0" y="4837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 cmpd="sng" algn="ctr">
            <a:noFill/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9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1.1 Cognitive Search On Internal Operator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1.2  Network Assurance (Single-layer and/or Multi-layer) </a:t>
            </a: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Inter SemiBold"/>
              </a:rPr>
              <a:t>Reactive Network Assurance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"/>
              <a:ea typeface="+mn-ea"/>
              <a:cs typeface="+mn-cs"/>
              <a:sym typeface="Inter SemiBold"/>
            </a:endParaRP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Inter SemiBold"/>
              </a:rPr>
              <a:t>Active Network Assurance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"/>
              <a:ea typeface="+mn-ea"/>
              <a:cs typeface="+mn-cs"/>
              <a:sym typeface="Inter SemiBold"/>
            </a:endParaRP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Inter SemiBold"/>
              </a:rPr>
              <a:t>Proactive Network Assurance 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95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1.3  Predictive AI (Proactive network insight, Predictive Analytics)</a:t>
            </a: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Inter SemiBold"/>
              </a:rPr>
              <a:t>Proactive Network Assurance </a:t>
            </a:r>
            <a:endParaRPr lang="en-US" sz="1200" kern="0" dirty="0">
              <a:solidFill>
                <a:srgbClr val="000000"/>
              </a:solidFill>
              <a:latin typeface="Arial"/>
              <a:sym typeface="Inter SemiBold"/>
            </a:endParaRP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Proactive Optimization </a:t>
            </a:r>
            <a:endParaRPr lang="en-CA" sz="1200" dirty="0">
              <a:solidFill>
                <a:srgbClr val="000000"/>
              </a:solidFill>
              <a:latin typeface="Arial"/>
            </a:endParaRP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Inter SemiBold"/>
              </a:rPr>
              <a:t>Pro-actively monitor the network elements to any mis-configuration or any orphan object (like cross-connect etc.)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"/>
              <a:ea typeface="+mn-ea"/>
              <a:cs typeface="+mn-cs"/>
              <a:sym typeface="Inter SemiBold"/>
            </a:endParaRP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Capacity planning (uses forecasting) </a:t>
            </a: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 maintenance </a:t>
            </a:r>
          </a:p>
          <a:p>
            <a:pPr marL="666750" lvl="1" indent="-260350">
              <a:spcBef>
                <a:spcPts val="100"/>
              </a:spcBef>
              <a:spcAft>
                <a:spcPts val="100"/>
              </a:spcAft>
              <a:buFont typeface="+mj-lt"/>
              <a:buAutoNum type="alphaLcPeriod"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Traffic Prediction</a:t>
            </a:r>
          </a:p>
          <a:p>
            <a:pPr marL="95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1.4  Network Operational Insights</a:t>
            </a: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Inter SemiBold"/>
              </a:rPr>
              <a:t>Proactive Network Assurance </a:t>
            </a:r>
            <a:endParaRPr lang="en-US" sz="1200" kern="0" dirty="0">
              <a:solidFill>
                <a:srgbClr val="000000"/>
              </a:solidFill>
              <a:latin typeface="Arial"/>
              <a:sym typeface="Inter SemiBold"/>
            </a:endParaRPr>
          </a:p>
          <a:p>
            <a:pPr marL="666750" marR="0" lvl="1" indent="-260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Proactive Optimization </a:t>
            </a:r>
            <a:endParaRPr lang="en-CA" sz="1200" dirty="0">
              <a:solidFill>
                <a:srgbClr val="000000"/>
              </a:solidFill>
              <a:latin typeface="Arial"/>
            </a:endParaRPr>
          </a:p>
          <a:p>
            <a:pPr marL="365125" indent="-365125">
              <a:spcBef>
                <a:spcPts val="100"/>
              </a:spcBef>
              <a:spcAft>
                <a:spcPts val="100"/>
              </a:spcAf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Inter SemiBold"/>
              </a:rPr>
              <a:t>1.5  AI-Driven Security Monitoring (Threat Detection and Mitigation, Intrusion Detection and Prevention, Security Policy Automation)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1.6  Network Traffic Management</a:t>
            </a:r>
            <a:endParaRPr lang="en-CA" sz="12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1.7 AI-Driven Resilience Testing</a:t>
            </a: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CA" sz="1200" dirty="0">
                <a:solidFill>
                  <a:srgbClr val="000000"/>
                </a:solidFill>
                <a:latin typeface="Arial"/>
              </a:rPr>
              <a:t>1.8 Others …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06400" marR="0" lvl="1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Inter SemiBold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37A78-73A5-ECFE-576E-356B2C80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AIOps Operational Scenarios (1/3)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154F4F8-4DA1-9269-6297-D055A6FCF65E}"/>
              </a:ext>
            </a:extLst>
          </p:cNvPr>
          <p:cNvSpPr/>
          <p:nvPr/>
        </p:nvSpPr>
        <p:spPr>
          <a:xfrm>
            <a:off x="3210441" y="748873"/>
            <a:ext cx="5846063" cy="3232195"/>
          </a:xfrm>
          <a:prstGeom prst="roundRect">
            <a:avLst>
              <a:gd name="adj" fmla="val 416"/>
            </a:avLst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4F64D1-6D8E-0A02-10A5-6E593B0BDBC3}"/>
              </a:ext>
            </a:extLst>
          </p:cNvPr>
          <p:cNvGrpSpPr/>
          <p:nvPr/>
        </p:nvGrpSpPr>
        <p:grpSpPr>
          <a:xfrm>
            <a:off x="571712" y="823195"/>
            <a:ext cx="2815303" cy="2768341"/>
            <a:chOff x="279104" y="823195"/>
            <a:chExt cx="2815303" cy="2768341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C7650E05-DFBF-E753-A5B2-31EB872A1706}"/>
                </a:ext>
              </a:extLst>
            </p:cNvPr>
            <p:cNvGraphicFramePr/>
            <p:nvPr/>
          </p:nvGraphicFramePr>
          <p:xfrm>
            <a:off x="279104" y="823195"/>
            <a:ext cx="2815303" cy="2735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1A16C4-B834-2250-E789-0A6F1803466D}"/>
                </a:ext>
              </a:extLst>
            </p:cNvPr>
            <p:cNvSpPr/>
            <p:nvPr/>
          </p:nvSpPr>
          <p:spPr>
            <a:xfrm>
              <a:off x="279104" y="1838179"/>
              <a:ext cx="2815303" cy="1753357"/>
            </a:xfrm>
            <a:prstGeom prst="rect">
              <a:avLst/>
            </a:prstGeom>
            <a:solidFill>
              <a:schemeClr val="bg1">
                <a:alpha val="89976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228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" name="Teardrop 5">
            <a:extLst>
              <a:ext uri="{FF2B5EF4-FFF2-40B4-BE49-F238E27FC236}">
                <a16:creationId xmlns:a16="http://schemas.microsoft.com/office/drawing/2014/main" id="{DD6B72A3-ECCD-1ECC-D1E5-6380CCB6F900}"/>
              </a:ext>
            </a:extLst>
          </p:cNvPr>
          <p:cNvSpPr/>
          <p:nvPr/>
        </p:nvSpPr>
        <p:spPr>
          <a:xfrm>
            <a:off x="744351" y="1193699"/>
            <a:ext cx="433019" cy="384091"/>
          </a:xfrm>
          <a:prstGeom prst="teardrop">
            <a:avLst/>
          </a:prstGeom>
          <a:solidFill>
            <a:schemeClr val="accent3"/>
          </a:solidFill>
          <a:ln w="12700" cap="flat" cmpd="sng" algn="ctr">
            <a:solidFill>
              <a:srgbClr val="088F45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6D0412-9FF5-85C7-F760-551EBACEC6B5}"/>
              </a:ext>
            </a:extLst>
          </p:cNvPr>
          <p:cNvSpPr/>
          <p:nvPr/>
        </p:nvSpPr>
        <p:spPr>
          <a:xfrm rot="19685051">
            <a:off x="8828647" y="405475"/>
            <a:ext cx="3210229" cy="105799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228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05488"/>
                </a:solidFill>
                <a:effectLst/>
                <a:uLnTx/>
                <a:uFillTx/>
                <a:latin typeface="ADLaM Display" panose="020F0502020204030204" pitchFamily="34" charset="0"/>
                <a:ea typeface="ADLaM Display" panose="020F0502020204030204" pitchFamily="34" charset="0"/>
                <a:cs typeface="ADLaM Display" panose="020F0502020204030204" pitchFamily="34" charset="0"/>
              </a:rPr>
              <a:t>More scenarios will be added</a:t>
            </a:r>
          </a:p>
        </p:txBody>
      </p:sp>
    </p:spTree>
    <p:extLst>
      <p:ext uri="{BB962C8B-B14F-4D97-AF65-F5344CB8AC3E}">
        <p14:creationId xmlns:p14="http://schemas.microsoft.com/office/powerpoint/2010/main" val="8217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7_Ciena 2023">
  <a:themeElements>
    <a:clrScheme name="Ciena Mosaic 2023">
      <a:dk1>
        <a:srgbClr val="000000"/>
      </a:dk1>
      <a:lt1>
        <a:srgbClr val="FFFFFF"/>
      </a:lt1>
      <a:dk2>
        <a:srgbClr val="140729"/>
      </a:dk2>
      <a:lt2>
        <a:srgbClr val="E3E1E5"/>
      </a:lt2>
      <a:accent1>
        <a:srgbClr val="DC0000"/>
      </a:accent1>
      <a:accent2>
        <a:srgbClr val="B9010E"/>
      </a:accent2>
      <a:accent3>
        <a:srgbClr val="96021B"/>
      </a:accent3>
      <a:accent4>
        <a:srgbClr val="645B72"/>
      </a:accent4>
      <a:accent5>
        <a:srgbClr val="9C97A5"/>
      </a:accent5>
      <a:accent6>
        <a:srgbClr val="AAA6B2"/>
      </a:accent6>
      <a:hlink>
        <a:srgbClr val="9C97A5"/>
      </a:hlink>
      <a:folHlink>
        <a:srgbClr val="C7C3CC"/>
      </a:folHlink>
    </a:clrScheme>
    <a:fontScheme name="Mosai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a:spPr>
      <a:bodyPr rtlCol="0" anchor="ctr">
        <a:noAutofit/>
      </a:bodyPr>
      <a:lstStyle>
        <a:defPPr marL="0" marR="0" indent="0" algn="ctr" defTabSz="22852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n-ea"/>
            <a:cs typeface="+mn-cs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ena Internal PowerPoint Template.pptx" id="{3A82DCD9-EBE7-406A-B71B-33F53EEF6A1B}" vid="{F031E580-8D88-423B-8AE4-31A306F2434F}"/>
    </a:ext>
  </a:extLst>
</a:theme>
</file>

<file path=ppt/theme/theme2.xml><?xml version="1.0" encoding="utf-8"?>
<a:theme xmlns:a="http://schemas.openxmlformats.org/drawingml/2006/main" name="1_Ciena AT&amp;T_2024">
  <a:themeElements>
    <a:clrScheme name="Ciena Mosaic 2023">
      <a:dk1>
        <a:srgbClr val="000000"/>
      </a:dk1>
      <a:lt1>
        <a:srgbClr val="FFFFFF"/>
      </a:lt1>
      <a:dk2>
        <a:srgbClr val="140729"/>
      </a:dk2>
      <a:lt2>
        <a:srgbClr val="E3E1E5"/>
      </a:lt2>
      <a:accent1>
        <a:srgbClr val="DC0000"/>
      </a:accent1>
      <a:accent2>
        <a:srgbClr val="B9010E"/>
      </a:accent2>
      <a:accent3>
        <a:srgbClr val="96021B"/>
      </a:accent3>
      <a:accent4>
        <a:srgbClr val="645B72"/>
      </a:accent4>
      <a:accent5>
        <a:srgbClr val="9C97A5"/>
      </a:accent5>
      <a:accent6>
        <a:srgbClr val="AAA6B2"/>
      </a:accent6>
      <a:hlink>
        <a:srgbClr val="9C97A5"/>
      </a:hlink>
      <a:folHlink>
        <a:srgbClr val="C7C3CC"/>
      </a:folHlink>
    </a:clrScheme>
    <a:fontScheme name="Mosai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a:spPr>
      <a:bodyPr rtlCol="0" anchor="ctr">
        <a:noAutofit/>
      </a:bodyPr>
      <a:lstStyle>
        <a:defPPr marL="0" marR="0" indent="0" algn="ctr" defTabSz="22852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n-ea"/>
            <a:cs typeface="+mn-cs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ena External Powerpoint Template" id="{F3384710-D3B3-F04B-9590-3986E4D460DF}" vid="{A3D31E75-B747-AC46-9F93-D1B949D343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5B9BEA7F320438B880BBB30176FAE" ma:contentTypeVersion="3" ma:contentTypeDescription="Create a new document." ma:contentTypeScope="" ma:versionID="13ca5160f881e6cafda85422db1d1ac7">
  <xsd:schema xmlns:xsd="http://www.w3.org/2001/XMLSchema" xmlns:xs="http://www.w3.org/2001/XMLSchema" xmlns:p="http://schemas.microsoft.com/office/2006/metadata/properties" xmlns:ns2="753406aa-9bf0-4bca-9476-e3b87077661b" targetNamespace="http://schemas.microsoft.com/office/2006/metadata/properties" ma:root="true" ma:fieldsID="b7b8cd93729c45fdd89a7bf45cd58a07" ns2:_="">
    <xsd:import namespace="753406aa-9bf0-4bca-9476-e3b8707766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3406aa-9bf0-4bca-9476-e3b8707766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B0E671-334B-4919-9C42-0E1A5D100C63}">
  <ds:schemaRefs>
    <ds:schemaRef ds:uri="753406aa-9bf0-4bca-9476-e3b8707766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CF0D30-5EB6-4DED-8E8C-CF86C0CD18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6FB345-BCDB-49A3-BC29-C3B4FDDB203E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753406aa-9bf0-4bca-9476-e3b87077661b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27053</TotalTime>
  <Words>1038</Words>
  <Application>Microsoft Office PowerPoint</Application>
  <PresentationFormat>Widescreen</PresentationFormat>
  <Paragraphs>289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Abadi</vt:lpstr>
      <vt:lpstr>ADLaM Display</vt:lpstr>
      <vt:lpstr>Aptos</vt:lpstr>
      <vt:lpstr>Aptos Narrow</vt:lpstr>
      <vt:lpstr>Arial</vt:lpstr>
      <vt:lpstr>Calibri</vt:lpstr>
      <vt:lpstr>System Font Regular</vt:lpstr>
      <vt:lpstr>Wingdings</vt:lpstr>
      <vt:lpstr>7_Ciena 2023</vt:lpstr>
      <vt:lpstr>1_Ciena AT&amp;T_2024</vt:lpstr>
      <vt:lpstr>AI for Network Operations (AINetOps)</vt:lpstr>
      <vt:lpstr>Impact of AI for Operators (What is AINetOps?)</vt:lpstr>
      <vt:lpstr>Why AI/ML is Gaining Renewed Interest in IP Optical Networks?</vt:lpstr>
      <vt:lpstr>AINetOps: Artificial Intelligence for Operations </vt:lpstr>
      <vt:lpstr>AI Technologies and Their Evolution From ML to Generative-AI</vt:lpstr>
      <vt:lpstr>Generative AI – What is it?</vt:lpstr>
      <vt:lpstr>AINetOps Operational Scenarios</vt:lpstr>
      <vt:lpstr>AINetOps Multifaceted Operational Scenarios</vt:lpstr>
      <vt:lpstr>AIOps Operational Scenarios (1/3) </vt:lpstr>
      <vt:lpstr>AIOps Operational Scenarios (2/3) </vt:lpstr>
      <vt:lpstr>AIOps Operational Scenarios (3/3) </vt:lpstr>
      <vt:lpstr> Multi-Agent LLM based Dynamic Network Workflow </vt:lpstr>
      <vt:lpstr>How can you help the AINetOps discussion? Potential areas of research collaboration </vt:lpstr>
      <vt:lpstr>Thank You</vt:lpstr>
    </vt:vector>
  </TitlesOfParts>
  <Manager/>
  <Company>Ciena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AIOps Ciena Vision</dc:title>
  <dc:subject/>
  <dc:creator>Marie Fiala</dc:creator>
  <cp:keywords>Corporate, template, external</cp:keywords>
  <dc:description/>
  <cp:lastModifiedBy>Daniel King</cp:lastModifiedBy>
  <cp:revision>21</cp:revision>
  <dcterms:created xsi:type="dcterms:W3CDTF">2024-06-10T15:18:30Z</dcterms:created>
  <dcterms:modified xsi:type="dcterms:W3CDTF">2025-03-18T07:20:15Z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0x0101004AB5B9BEA7F320438B880BBB30176FAE</vt:lpwstr>
  </property>
</Properties>
</file>