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11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BC9F6-899E-4872-8553-C7FB3419DD95}" type="datetimeFigureOut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62B76-77C7-417A-927B-A34BB848A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70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27855-2C08-469C-B0BC-2236A8440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73069B-CEA7-447C-9346-5F88C5CCB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F20BA-97B6-4530-AE5A-B188F854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9557-45CB-47BB-AECA-AC79B86F0D28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99DC1-0B1B-40AF-AAEC-572AA9BC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9FD8F-A334-4F22-B2C2-15213082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9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79D66-364A-40AE-A022-275FAA93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D4934-BFC1-4240-87D8-EC466CB4A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3DC0F-0660-4432-920F-A7EEDADC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4790-FE48-453A-AB1C-D20C9D2FB79B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8270C-B117-4FDA-82C7-FC0F0EFC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67C1F-3CBC-4BAC-BA06-D5E7D63A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76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6AC652-25F4-4DB5-855B-FAD5C368E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DCC917-AE3A-4B32-87A1-66219F0FE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010B60-AF33-4BC2-A69A-510BE07D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51875-E0E0-463F-983A-76217257CE5C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0D823-CB7E-4814-9556-5D15D5A3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AA50F9-3F6F-4F2A-B7BD-E09B7625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6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ED111-1DEC-45F8-9E75-3ECED2FE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D4F94-D510-4A82-A8E4-D5D12116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12AF9-08F8-4AA6-A459-7FEC05E6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797C-B8DD-470D-ACB5-8ACE437BD54C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E251-60AF-4176-9690-CF625185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3CD67-87F1-426E-ABBD-0B618AF9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38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FB67F-76D1-4848-B594-3E33285D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CA8DDC-A20A-474B-AF4B-6C8897F5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DCDD6-B29B-4D55-A92A-B1FC78D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D8E4-C391-45B4-B7BA-029E6394A90E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56323-ABE1-4427-B40E-CE25A8FE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8C820-404F-4D4D-B629-65D35946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2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08A9-F331-4AA6-A27C-5BCA33ED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1E54F-8A1E-404A-B6B4-2B01CD402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8DD3F-4F28-49CA-8104-DBF54FAE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4BDD81-00C7-497E-A005-72A0E48E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265-95A3-4165-AAEB-BE9C85AB1E91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0683C-7A9A-4D27-9090-8FEAA013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EBB7A8-B1AB-4C2C-8EB9-15646793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40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915B4-AFCD-4DCB-97C5-7CFD20D9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EE8A3-9B3C-4D76-9CF3-E0FF9F25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117C11-B21A-47FA-A859-8A590FF76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0A561-A8D4-45ED-8031-77D8FEFDC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1A178BB-FA36-4282-B46B-172E1864F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1FF42-9173-4CC0-80B6-363770ED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E853-434C-476D-B30C-AA4691D207C5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00E79-EC2D-41BA-9EFA-1DEDB4FB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024E16-CFA8-43F6-B4E0-3D65E6CD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57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2236-0C88-4051-85C8-D0233B00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599D49-4F11-402E-BFDC-79BCA949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ED3B9-5E39-4AEF-879E-ADFE730C0F6F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7F9D7-00D1-4E3A-9C0E-E5D7C200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E1ABC-1510-41DF-9BEB-FFC0A072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91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2FAFEF-7459-44C2-B74E-418B41C7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A696-C7BD-49F8-9D69-7A878DB95E43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B73BDB-2018-48C2-BC50-2DABE1E3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80663-E2EB-4983-B23E-0E0AA956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CA3BB-9119-47AC-878E-0D3E7856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5D621-B22C-48C4-8DD4-E9E3DA18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B80AE-BE35-4B50-9823-3D09D34C3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FEE80E-D802-424B-9D20-A66B94C8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6FCC-7ADD-45AD-AAE6-2D64E623906E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554D6-B2C4-4217-A7A5-B5303FA7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D6C4DA-E086-40D9-A03D-C3E4C5C2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CB6AB-D757-4163-AB60-8AB2912D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4268EC-E4EC-4606-8F88-234D430C0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6E966B-3403-4598-8D64-FB975BCDB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CB914-6C49-4CDB-8A01-F30F17C7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679A5-E7DF-4705-99E0-685926865B39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6D924-426D-4FC4-AC44-B04FC53F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B930D-6F85-4BA6-9F8C-FCACA4D4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00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D03D3D-32D2-4E68-B1DD-48BD0D2B3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5A4F5C-9A6B-472A-A770-4BE5611AB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5A58B-F9B3-47FB-84B5-AEFA67804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A1627-A96E-4615-9C8B-5E40BF56422E}" type="datetime1">
              <a:rPr lang="zh-CN" altLang="en-US" smtClean="0"/>
              <a:t>2023/3/28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4DCE9-76E1-4875-88AE-52CADE017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7F703-52BB-4E5D-996E-2BA58CB3E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FAC0-74F5-4C59-9E27-3CE3DCB96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9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F892A-726E-4AF1-B93E-AF87D191A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Design space of computing metric distribution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E95D0C-98C3-4A6A-93D9-8E766D19E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Hang Shi</a:t>
            </a:r>
          </a:p>
          <a:p>
            <a:r>
              <a:rPr lang="en-US" altLang="zh-CN" dirty="0"/>
              <a:t>Huawei</a:t>
            </a:r>
          </a:p>
          <a:p>
            <a:r>
              <a:rPr lang="en-US" altLang="zh-CN" dirty="0"/>
              <a:t>IETF 116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50AC4-33A8-48A5-AB26-F66F1155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86EB0-4B5E-4835-BFA9-9E2E964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 of the CATS framework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30940-1959-4F0B-9E31-23DDF96C6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5539" cy="4351338"/>
          </a:xfrm>
        </p:spPr>
        <p:txBody>
          <a:bodyPr/>
          <a:lstStyle/>
          <a:p>
            <a:r>
              <a:rPr lang="en-US" altLang="zh-CN" dirty="0"/>
              <a:t>Core functional components:</a:t>
            </a:r>
          </a:p>
          <a:p>
            <a:pPr lvl="1"/>
            <a:r>
              <a:rPr lang="en-US" altLang="zh-CN" dirty="0"/>
              <a:t>C-SMA: CATS Service Metric Agent</a:t>
            </a:r>
          </a:p>
          <a:p>
            <a:pPr lvl="1"/>
            <a:r>
              <a:rPr lang="en-US" altLang="zh-CN" dirty="0"/>
              <a:t>C-PS: CATS Path Selector</a:t>
            </a:r>
          </a:p>
          <a:p>
            <a:r>
              <a:rPr lang="en-US" altLang="zh-CN" dirty="0"/>
              <a:t>SMA </a:t>
            </a:r>
            <a:r>
              <a:rPr lang="en-US" altLang="zh-CN" b="1" dirty="0"/>
              <a:t>collect</a:t>
            </a:r>
            <a:r>
              <a:rPr lang="en-US" altLang="zh-CN" dirty="0"/>
              <a:t> the computing metric and </a:t>
            </a:r>
            <a:r>
              <a:rPr lang="en-US" altLang="zh-CN" b="1" dirty="0"/>
              <a:t>distribute</a:t>
            </a:r>
            <a:r>
              <a:rPr lang="en-US" altLang="zh-CN" dirty="0"/>
              <a:t> it to PS to make optimal path decision.</a:t>
            </a:r>
          </a:p>
          <a:p>
            <a:r>
              <a:rPr lang="en-US" altLang="zh-CN" dirty="0"/>
              <a:t>Design choice regarding:</a:t>
            </a:r>
          </a:p>
          <a:p>
            <a:pPr lvl="1"/>
            <a:r>
              <a:rPr lang="en-US" altLang="zh-CN" dirty="0"/>
              <a:t>How to collect</a:t>
            </a:r>
          </a:p>
          <a:p>
            <a:pPr lvl="1"/>
            <a:r>
              <a:rPr lang="en-US" altLang="zh-CN" dirty="0"/>
              <a:t>How to distribute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D8C767-90B0-4FE5-B395-D01C18B40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23" y="1389059"/>
            <a:ext cx="4108677" cy="522447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BEE0C8-AE4C-433E-B8C8-75248726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11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F5DC1-B56B-4B61-B6EB-3E7B2B14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2x2 matrix of the design 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95B53-5CF6-46AE-B48D-C3E9C633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ways of collecting computing metric</a:t>
            </a:r>
          </a:p>
          <a:p>
            <a:pPr lvl="1"/>
            <a:r>
              <a:rPr lang="en-US" altLang="zh-CN" dirty="0"/>
              <a:t>Centralized: by a cloud monitor</a:t>
            </a:r>
          </a:p>
          <a:p>
            <a:pPr lvl="1"/>
            <a:r>
              <a:rPr lang="en-US" altLang="zh-CN" dirty="0"/>
              <a:t>Distributed: by CATS egress router</a:t>
            </a:r>
          </a:p>
          <a:p>
            <a:r>
              <a:rPr lang="en-US" altLang="zh-CN" dirty="0"/>
              <a:t>Two ways of distributing computing metric</a:t>
            </a:r>
          </a:p>
          <a:p>
            <a:pPr lvl="1"/>
            <a:r>
              <a:rPr lang="en-US" altLang="zh-CN" dirty="0"/>
              <a:t>Centralized: by network controller: calculate the path based on metric and distribute the result to ingress router</a:t>
            </a:r>
          </a:p>
          <a:p>
            <a:pPr lvl="1"/>
            <a:r>
              <a:rPr lang="en-US" altLang="zh-CN" dirty="0"/>
              <a:t>Distributed: each ingress router receive the computing metric and calculate the path by themselves.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C32F26D-24FE-4A8F-81E5-9D851F33B9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00663"/>
              </p:ext>
            </p:extLst>
          </p:nvPr>
        </p:nvGraphicFramePr>
        <p:xfrm>
          <a:off x="838200" y="5064443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37">
                  <a:extLst>
                    <a:ext uri="{9D8B030D-6E8A-4147-A177-3AD203B41FA5}">
                      <a16:colId xmlns:a16="http://schemas.microsoft.com/office/drawing/2014/main" val="927204872"/>
                    </a:ext>
                  </a:extLst>
                </a:gridCol>
                <a:gridCol w="4094921">
                  <a:extLst>
                    <a:ext uri="{9D8B030D-6E8A-4147-A177-3AD203B41FA5}">
                      <a16:colId xmlns:a16="http://schemas.microsoft.com/office/drawing/2014/main" val="157610199"/>
                    </a:ext>
                  </a:extLst>
                </a:gridCol>
                <a:gridCol w="4293042">
                  <a:extLst>
                    <a:ext uri="{9D8B030D-6E8A-4147-A177-3AD203B41FA5}">
                      <a16:colId xmlns:a16="http://schemas.microsoft.com/office/drawing/2014/main" val="3902077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Metric distribution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 C-SMA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Distributed C-SMA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33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 C-PS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Cloud monitor -&gt; Controller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Egress -&gt; Controller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3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Distributed C-PS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Cloud monitor -&gt; Controller -&gt; Ingress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Egress -&gt; Controller -&gt; Ingress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69613"/>
                  </a:ext>
                </a:extLst>
              </a:tr>
            </a:tbl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5961C8-33C8-4A59-AEC5-F893CB8F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4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CE4B-196C-43D1-92BF-A0102AFA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centralized C-SMA 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E24D7-7DF1-4386-8A09-90AEE2F5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76303" cy="125183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Option 1: Centralized C-PS</a:t>
            </a:r>
          </a:p>
          <a:p>
            <a:r>
              <a:rPr lang="en-US" altLang="zh-CN" dirty="0"/>
              <a:t>Network controller calculates the path</a:t>
            </a:r>
          </a:p>
          <a:p>
            <a:r>
              <a:rPr lang="en-US" altLang="zh-CN" dirty="0"/>
              <a:t>No protocol extension needed</a:t>
            </a:r>
            <a:endParaRPr lang="zh-CN" altLang="en-US" dirty="0"/>
          </a:p>
        </p:txBody>
      </p:sp>
      <p:sp>
        <p:nvSpPr>
          <p:cNvPr id="4" name="圆角矩形 4">
            <a:extLst>
              <a:ext uri="{FF2B5EF4-FFF2-40B4-BE49-F238E27FC236}">
                <a16:creationId xmlns:a16="http://schemas.microsoft.com/office/drawing/2014/main" id="{72F04A77-626E-4F5A-B972-75D48EB44057}"/>
              </a:ext>
            </a:extLst>
          </p:cNvPr>
          <p:cNvSpPr/>
          <p:nvPr/>
        </p:nvSpPr>
        <p:spPr>
          <a:xfrm>
            <a:off x="726863" y="5433911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C2DD617E-94CB-418D-A9E4-8BF5887F31F4}"/>
              </a:ext>
            </a:extLst>
          </p:cNvPr>
          <p:cNvSpPr/>
          <p:nvPr/>
        </p:nvSpPr>
        <p:spPr>
          <a:xfrm>
            <a:off x="2894919" y="4785009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D2EA1986-1546-4979-9AC1-D71B4E052186}"/>
              </a:ext>
            </a:extLst>
          </p:cNvPr>
          <p:cNvSpPr/>
          <p:nvPr/>
        </p:nvSpPr>
        <p:spPr>
          <a:xfrm>
            <a:off x="2894919" y="5994933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77E8A95B-DE1C-4993-A1D8-0D260326B44C}"/>
              </a:ext>
            </a:extLst>
          </p:cNvPr>
          <p:cNvSpPr/>
          <p:nvPr/>
        </p:nvSpPr>
        <p:spPr>
          <a:xfrm>
            <a:off x="4242334" y="4711128"/>
            <a:ext cx="1208598" cy="6385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1</a:t>
            </a:r>
            <a:endParaRPr lang="zh-CN" altLang="en-US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09E974E1-9308-4841-A38B-AEE9607A432C}"/>
              </a:ext>
            </a:extLst>
          </p:cNvPr>
          <p:cNvSpPr/>
          <p:nvPr/>
        </p:nvSpPr>
        <p:spPr>
          <a:xfrm>
            <a:off x="4285650" y="5936957"/>
            <a:ext cx="1208598" cy="6385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2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E0987B-4D84-4276-90AC-5A0FC096D2C1}"/>
              </a:ext>
            </a:extLst>
          </p:cNvPr>
          <p:cNvSpPr/>
          <p:nvPr/>
        </p:nvSpPr>
        <p:spPr>
          <a:xfrm>
            <a:off x="1478841" y="3848786"/>
            <a:ext cx="1296063" cy="513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815201-664F-40E0-9A50-8A5851AC6FA8}"/>
              </a:ext>
            </a:extLst>
          </p:cNvPr>
          <p:cNvSpPr/>
          <p:nvPr/>
        </p:nvSpPr>
        <p:spPr>
          <a:xfrm>
            <a:off x="3868206" y="3848785"/>
            <a:ext cx="1296063" cy="513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</a:p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A3622E-589C-4E60-8374-EB23CE513BDA}"/>
              </a:ext>
            </a:extLst>
          </p:cNvPr>
          <p:cNvCxnSpPr>
            <a:stCxn id="7" idx="3"/>
            <a:endCxn id="10" idx="2"/>
          </p:cNvCxnSpPr>
          <p:nvPr/>
        </p:nvCxnSpPr>
        <p:spPr>
          <a:xfrm flipH="1" flipV="1">
            <a:off x="4516238" y="4362429"/>
            <a:ext cx="330395" cy="385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B83ADD6-6488-440C-9757-7FCF39ECD965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 flipH="1" flipV="1">
            <a:off x="4516238" y="4362429"/>
            <a:ext cx="373711" cy="1611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BC41163-2150-4287-8F41-75544A095C1D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774904" y="4105607"/>
            <a:ext cx="109330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5AFCBA5-41AC-4FA3-A3C3-CB23439EDEC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257902" y="4362429"/>
            <a:ext cx="868971" cy="107148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4">
            <a:extLst>
              <a:ext uri="{FF2B5EF4-FFF2-40B4-BE49-F238E27FC236}">
                <a16:creationId xmlns:a16="http://schemas.microsoft.com/office/drawing/2014/main" id="{5417DB6A-3D32-4D9A-B806-D9B1F45C4186}"/>
              </a:ext>
            </a:extLst>
          </p:cNvPr>
          <p:cNvSpPr/>
          <p:nvPr/>
        </p:nvSpPr>
        <p:spPr>
          <a:xfrm>
            <a:off x="6275755" y="5472011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4">
            <a:extLst>
              <a:ext uri="{FF2B5EF4-FFF2-40B4-BE49-F238E27FC236}">
                <a16:creationId xmlns:a16="http://schemas.microsoft.com/office/drawing/2014/main" id="{8BDDAD55-9FB4-4DD3-B2A1-159237D9E53F}"/>
              </a:ext>
            </a:extLst>
          </p:cNvPr>
          <p:cNvSpPr/>
          <p:nvPr/>
        </p:nvSpPr>
        <p:spPr>
          <a:xfrm>
            <a:off x="8443811" y="4823109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4">
            <a:extLst>
              <a:ext uri="{FF2B5EF4-FFF2-40B4-BE49-F238E27FC236}">
                <a16:creationId xmlns:a16="http://schemas.microsoft.com/office/drawing/2014/main" id="{8E6F92B0-19E0-4D41-AF76-2F99CEC3D3DC}"/>
              </a:ext>
            </a:extLst>
          </p:cNvPr>
          <p:cNvSpPr/>
          <p:nvPr/>
        </p:nvSpPr>
        <p:spPr>
          <a:xfrm>
            <a:off x="8443811" y="6033033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云形 24">
            <a:extLst>
              <a:ext uri="{FF2B5EF4-FFF2-40B4-BE49-F238E27FC236}">
                <a16:creationId xmlns:a16="http://schemas.microsoft.com/office/drawing/2014/main" id="{7D3B8F25-9A45-4AFC-9B0B-79396B6E4340}"/>
              </a:ext>
            </a:extLst>
          </p:cNvPr>
          <p:cNvSpPr/>
          <p:nvPr/>
        </p:nvSpPr>
        <p:spPr>
          <a:xfrm>
            <a:off x="9798763" y="4620804"/>
            <a:ext cx="1208598" cy="6385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1</a:t>
            </a:r>
            <a:endParaRPr lang="zh-CN" altLang="en-US" dirty="0"/>
          </a:p>
        </p:txBody>
      </p:sp>
      <p:sp>
        <p:nvSpPr>
          <p:cNvPr id="26" name="云形 25">
            <a:extLst>
              <a:ext uri="{FF2B5EF4-FFF2-40B4-BE49-F238E27FC236}">
                <a16:creationId xmlns:a16="http://schemas.microsoft.com/office/drawing/2014/main" id="{C5F8C77F-5993-45E2-8DA7-814AC631997B}"/>
              </a:ext>
            </a:extLst>
          </p:cNvPr>
          <p:cNvSpPr/>
          <p:nvPr/>
        </p:nvSpPr>
        <p:spPr>
          <a:xfrm>
            <a:off x="9798763" y="5877278"/>
            <a:ext cx="1208598" cy="6385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2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6BDA1E-7312-4F8E-954F-B92FCBE89AF5}"/>
              </a:ext>
            </a:extLst>
          </p:cNvPr>
          <p:cNvSpPr/>
          <p:nvPr/>
        </p:nvSpPr>
        <p:spPr>
          <a:xfrm>
            <a:off x="7027733" y="3886886"/>
            <a:ext cx="1296063" cy="513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89B8704-761C-4C3B-866A-D94BF532B935}"/>
              </a:ext>
            </a:extLst>
          </p:cNvPr>
          <p:cNvSpPr/>
          <p:nvPr/>
        </p:nvSpPr>
        <p:spPr>
          <a:xfrm>
            <a:off x="9417098" y="3886885"/>
            <a:ext cx="1296063" cy="5136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Cloud</a:t>
            </a:r>
          </a:p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85719BA-EAAE-43A2-9EEF-A044CD5657A9}"/>
              </a:ext>
            </a:extLst>
          </p:cNvPr>
          <p:cNvCxnSpPr>
            <a:stCxn id="25" idx="3"/>
            <a:endCxn id="28" idx="2"/>
          </p:cNvCxnSpPr>
          <p:nvPr/>
        </p:nvCxnSpPr>
        <p:spPr>
          <a:xfrm flipH="1" flipV="1">
            <a:off x="10065130" y="4400529"/>
            <a:ext cx="337932" cy="2567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381D32C-06CC-4341-A58B-92E3D5E8AE16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H="1" flipV="1">
            <a:off x="10065130" y="4400529"/>
            <a:ext cx="337932" cy="1513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B59A31D-11CD-4E9F-8B1E-A01573A84200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8323796" y="4143707"/>
            <a:ext cx="109330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76F2F81-A472-4548-8599-1B38B7D4B90E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806794" y="4400529"/>
            <a:ext cx="868971" cy="1071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6261F7DD-37C5-46C0-ABE4-4BA8A08454FE}"/>
              </a:ext>
            </a:extLst>
          </p:cNvPr>
          <p:cNvSpPr txBox="1">
            <a:spLocks/>
          </p:cNvSpPr>
          <p:nvPr/>
        </p:nvSpPr>
        <p:spPr>
          <a:xfrm>
            <a:off x="5978621" y="1826585"/>
            <a:ext cx="5176303" cy="151656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Option 2: Distributed C-PS</a:t>
            </a:r>
          </a:p>
          <a:p>
            <a:r>
              <a:rPr lang="en-US" altLang="zh-CN" dirty="0"/>
              <a:t>Network controller only pass the metric to Ingress (may involve pre-process)</a:t>
            </a:r>
          </a:p>
          <a:p>
            <a:r>
              <a:rPr lang="en-US" altLang="zh-CN" dirty="0"/>
              <a:t>Southbound protocol extension to distribute the metric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E3FD4D-ADA7-4597-BC3F-109B3EDB9A93}"/>
              </a:ext>
            </a:extLst>
          </p:cNvPr>
          <p:cNvSpPr txBox="1"/>
          <p:nvPr/>
        </p:nvSpPr>
        <p:spPr>
          <a:xfrm>
            <a:off x="1102528" y="3551574"/>
            <a:ext cx="6880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i="1" dirty="0"/>
              <a:t>C-PS</a:t>
            </a:r>
            <a:endParaRPr lang="zh-CN" altLang="en-US" i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68D0B6-0C7D-430E-9E82-176C50704328}"/>
              </a:ext>
            </a:extLst>
          </p:cNvPr>
          <p:cNvSpPr txBox="1"/>
          <p:nvPr/>
        </p:nvSpPr>
        <p:spPr>
          <a:xfrm>
            <a:off x="3425958" y="3548402"/>
            <a:ext cx="909223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i="1" dirty="0"/>
              <a:t>C-SMA</a:t>
            </a:r>
            <a:endParaRPr lang="zh-CN" altLang="en-US" i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E57C7B-AED3-48DF-9B6F-DB9AD4A4F70C}"/>
              </a:ext>
            </a:extLst>
          </p:cNvPr>
          <p:cNvSpPr txBox="1"/>
          <p:nvPr/>
        </p:nvSpPr>
        <p:spPr>
          <a:xfrm>
            <a:off x="6002357" y="5157157"/>
            <a:ext cx="6880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i="1" dirty="0"/>
              <a:t>C-PS</a:t>
            </a:r>
            <a:endParaRPr lang="zh-CN" altLang="en-US" i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2B334C1-D375-4B1A-9E9C-5A5F67F32E0F}"/>
              </a:ext>
            </a:extLst>
          </p:cNvPr>
          <p:cNvSpPr txBox="1"/>
          <p:nvPr/>
        </p:nvSpPr>
        <p:spPr>
          <a:xfrm>
            <a:off x="8870447" y="3586502"/>
            <a:ext cx="909223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i="1" dirty="0"/>
              <a:t>C-SMA</a:t>
            </a:r>
            <a:endParaRPr lang="zh-CN" altLang="en-US" i="1" dirty="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4B979D8-5620-46CA-AEDA-E9CE989822EF}"/>
              </a:ext>
            </a:extLst>
          </p:cNvPr>
          <p:cNvSpPr/>
          <p:nvPr/>
        </p:nvSpPr>
        <p:spPr>
          <a:xfrm>
            <a:off x="2449002" y="3967736"/>
            <a:ext cx="2449001" cy="2029867"/>
          </a:xfrm>
          <a:custGeom>
            <a:avLst/>
            <a:gdLst>
              <a:gd name="connsiteX0" fmla="*/ 2449001 w 2449001"/>
              <a:gd name="connsiteY0" fmla="*/ 2029867 h 2029867"/>
              <a:gd name="connsiteX1" fmla="*/ 2027582 w 2449001"/>
              <a:gd name="connsiteY1" fmla="*/ 201067 h 2029867"/>
              <a:gd name="connsiteX2" fmla="*/ 0 w 2449001"/>
              <a:gd name="connsiteY2" fmla="*/ 129505 h 2029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9001" h="2029867">
                <a:moveTo>
                  <a:pt x="2449001" y="2029867"/>
                </a:moveTo>
                <a:cubicBezTo>
                  <a:pt x="2442375" y="1273830"/>
                  <a:pt x="2435749" y="517794"/>
                  <a:pt x="2027582" y="201067"/>
                </a:cubicBezTo>
                <a:cubicBezTo>
                  <a:pt x="1619415" y="-115660"/>
                  <a:pt x="809707" y="6922"/>
                  <a:pt x="0" y="129505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7599622-32D7-4640-A0D0-47B3F73B1BDD}"/>
              </a:ext>
            </a:extLst>
          </p:cNvPr>
          <p:cNvSpPr txBox="1"/>
          <p:nvPr/>
        </p:nvSpPr>
        <p:spPr>
          <a:xfrm>
            <a:off x="1314575" y="478589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E0A54AF-0179-4423-ACCF-A48F9A396E54}"/>
              </a:ext>
            </a:extLst>
          </p:cNvPr>
          <p:cNvSpPr txBox="1"/>
          <p:nvPr/>
        </p:nvSpPr>
        <p:spPr>
          <a:xfrm>
            <a:off x="2924370" y="410560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83DFC0-DFC3-4E14-A29C-2820429AEC8D}"/>
              </a:ext>
            </a:extLst>
          </p:cNvPr>
          <p:cNvSpPr txBox="1"/>
          <p:nvPr/>
        </p:nvSpPr>
        <p:spPr>
          <a:xfrm>
            <a:off x="3925191" y="446669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3F8A4C8-6882-4D0E-B1A0-2D48B259C11E}"/>
              </a:ext>
            </a:extLst>
          </p:cNvPr>
          <p:cNvSpPr txBox="1"/>
          <p:nvPr/>
        </p:nvSpPr>
        <p:spPr>
          <a:xfrm>
            <a:off x="6845376" y="463933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1EEF981-35DE-46CC-A233-39CEF6D94210}"/>
              </a:ext>
            </a:extLst>
          </p:cNvPr>
          <p:cNvSpPr txBox="1"/>
          <p:nvPr/>
        </p:nvSpPr>
        <p:spPr>
          <a:xfrm>
            <a:off x="8502086" y="409601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6DA0873-8E72-4E12-A0D5-170D31B57C8D}"/>
              </a:ext>
            </a:extLst>
          </p:cNvPr>
          <p:cNvSpPr txBox="1"/>
          <p:nvPr/>
        </p:nvSpPr>
        <p:spPr>
          <a:xfrm>
            <a:off x="9489545" y="4450569"/>
            <a:ext cx="811441" cy="369332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08623552-B4FA-4C55-A5C5-2AD6470EEA3B}"/>
              </a:ext>
            </a:extLst>
          </p:cNvPr>
          <p:cNvSpPr/>
          <p:nvPr/>
        </p:nvSpPr>
        <p:spPr>
          <a:xfrm>
            <a:off x="6615485" y="4080412"/>
            <a:ext cx="3935896" cy="1955291"/>
          </a:xfrm>
          <a:custGeom>
            <a:avLst/>
            <a:gdLst>
              <a:gd name="connsiteX0" fmla="*/ 3935896 w 3935896"/>
              <a:gd name="connsiteY0" fmla="*/ 1955291 h 1955291"/>
              <a:gd name="connsiteX1" fmla="*/ 3697357 w 3935896"/>
              <a:gd name="connsiteY1" fmla="*/ 579715 h 1955291"/>
              <a:gd name="connsiteX2" fmla="*/ 3116912 w 3935896"/>
              <a:gd name="connsiteY2" fmla="*/ 94685 h 1955291"/>
              <a:gd name="connsiteX3" fmla="*/ 922352 w 3935896"/>
              <a:gd name="connsiteY3" fmla="*/ 126491 h 1955291"/>
              <a:gd name="connsiteX4" fmla="*/ 0 w 3935896"/>
              <a:gd name="connsiteY4" fmla="*/ 1382797 h 195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896" h="1955291">
                <a:moveTo>
                  <a:pt x="3935896" y="1955291"/>
                </a:moveTo>
                <a:cubicBezTo>
                  <a:pt x="3884875" y="1422553"/>
                  <a:pt x="3833854" y="889816"/>
                  <a:pt x="3697357" y="579715"/>
                </a:cubicBezTo>
                <a:cubicBezTo>
                  <a:pt x="3560860" y="269614"/>
                  <a:pt x="3579413" y="170222"/>
                  <a:pt x="3116912" y="94685"/>
                </a:cubicBezTo>
                <a:cubicBezTo>
                  <a:pt x="2654411" y="19148"/>
                  <a:pt x="1441837" y="-88194"/>
                  <a:pt x="922352" y="126491"/>
                </a:cubicBezTo>
                <a:cubicBezTo>
                  <a:pt x="402867" y="341176"/>
                  <a:pt x="201433" y="861986"/>
                  <a:pt x="0" y="1382797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E7CF21A4-4562-4E15-8554-037C9CC6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5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9CE4B-196C-43D1-92BF-A0102AFA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distributed C-SMA 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E24D7-7DF1-4386-8A09-90AEE2F52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6303" cy="132067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Option 3: Centralized C-PS</a:t>
            </a:r>
          </a:p>
          <a:p>
            <a:r>
              <a:rPr lang="en-US" altLang="zh-CN" dirty="0"/>
              <a:t>Network controller calculate the path</a:t>
            </a:r>
          </a:p>
          <a:p>
            <a:r>
              <a:rPr lang="en-US" altLang="zh-CN" dirty="0"/>
              <a:t>Southbound protocol extension to collect the metric. E.g. BGP-LS</a:t>
            </a:r>
            <a:endParaRPr lang="zh-CN" altLang="en-US" dirty="0"/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6261F7DD-37C5-46C0-ABE4-4BA8A08454FE}"/>
              </a:ext>
            </a:extLst>
          </p:cNvPr>
          <p:cNvSpPr txBox="1">
            <a:spLocks/>
          </p:cNvSpPr>
          <p:nvPr/>
        </p:nvSpPr>
        <p:spPr>
          <a:xfrm>
            <a:off x="5978621" y="1826585"/>
            <a:ext cx="5176303" cy="1377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Option 4: Distributed C-PS</a:t>
            </a:r>
          </a:p>
          <a:p>
            <a:r>
              <a:rPr lang="en-US" altLang="zh-CN" dirty="0"/>
              <a:t>Network controller only reflect the Metric (may involve pre-processing)</a:t>
            </a:r>
          </a:p>
          <a:p>
            <a:r>
              <a:rPr lang="en-US" altLang="zh-CN" dirty="0"/>
              <a:t>Southbound protocol extension to distribute the metric. E.g. BGP, BGP-LS, BGP </a:t>
            </a:r>
            <a:r>
              <a:rPr lang="en-US" altLang="zh-CN" dirty="0" err="1"/>
              <a:t>flowspec</a:t>
            </a:r>
            <a:endParaRPr lang="zh-CN" altLang="en-US" dirty="0"/>
          </a:p>
        </p:txBody>
      </p:sp>
      <p:sp>
        <p:nvSpPr>
          <p:cNvPr id="39" name="圆角矩形 4">
            <a:extLst>
              <a:ext uri="{FF2B5EF4-FFF2-40B4-BE49-F238E27FC236}">
                <a16:creationId xmlns:a16="http://schemas.microsoft.com/office/drawing/2014/main" id="{5332CB02-2487-45E8-B4EE-088232CBA87E}"/>
              </a:ext>
            </a:extLst>
          </p:cNvPr>
          <p:cNvSpPr/>
          <p:nvPr/>
        </p:nvSpPr>
        <p:spPr>
          <a:xfrm>
            <a:off x="893944" y="5582698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4">
            <a:extLst>
              <a:ext uri="{FF2B5EF4-FFF2-40B4-BE49-F238E27FC236}">
                <a16:creationId xmlns:a16="http://schemas.microsoft.com/office/drawing/2014/main" id="{9D3770F9-29D3-4317-AA2D-52FF8EFDBC1D}"/>
              </a:ext>
            </a:extLst>
          </p:cNvPr>
          <p:cNvSpPr/>
          <p:nvPr/>
        </p:nvSpPr>
        <p:spPr>
          <a:xfrm>
            <a:off x="3062000" y="4933796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">
            <a:extLst>
              <a:ext uri="{FF2B5EF4-FFF2-40B4-BE49-F238E27FC236}">
                <a16:creationId xmlns:a16="http://schemas.microsoft.com/office/drawing/2014/main" id="{C427DEDE-CDB1-4651-A78F-86618D3097D8}"/>
              </a:ext>
            </a:extLst>
          </p:cNvPr>
          <p:cNvSpPr/>
          <p:nvPr/>
        </p:nvSpPr>
        <p:spPr>
          <a:xfrm>
            <a:off x="3062000" y="6143720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云形 41">
            <a:extLst>
              <a:ext uri="{FF2B5EF4-FFF2-40B4-BE49-F238E27FC236}">
                <a16:creationId xmlns:a16="http://schemas.microsoft.com/office/drawing/2014/main" id="{96249423-3E47-4DF6-A4D4-A25420F880D0}"/>
              </a:ext>
            </a:extLst>
          </p:cNvPr>
          <p:cNvSpPr/>
          <p:nvPr/>
        </p:nvSpPr>
        <p:spPr>
          <a:xfrm>
            <a:off x="4520733" y="4836062"/>
            <a:ext cx="1208598" cy="6385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1</a:t>
            </a:r>
            <a:endParaRPr lang="zh-CN" altLang="en-US" dirty="0"/>
          </a:p>
        </p:txBody>
      </p:sp>
      <p:sp>
        <p:nvSpPr>
          <p:cNvPr id="43" name="云形 42">
            <a:extLst>
              <a:ext uri="{FF2B5EF4-FFF2-40B4-BE49-F238E27FC236}">
                <a16:creationId xmlns:a16="http://schemas.microsoft.com/office/drawing/2014/main" id="{EA1AA333-4B82-4EC2-9FD7-2D8D7BD9D6E3}"/>
              </a:ext>
            </a:extLst>
          </p:cNvPr>
          <p:cNvSpPr/>
          <p:nvPr/>
        </p:nvSpPr>
        <p:spPr>
          <a:xfrm>
            <a:off x="4516339" y="6045989"/>
            <a:ext cx="1208598" cy="6385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2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39229B-E3DD-4813-97AC-E637203378BE}"/>
              </a:ext>
            </a:extLst>
          </p:cNvPr>
          <p:cNvSpPr/>
          <p:nvPr/>
        </p:nvSpPr>
        <p:spPr>
          <a:xfrm>
            <a:off x="1688700" y="4152900"/>
            <a:ext cx="1296063" cy="513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8C01BD3-5A59-4018-AC39-A2388F31782F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4124078" y="5152871"/>
            <a:ext cx="400404" cy="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501E021-3B4E-41CB-8910-9D5AEE334D4D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4124078" y="6362795"/>
            <a:ext cx="396010" cy="2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BB36C4A-D7E6-4915-A336-38E29D4F7D53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2336732" y="4666543"/>
            <a:ext cx="725268" cy="48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247BDDB-0FB5-4086-A6E5-06BFB634DE9A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424983" y="4666543"/>
            <a:ext cx="911749" cy="91615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74F430B-024F-43BA-A6AD-126F6219B1EC}"/>
              </a:ext>
            </a:extLst>
          </p:cNvPr>
          <p:cNvCxnSpPr>
            <a:cxnSpLocks/>
            <a:endCxn id="44" idx="2"/>
          </p:cNvCxnSpPr>
          <p:nvPr/>
        </p:nvCxnSpPr>
        <p:spPr>
          <a:xfrm flipH="1" flipV="1">
            <a:off x="2336732" y="4666543"/>
            <a:ext cx="725268" cy="1696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">
            <a:extLst>
              <a:ext uri="{FF2B5EF4-FFF2-40B4-BE49-F238E27FC236}">
                <a16:creationId xmlns:a16="http://schemas.microsoft.com/office/drawing/2014/main" id="{F41F3B76-28FA-4F2B-9DE9-58989FF1CCE6}"/>
              </a:ext>
            </a:extLst>
          </p:cNvPr>
          <p:cNvSpPr/>
          <p:nvPr/>
        </p:nvSpPr>
        <p:spPr>
          <a:xfrm>
            <a:off x="6484126" y="5570385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角矩形 4">
            <a:extLst>
              <a:ext uri="{FF2B5EF4-FFF2-40B4-BE49-F238E27FC236}">
                <a16:creationId xmlns:a16="http://schemas.microsoft.com/office/drawing/2014/main" id="{4EA33ABB-CE4B-4C36-8B61-881F2B66A4CA}"/>
              </a:ext>
            </a:extLst>
          </p:cNvPr>
          <p:cNvSpPr/>
          <p:nvPr/>
        </p:nvSpPr>
        <p:spPr>
          <a:xfrm>
            <a:off x="8652182" y="4921483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圆角矩形 4">
            <a:extLst>
              <a:ext uri="{FF2B5EF4-FFF2-40B4-BE49-F238E27FC236}">
                <a16:creationId xmlns:a16="http://schemas.microsoft.com/office/drawing/2014/main" id="{AC7F9984-0061-43AB-8C01-889B0639BA60}"/>
              </a:ext>
            </a:extLst>
          </p:cNvPr>
          <p:cNvSpPr/>
          <p:nvPr/>
        </p:nvSpPr>
        <p:spPr>
          <a:xfrm>
            <a:off x="8652182" y="6131407"/>
            <a:ext cx="1062078" cy="43815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Egress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云形 52">
            <a:extLst>
              <a:ext uri="{FF2B5EF4-FFF2-40B4-BE49-F238E27FC236}">
                <a16:creationId xmlns:a16="http://schemas.microsoft.com/office/drawing/2014/main" id="{8D5F5098-027C-4058-A1A3-E63B9BDF4F34}"/>
              </a:ext>
            </a:extLst>
          </p:cNvPr>
          <p:cNvSpPr/>
          <p:nvPr/>
        </p:nvSpPr>
        <p:spPr>
          <a:xfrm>
            <a:off x="10171748" y="4818198"/>
            <a:ext cx="1208598" cy="6385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1</a:t>
            </a:r>
            <a:endParaRPr lang="zh-CN" altLang="en-US" dirty="0"/>
          </a:p>
        </p:txBody>
      </p:sp>
      <p:sp>
        <p:nvSpPr>
          <p:cNvPr id="54" name="云形 53">
            <a:extLst>
              <a:ext uri="{FF2B5EF4-FFF2-40B4-BE49-F238E27FC236}">
                <a16:creationId xmlns:a16="http://schemas.microsoft.com/office/drawing/2014/main" id="{90A29F89-BB14-48F5-A752-C7BA49D09075}"/>
              </a:ext>
            </a:extLst>
          </p:cNvPr>
          <p:cNvSpPr/>
          <p:nvPr/>
        </p:nvSpPr>
        <p:spPr>
          <a:xfrm>
            <a:off x="10158208" y="6023360"/>
            <a:ext cx="1208598" cy="63850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Site 2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DD699B1-53B1-464B-8EF8-E505CA791FB3}"/>
              </a:ext>
            </a:extLst>
          </p:cNvPr>
          <p:cNvSpPr/>
          <p:nvPr/>
        </p:nvSpPr>
        <p:spPr>
          <a:xfrm>
            <a:off x="7236104" y="3985260"/>
            <a:ext cx="1296063" cy="5136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dirty="0"/>
              <a:t>Controller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24527A5-669C-4796-913F-4717247080DE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9714260" y="5137451"/>
            <a:ext cx="461237" cy="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5F6FA9A-0F53-4472-B32D-CDC9AAD157E6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9714260" y="6342613"/>
            <a:ext cx="447697" cy="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2BFEE4E-C28C-446F-9AAD-B0BBD75A719F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7884136" y="4498903"/>
            <a:ext cx="768046" cy="641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8284D63-2633-4E0A-8277-A817C81A1878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7015165" y="4498903"/>
            <a:ext cx="868971" cy="10714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F131974-B505-4277-B322-0B9D058BA0EC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7884136" y="4498903"/>
            <a:ext cx="768046" cy="18515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60AF10A-B635-46B8-9CDA-2042D38796D8}"/>
              </a:ext>
            </a:extLst>
          </p:cNvPr>
          <p:cNvSpPr txBox="1"/>
          <p:nvPr/>
        </p:nvSpPr>
        <p:spPr>
          <a:xfrm>
            <a:off x="1212837" y="3865737"/>
            <a:ext cx="6880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i="1" dirty="0"/>
              <a:t>C-PS</a:t>
            </a:r>
            <a:endParaRPr lang="zh-CN" altLang="en-US" i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798551F-B93F-4657-B7E0-F2D63A8CE7E2}"/>
              </a:ext>
            </a:extLst>
          </p:cNvPr>
          <p:cNvSpPr txBox="1"/>
          <p:nvPr/>
        </p:nvSpPr>
        <p:spPr>
          <a:xfrm>
            <a:off x="3426351" y="4640161"/>
            <a:ext cx="909223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i="1" dirty="0"/>
              <a:t>C-SMA</a:t>
            </a:r>
            <a:endParaRPr lang="zh-CN" altLang="en-US" i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156262C-46F4-40A6-9832-42B355A26223}"/>
              </a:ext>
            </a:extLst>
          </p:cNvPr>
          <p:cNvSpPr txBox="1"/>
          <p:nvPr/>
        </p:nvSpPr>
        <p:spPr>
          <a:xfrm>
            <a:off x="6236675" y="5264801"/>
            <a:ext cx="688009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i="1" dirty="0"/>
              <a:t>C-PS</a:t>
            </a:r>
            <a:endParaRPr lang="zh-CN" altLang="en-US" i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5A145C-DE5E-4A9E-9291-9F3FF94BE804}"/>
              </a:ext>
            </a:extLst>
          </p:cNvPr>
          <p:cNvSpPr txBox="1"/>
          <p:nvPr/>
        </p:nvSpPr>
        <p:spPr>
          <a:xfrm>
            <a:off x="8486144" y="4615899"/>
            <a:ext cx="909223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i="1" dirty="0"/>
              <a:t>C-SMA</a:t>
            </a:r>
            <a:endParaRPr lang="zh-CN" altLang="en-US" i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B4C009-FE3C-4B6D-AD1E-0FDC73113177}"/>
              </a:ext>
            </a:extLst>
          </p:cNvPr>
          <p:cNvSpPr txBox="1"/>
          <p:nvPr/>
        </p:nvSpPr>
        <p:spPr>
          <a:xfrm>
            <a:off x="2337386" y="483606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607D1F-11AB-4AD0-AD5E-AEE63FFA5168}"/>
              </a:ext>
            </a:extLst>
          </p:cNvPr>
          <p:cNvSpPr txBox="1"/>
          <p:nvPr/>
        </p:nvSpPr>
        <p:spPr>
          <a:xfrm>
            <a:off x="1399973" y="5017618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B92FF9E-09C0-402A-A4E1-A23002AEEACE}"/>
              </a:ext>
            </a:extLst>
          </p:cNvPr>
          <p:cNvSpPr txBox="1"/>
          <p:nvPr/>
        </p:nvSpPr>
        <p:spPr>
          <a:xfrm>
            <a:off x="7530183" y="4734533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A42C3D-02E6-460C-BD08-81DCC6D7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16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F9545-CCED-4339-9F54-6EA3B6C1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 Comparation 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B37EA29-5CAF-48A3-9C2F-0A3980358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958408"/>
              </p:ext>
            </p:extLst>
          </p:nvPr>
        </p:nvGraphicFramePr>
        <p:xfrm>
          <a:off x="838200" y="1825625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9069146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52554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53065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41651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7712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 C-SMA + Centralized C-PS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 C-SMA + Distributed C-PS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Distributed C-SMA + Centralized C-PS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Distributed C-SMA + Distributed C-PS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8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Protocol extension choice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BGP </a:t>
                      </a:r>
                      <a:r>
                        <a:rPr lang="en-US" altLang="zh-CN" dirty="0" err="1"/>
                        <a:t>flowspec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BGP-LS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BGP/BGP-LS, BGP </a:t>
                      </a:r>
                      <a:r>
                        <a:rPr lang="en-US" altLang="zh-CN" dirty="0" err="1"/>
                        <a:t>flowspec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10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CATS router performance requirement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73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Network controller performance requirement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218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FDC527A-7A79-4697-A7B1-D763BCBFD860}"/>
              </a:ext>
            </a:extLst>
          </p:cNvPr>
          <p:cNvSpPr txBox="1"/>
          <p:nvPr/>
        </p:nvSpPr>
        <p:spPr>
          <a:xfrm>
            <a:off x="3814124" y="5777964"/>
            <a:ext cx="4097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Comments and Questions?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Co-author/collaborator?</a:t>
            </a:r>
            <a:endParaRPr lang="zh-CN" altLang="en-US" sz="24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79F7F-4FF8-4B7C-91D5-2B928A17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DFAC0-74F5-4C59-9E27-3CE3DCB96F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2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378</Words>
  <Application>Microsoft Office PowerPoint</Application>
  <PresentationFormat>宽屏</PresentationFormat>
  <Paragraphs>119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Design space of computing metric distribution</vt:lpstr>
      <vt:lpstr>Recap of the CATS framework</vt:lpstr>
      <vt:lpstr>2x2 matrix of the design space</vt:lpstr>
      <vt:lpstr>Example of centralized C-SMA +</vt:lpstr>
      <vt:lpstr>Example of distributed C-SMA +</vt:lpstr>
      <vt:lpstr>Initial Comparation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space of computing metric distribution</dc:title>
  <dc:creator>HangShi</dc:creator>
  <cp:lastModifiedBy>HangShi</cp:lastModifiedBy>
  <cp:revision>30</cp:revision>
  <dcterms:created xsi:type="dcterms:W3CDTF">2023-03-27T13:14:04Z</dcterms:created>
  <dcterms:modified xsi:type="dcterms:W3CDTF">2023-03-28T14:52:06Z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(3)m8g8wrStcLjlT/jz1rMR+IDZvHAvJuw9KsyUFr9hWDf5yiKYLDvbl2l79jxNnciuznyD+8LM
Bjg54m0F0qVpCUSQf31Rb54/ItvtivgjORwB1nuJfuXzarBVcFeWoLidZuli2Hb/UaNpZGTL
fXz54h6ymRDdquv40gQH5IFhh4J3j08lvmrCUc9arGgWadR3sxtZ4JrU7EUbn6pNhGL0d1st
PXoPkj3906scw+G8K+</vt:lpwstr>
  </property>
  <property fmtid="{D5CDD505-2E9C-101B-9397-08002B2CF9AE}" pid="3" name="_2015_ms_pID_7253431">
    <vt:lpwstr>0YD0b5jYZ0LOqVgVQIagdqZrm9muBTdEukIHRGX8ROi7WzMOOGXMGF
v4UBEIKSZRk54H9HdoA0ot/u8O6wm0je91vTba/m5B8WbSRKHPahueKPUas5430LihkmuHtJ
2wJI/uMCSL0U03/QKUnKD6vttVxYt/TmUe2GXvmNtImDpkEestFtTyDw83mzgWEwkHPLQxlz
QRxphKifWIjbGcMazHQT9oqqsX7b5Una1It2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1680010755</vt:lpwstr>
  </property>
  <property fmtid="{D5CDD505-2E9C-101B-9397-08002B2CF9AE}" pid="8" name="_2015_ms_pID_7253432">
    <vt:lpwstr>6gqarvB83+KS5McZ6hOdWQk=</vt:lpwstr>
  </property>
</Properties>
</file>