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7556500" cx="10693400"/>
  <p:notesSz cx="10693400" cy="75565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19" roundtripDataSignature="AMtx7mgkwPFrTNPLP1p/FwyJwGhdFCmO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69325" y="3589325"/>
            <a:ext cx="8554700" cy="3400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9: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8: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facebook housing and free and for sale are convenient because you are more likely to trust the people on their since they are affiliated with Berkeley, but it is unorganized since you can’t easily filter by beds or price range </a:t>
            </a:r>
            <a:endParaRPr/>
          </a:p>
          <a:p>
            <a:pPr indent="-298450" lvl="0" marL="457200" rtl="0" algn="l">
              <a:spcBef>
                <a:spcPts val="0"/>
              </a:spcBef>
              <a:spcAft>
                <a:spcPts val="0"/>
              </a:spcAft>
              <a:buSzPts val="1100"/>
              <a:buChar char="-"/>
            </a:pPr>
            <a:r>
              <a:rPr lang="en-US"/>
              <a:t>craigslist and zillow are organized in that you can filter, but they are </a:t>
            </a:r>
            <a:r>
              <a:rPr lang="en-US"/>
              <a:t>inconvenient</a:t>
            </a:r>
            <a:r>
              <a:rPr lang="en-US"/>
              <a:t> since you have to more carefully vet the people on there, and only property owners can post leases for sale on Zillow. </a:t>
            </a:r>
            <a:endParaRPr/>
          </a:p>
          <a:p>
            <a:pPr indent="-298450" lvl="0" marL="457200" rtl="0" algn="l">
              <a:spcBef>
                <a:spcPts val="0"/>
              </a:spcBef>
              <a:spcAft>
                <a:spcPts val="0"/>
              </a:spcAft>
              <a:buSzPts val="1100"/>
              <a:buChar char="-"/>
            </a:pPr>
            <a:r>
              <a:rPr lang="en-US"/>
              <a:t>You also see people posting every single day on FB and Craigslist to get more traction</a:t>
            </a:r>
            <a:endParaRPr/>
          </a:p>
        </p:txBody>
      </p:sp>
      <p:sp>
        <p:nvSpPr>
          <p:cNvPr id="61" name="Google Shape;61;p4: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7: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video link?</a:t>
            </a:r>
            <a:endParaRPr/>
          </a:p>
        </p:txBody>
      </p:sp>
      <p:sp>
        <p:nvSpPr>
          <p:cNvPr id="76" name="Google Shape;76;p6: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1069325" y="3589325"/>
            <a:ext cx="8554700"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1" name="Shape 11"/>
        <p:cNvGrpSpPr/>
        <p:nvPr/>
      </p:nvGrpSpPr>
      <p:grpSpPr>
        <a:xfrm>
          <a:off x="0" y="0"/>
          <a:ext cx="0" cy="0"/>
          <a:chOff x="0" y="0"/>
          <a:chExt cx="0" cy="0"/>
        </a:xfrm>
      </p:grpSpPr>
      <p:sp>
        <p:nvSpPr>
          <p:cNvPr id="12" name="Google Shape;12;p11"/>
          <p:cNvSpPr txBox="1"/>
          <p:nvPr>
            <p:ph idx="11" type="ftr"/>
          </p:nvPr>
        </p:nvSpPr>
        <p:spPr>
          <a:xfrm>
            <a:off x="3635756" y="7027545"/>
            <a:ext cx="3421888"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1"/>
          <p:cNvSpPr txBox="1"/>
          <p:nvPr>
            <p:ph idx="10" type="dt"/>
          </p:nvPr>
        </p:nvSpPr>
        <p:spPr>
          <a:xfrm>
            <a:off x="534670" y="7027545"/>
            <a:ext cx="2459482"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2" type="sldNum"/>
          </p:nvPr>
        </p:nvSpPr>
        <p:spPr>
          <a:xfrm>
            <a:off x="7699248" y="7027545"/>
            <a:ext cx="2459482"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sp>
        <p:nvSpPr>
          <p:cNvPr id="16" name="Google Shape;16;p12"/>
          <p:cNvSpPr txBox="1"/>
          <p:nvPr>
            <p:ph type="ctrTitle"/>
          </p:nvPr>
        </p:nvSpPr>
        <p:spPr>
          <a:xfrm>
            <a:off x="802005" y="2342515"/>
            <a:ext cx="9089390" cy="15868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604010" y="4231640"/>
            <a:ext cx="7485380" cy="18891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1" type="ftr"/>
          </p:nvPr>
        </p:nvSpPr>
        <p:spPr>
          <a:xfrm>
            <a:off x="3635756" y="7027545"/>
            <a:ext cx="3421888"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0" type="dt"/>
          </p:nvPr>
        </p:nvSpPr>
        <p:spPr>
          <a:xfrm>
            <a:off x="534670" y="7027545"/>
            <a:ext cx="2459482"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7699248" y="7027545"/>
            <a:ext cx="2459482"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1" name="Shape 21"/>
        <p:cNvGrpSpPr/>
        <p:nvPr/>
      </p:nvGrpSpPr>
      <p:grpSpPr>
        <a:xfrm>
          <a:off x="0" y="0"/>
          <a:ext cx="0" cy="0"/>
          <a:chOff x="0" y="0"/>
          <a:chExt cx="0" cy="0"/>
        </a:xfrm>
      </p:grpSpPr>
      <p:sp>
        <p:nvSpPr>
          <p:cNvPr id="22" name="Google Shape;22;p13"/>
          <p:cNvSpPr txBox="1"/>
          <p:nvPr>
            <p:ph type="title"/>
          </p:nvPr>
        </p:nvSpPr>
        <p:spPr>
          <a:xfrm>
            <a:off x="534670" y="302260"/>
            <a:ext cx="9624060" cy="1209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534670" y="1737995"/>
            <a:ext cx="9624060" cy="49872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3"/>
          <p:cNvSpPr txBox="1"/>
          <p:nvPr>
            <p:ph idx="11" type="ftr"/>
          </p:nvPr>
        </p:nvSpPr>
        <p:spPr>
          <a:xfrm>
            <a:off x="3635756" y="7027545"/>
            <a:ext cx="3421888"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0" type="dt"/>
          </p:nvPr>
        </p:nvSpPr>
        <p:spPr>
          <a:xfrm>
            <a:off x="534670" y="7027545"/>
            <a:ext cx="2459482"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7699248" y="7027545"/>
            <a:ext cx="2459482"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7" name="Shape 27"/>
        <p:cNvGrpSpPr/>
        <p:nvPr/>
      </p:nvGrpSpPr>
      <p:grpSpPr>
        <a:xfrm>
          <a:off x="0" y="0"/>
          <a:ext cx="0" cy="0"/>
          <a:chOff x="0" y="0"/>
          <a:chExt cx="0" cy="0"/>
        </a:xfrm>
      </p:grpSpPr>
      <p:sp>
        <p:nvSpPr>
          <p:cNvPr id="28" name="Google Shape;28;p14"/>
          <p:cNvSpPr txBox="1"/>
          <p:nvPr>
            <p:ph type="title"/>
          </p:nvPr>
        </p:nvSpPr>
        <p:spPr>
          <a:xfrm>
            <a:off x="534670" y="302260"/>
            <a:ext cx="9624060" cy="1209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534670" y="1737995"/>
            <a:ext cx="4651629" cy="49872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4"/>
          <p:cNvSpPr txBox="1"/>
          <p:nvPr>
            <p:ph idx="2" type="body"/>
          </p:nvPr>
        </p:nvSpPr>
        <p:spPr>
          <a:xfrm>
            <a:off x="5507101" y="1737995"/>
            <a:ext cx="4651629" cy="49872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4"/>
          <p:cNvSpPr txBox="1"/>
          <p:nvPr>
            <p:ph idx="11" type="ftr"/>
          </p:nvPr>
        </p:nvSpPr>
        <p:spPr>
          <a:xfrm>
            <a:off x="3635756" y="7027545"/>
            <a:ext cx="3421888"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0" type="dt"/>
          </p:nvPr>
        </p:nvSpPr>
        <p:spPr>
          <a:xfrm>
            <a:off x="534670" y="7027545"/>
            <a:ext cx="2459482"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7699248" y="7027545"/>
            <a:ext cx="2459482"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4" name="Shape 34"/>
        <p:cNvGrpSpPr/>
        <p:nvPr/>
      </p:nvGrpSpPr>
      <p:grpSpPr>
        <a:xfrm>
          <a:off x="0" y="0"/>
          <a:ext cx="0" cy="0"/>
          <a:chOff x="0" y="0"/>
          <a:chExt cx="0" cy="0"/>
        </a:xfrm>
      </p:grpSpPr>
      <p:sp>
        <p:nvSpPr>
          <p:cNvPr id="35" name="Google Shape;35;p15"/>
          <p:cNvSpPr txBox="1"/>
          <p:nvPr>
            <p:ph type="title"/>
          </p:nvPr>
        </p:nvSpPr>
        <p:spPr>
          <a:xfrm>
            <a:off x="534670" y="302260"/>
            <a:ext cx="9624060" cy="1209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1" type="ftr"/>
          </p:nvPr>
        </p:nvSpPr>
        <p:spPr>
          <a:xfrm>
            <a:off x="3635756" y="7027545"/>
            <a:ext cx="3421888"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0" type="dt"/>
          </p:nvPr>
        </p:nvSpPr>
        <p:spPr>
          <a:xfrm>
            <a:off x="534670" y="7027545"/>
            <a:ext cx="2459482"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7699248" y="7027545"/>
            <a:ext cx="2459482"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534670" y="302260"/>
            <a:ext cx="9624060" cy="12090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534670" y="1737995"/>
            <a:ext cx="9624060" cy="49872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0"/>
          <p:cNvSpPr txBox="1"/>
          <p:nvPr>
            <p:ph idx="11" type="ftr"/>
          </p:nvPr>
        </p:nvSpPr>
        <p:spPr>
          <a:xfrm>
            <a:off x="3635756" y="7027545"/>
            <a:ext cx="3421888" cy="37782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0"/>
          <p:cNvSpPr txBox="1"/>
          <p:nvPr>
            <p:ph idx="10" type="dt"/>
          </p:nvPr>
        </p:nvSpPr>
        <p:spPr>
          <a:xfrm>
            <a:off x="534670" y="7027545"/>
            <a:ext cx="2459482" cy="3778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0"/>
          <p:cNvSpPr txBox="1"/>
          <p:nvPr>
            <p:ph idx="12" type="sldNum"/>
          </p:nvPr>
        </p:nvSpPr>
        <p:spPr>
          <a:xfrm>
            <a:off x="7699248" y="7027545"/>
            <a:ext cx="2459482" cy="37782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 name="Shape 42"/>
        <p:cNvGrpSpPr/>
        <p:nvPr/>
      </p:nvGrpSpPr>
      <p:grpSpPr>
        <a:xfrm>
          <a:off x="0" y="0"/>
          <a:ext cx="0" cy="0"/>
          <a:chOff x="0" y="0"/>
          <a:chExt cx="0" cy="0"/>
        </a:xfrm>
      </p:grpSpPr>
      <p:sp>
        <p:nvSpPr>
          <p:cNvPr id="43" name="Google Shape;43;p1"/>
          <p:cNvSpPr/>
          <p:nvPr/>
        </p:nvSpPr>
        <p:spPr>
          <a:xfrm>
            <a:off x="0" y="394681"/>
            <a:ext cx="10693400" cy="67671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 name="Shape 47"/>
        <p:cNvGrpSpPr/>
        <p:nvPr/>
      </p:nvGrpSpPr>
      <p:grpSpPr>
        <a:xfrm>
          <a:off x="0" y="0"/>
          <a:ext cx="0" cy="0"/>
          <a:chOff x="0" y="0"/>
          <a:chExt cx="0" cy="0"/>
        </a:xfrm>
      </p:grpSpPr>
      <p:sp>
        <p:nvSpPr>
          <p:cNvPr id="48" name="Google Shape;48;p9"/>
          <p:cNvSpPr/>
          <p:nvPr/>
        </p:nvSpPr>
        <p:spPr>
          <a:xfrm>
            <a:off x="0" y="445763"/>
            <a:ext cx="10693400" cy="66649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2" name="Shape 52"/>
        <p:cNvGrpSpPr/>
        <p:nvPr/>
      </p:nvGrpSpPr>
      <p:grpSpPr>
        <a:xfrm>
          <a:off x="0" y="0"/>
          <a:ext cx="0" cy="0"/>
          <a:chOff x="0" y="0"/>
          <a:chExt cx="0" cy="0"/>
        </a:xfrm>
      </p:grpSpPr>
      <p:sp>
        <p:nvSpPr>
          <p:cNvPr id="53" name="Google Shape;53;p8"/>
          <p:cNvSpPr/>
          <p:nvPr/>
        </p:nvSpPr>
        <p:spPr>
          <a:xfrm>
            <a:off x="0" y="452457"/>
            <a:ext cx="10693400" cy="66515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7" name="Shape 57"/>
        <p:cNvGrpSpPr/>
        <p:nvPr/>
      </p:nvGrpSpPr>
      <p:grpSpPr>
        <a:xfrm>
          <a:off x="0" y="0"/>
          <a:ext cx="0" cy="0"/>
          <a:chOff x="0" y="0"/>
          <a:chExt cx="0" cy="0"/>
        </a:xfrm>
      </p:grpSpPr>
      <p:sp>
        <p:nvSpPr>
          <p:cNvPr id="58" name="Google Shape;58;p5"/>
          <p:cNvSpPr/>
          <p:nvPr/>
        </p:nvSpPr>
        <p:spPr>
          <a:xfrm>
            <a:off x="0" y="439922"/>
            <a:ext cx="10693400" cy="6676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2" name="Shape 62"/>
        <p:cNvGrpSpPr/>
        <p:nvPr/>
      </p:nvGrpSpPr>
      <p:grpSpPr>
        <a:xfrm>
          <a:off x="0" y="0"/>
          <a:ext cx="0" cy="0"/>
          <a:chOff x="0" y="0"/>
          <a:chExt cx="0" cy="0"/>
        </a:xfrm>
      </p:grpSpPr>
      <p:sp>
        <p:nvSpPr>
          <p:cNvPr id="63" name="Google Shape;63;p4"/>
          <p:cNvSpPr/>
          <p:nvPr/>
        </p:nvSpPr>
        <p:spPr>
          <a:xfrm>
            <a:off x="0" y="414789"/>
            <a:ext cx="10693400" cy="67269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7" name="Shape 67"/>
        <p:cNvGrpSpPr/>
        <p:nvPr/>
      </p:nvGrpSpPr>
      <p:grpSpPr>
        <a:xfrm>
          <a:off x="0" y="0"/>
          <a:ext cx="0" cy="0"/>
          <a:chOff x="0" y="0"/>
          <a:chExt cx="0" cy="0"/>
        </a:xfrm>
      </p:grpSpPr>
      <p:sp>
        <p:nvSpPr>
          <p:cNvPr id="68" name="Google Shape;68;p3"/>
          <p:cNvSpPr/>
          <p:nvPr/>
        </p:nvSpPr>
        <p:spPr>
          <a:xfrm>
            <a:off x="0" y="441582"/>
            <a:ext cx="10693400" cy="667332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2" name="Shape 72"/>
        <p:cNvGrpSpPr/>
        <p:nvPr/>
      </p:nvGrpSpPr>
      <p:grpSpPr>
        <a:xfrm>
          <a:off x="0" y="0"/>
          <a:ext cx="0" cy="0"/>
          <a:chOff x="0" y="0"/>
          <a:chExt cx="0" cy="0"/>
        </a:xfrm>
      </p:grpSpPr>
      <p:sp>
        <p:nvSpPr>
          <p:cNvPr id="73" name="Google Shape;73;p7"/>
          <p:cNvSpPr/>
          <p:nvPr/>
        </p:nvSpPr>
        <p:spPr>
          <a:xfrm>
            <a:off x="0" y="460764"/>
            <a:ext cx="10693400" cy="66349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7" name="Shape 77"/>
        <p:cNvGrpSpPr/>
        <p:nvPr/>
      </p:nvGrpSpPr>
      <p:grpSpPr>
        <a:xfrm>
          <a:off x="0" y="0"/>
          <a:ext cx="0" cy="0"/>
          <a:chOff x="0" y="0"/>
          <a:chExt cx="0" cy="0"/>
        </a:xfrm>
      </p:grpSpPr>
      <p:sp>
        <p:nvSpPr>
          <p:cNvPr id="78" name="Google Shape;78;p6"/>
          <p:cNvSpPr/>
          <p:nvPr/>
        </p:nvSpPr>
        <p:spPr>
          <a:xfrm>
            <a:off x="0" y="445763"/>
            <a:ext cx="10693400" cy="66649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6"/>
          <p:cNvSpPr txBox="1"/>
          <p:nvPr/>
        </p:nvSpPr>
        <p:spPr>
          <a:xfrm>
            <a:off x="6665550" y="3086100"/>
            <a:ext cx="3226500" cy="20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0" name="Google Shape;80;p6"/>
          <p:cNvSpPr txBox="1"/>
          <p:nvPr/>
        </p:nvSpPr>
        <p:spPr>
          <a:xfrm>
            <a:off x="6608950" y="3100250"/>
            <a:ext cx="3679200" cy="225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4800">
              <a:solidFill>
                <a:srgbClr val="FFFFFF"/>
              </a:solidFill>
              <a:latin typeface="Roboto"/>
              <a:ea typeface="Roboto"/>
              <a:cs typeface="Roboto"/>
              <a:sym typeface="Roboto"/>
            </a:endParaRPr>
          </a:p>
        </p:txBody>
      </p:sp>
      <p:pic>
        <p:nvPicPr>
          <p:cNvPr descr="Image result for black screen" id="81" name="Google Shape;81;p6"/>
          <p:cNvPicPr preferRelativeResize="0"/>
          <p:nvPr/>
        </p:nvPicPr>
        <p:blipFill>
          <a:blip r:embed="rId4">
            <a:alphaModFix/>
          </a:blip>
          <a:stretch>
            <a:fillRect/>
          </a:stretch>
        </p:blipFill>
        <p:spPr>
          <a:xfrm>
            <a:off x="1571250" y="4699275"/>
            <a:ext cx="2857500" cy="1600200"/>
          </a:xfrm>
          <a:prstGeom prst="rect">
            <a:avLst/>
          </a:prstGeom>
          <a:noFill/>
          <a:ln>
            <a:noFill/>
          </a:ln>
        </p:spPr>
      </p:pic>
      <p:pic>
        <p:nvPicPr>
          <p:cNvPr id="82" name="Google Shape;82;p6"/>
          <p:cNvPicPr preferRelativeResize="0"/>
          <p:nvPr/>
        </p:nvPicPr>
        <p:blipFill>
          <a:blip r:embed="rId5">
            <a:alphaModFix/>
          </a:blip>
          <a:stretch>
            <a:fillRect/>
          </a:stretch>
        </p:blipFill>
        <p:spPr>
          <a:xfrm>
            <a:off x="5887600" y="2920325"/>
            <a:ext cx="4400550" cy="260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6" name="Shape 86"/>
        <p:cNvGrpSpPr/>
        <p:nvPr/>
      </p:nvGrpSpPr>
      <p:grpSpPr>
        <a:xfrm>
          <a:off x="0" y="0"/>
          <a:ext cx="0" cy="0"/>
          <a:chOff x="0" y="0"/>
          <a:chExt cx="0" cy="0"/>
        </a:xfrm>
      </p:grpSpPr>
      <p:sp>
        <p:nvSpPr>
          <p:cNvPr id="87" name="Google Shape;87;p2"/>
          <p:cNvSpPr/>
          <p:nvPr/>
        </p:nvSpPr>
        <p:spPr>
          <a:xfrm>
            <a:off x="0" y="425693"/>
            <a:ext cx="10693400" cy="670511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8" name="Google Shape;88;p2"/>
          <p:cNvPicPr preferRelativeResize="0"/>
          <p:nvPr/>
        </p:nvPicPr>
        <p:blipFill>
          <a:blip r:embed="rId4">
            <a:alphaModFix/>
          </a:blip>
          <a:stretch>
            <a:fillRect/>
          </a:stretch>
        </p:blipFill>
        <p:spPr>
          <a:xfrm>
            <a:off x="3549575" y="2595175"/>
            <a:ext cx="3594250" cy="3812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2019-10-27T08:27:41Z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2019-10-27T00:00:00Z</vt:filetime>
  </property>
</Properties>
</file>