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026819559" r:id="rId2"/>
    <p:sldId id="2147307782" r:id="rId3"/>
    <p:sldId id="2147309104" r:id="rId4"/>
    <p:sldId id="2147309105" r:id="rId5"/>
    <p:sldId id="2147309106" r:id="rId6"/>
    <p:sldId id="2147309107" r:id="rId7"/>
    <p:sldId id="2147309108" r:id="rId8"/>
    <p:sldId id="20268195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4289" autoAdjust="0"/>
  </p:normalViewPr>
  <p:slideViewPr>
    <p:cSldViewPr snapToGrid="0">
      <p:cViewPr varScale="1">
        <p:scale>
          <a:sx n="70" d="100"/>
          <a:sy n="70" d="100"/>
        </p:scale>
        <p:origin x="1171"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FE9BD-F9D4-43D1-9D43-2796147EF9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389652-944D-4E8A-AFFB-596CC8E1D592}">
      <dgm:prSet/>
      <dgm:spPr/>
      <dgm:t>
        <a:bodyPr/>
        <a:lstStyle/>
        <a:p>
          <a:pPr>
            <a:lnSpc>
              <a:spcPct val="100000"/>
            </a:lnSpc>
          </a:pPr>
          <a:r>
            <a:rPr lang="en-US"/>
            <a:t>Identify and fix issues with oversized and undersized VMs. </a:t>
          </a:r>
        </a:p>
      </dgm:t>
    </dgm:pt>
    <dgm:pt modelId="{5925F288-45AD-40E0-B998-1A1EBE4D48FE}" type="parTrans" cxnId="{49212A69-6C51-4C32-B304-83F93381AF8C}">
      <dgm:prSet/>
      <dgm:spPr/>
      <dgm:t>
        <a:bodyPr/>
        <a:lstStyle/>
        <a:p>
          <a:endParaRPr lang="en-US"/>
        </a:p>
      </dgm:t>
    </dgm:pt>
    <dgm:pt modelId="{3BDD2D3C-FB6B-4B7F-A3D3-5D4BF2DE9EBF}" type="sibTrans" cxnId="{49212A69-6C51-4C32-B304-83F93381AF8C}">
      <dgm:prSet/>
      <dgm:spPr/>
      <dgm:t>
        <a:bodyPr/>
        <a:lstStyle/>
        <a:p>
          <a:endParaRPr lang="en-US"/>
        </a:p>
      </dgm:t>
    </dgm:pt>
    <dgm:pt modelId="{E84ED91C-6C8A-4700-BCFE-CBE30DDB7BA8}">
      <dgm:prSet/>
      <dgm:spPr/>
      <dgm:t>
        <a:bodyPr/>
        <a:lstStyle/>
        <a:p>
          <a:pPr>
            <a:lnSpc>
              <a:spcPct val="100000"/>
            </a:lnSpc>
          </a:pPr>
          <a:r>
            <a:rPr lang="en-US"/>
            <a:t>Based on Aria Operations Recommendations!</a:t>
          </a:r>
        </a:p>
      </dgm:t>
    </dgm:pt>
    <dgm:pt modelId="{A6D94B2B-5DE0-42DF-8AAA-EB2B80EE9956}" type="parTrans" cxnId="{E6D7C348-63C2-4754-BB53-604C74A906B4}">
      <dgm:prSet/>
      <dgm:spPr/>
      <dgm:t>
        <a:bodyPr/>
        <a:lstStyle/>
        <a:p>
          <a:endParaRPr lang="en-US"/>
        </a:p>
      </dgm:t>
    </dgm:pt>
    <dgm:pt modelId="{83458F51-8F37-439C-9506-29CB1B648C69}" type="sibTrans" cxnId="{E6D7C348-63C2-4754-BB53-604C74A906B4}">
      <dgm:prSet/>
      <dgm:spPr/>
      <dgm:t>
        <a:bodyPr/>
        <a:lstStyle/>
        <a:p>
          <a:endParaRPr lang="en-US"/>
        </a:p>
      </dgm:t>
    </dgm:pt>
    <dgm:pt modelId="{886C3CF4-3DC6-483A-A068-D95B160FBF78}">
      <dgm:prSet/>
      <dgm:spPr/>
      <dgm:t>
        <a:bodyPr/>
        <a:lstStyle/>
        <a:p>
          <a:pPr>
            <a:lnSpc>
              <a:spcPct val="100000"/>
            </a:lnSpc>
          </a:pPr>
          <a:r>
            <a:rPr lang="en-US"/>
            <a:t>Configure Policies </a:t>
          </a:r>
          <a:r>
            <a:rPr lang="nb-NO"/>
            <a:t>for </a:t>
          </a:r>
          <a:endParaRPr lang="en-US"/>
        </a:p>
      </dgm:t>
    </dgm:pt>
    <dgm:pt modelId="{3ED9EEC0-970F-46CE-86D3-E2D8EA2FA7DE}" type="parTrans" cxnId="{51527AFA-6606-4C52-A172-8C3A2307056D}">
      <dgm:prSet/>
      <dgm:spPr/>
      <dgm:t>
        <a:bodyPr/>
        <a:lstStyle/>
        <a:p>
          <a:endParaRPr lang="en-US"/>
        </a:p>
      </dgm:t>
    </dgm:pt>
    <dgm:pt modelId="{78A0462E-7116-426B-94B6-98211E71EAB9}" type="sibTrans" cxnId="{51527AFA-6606-4C52-A172-8C3A2307056D}">
      <dgm:prSet/>
      <dgm:spPr/>
      <dgm:t>
        <a:bodyPr/>
        <a:lstStyle/>
        <a:p>
          <a:endParaRPr lang="en-US"/>
        </a:p>
      </dgm:t>
    </dgm:pt>
    <dgm:pt modelId="{D3B2AC7A-BB39-4D0A-8D08-F30C7E961670}">
      <dgm:prSet/>
      <dgm:spPr/>
      <dgm:t>
        <a:bodyPr/>
        <a:lstStyle/>
        <a:p>
          <a:pPr>
            <a:lnSpc>
              <a:spcPct val="100000"/>
            </a:lnSpc>
          </a:pPr>
          <a:r>
            <a:rPr lang="en-US"/>
            <a:t>Criticality Thresholds</a:t>
          </a:r>
        </a:p>
      </dgm:t>
    </dgm:pt>
    <dgm:pt modelId="{FCA8A392-EC00-4E47-9358-CA5E74A45641}" type="parTrans" cxnId="{EA79A65A-E76D-40CA-8283-465FE8E15952}">
      <dgm:prSet/>
      <dgm:spPr/>
      <dgm:t>
        <a:bodyPr/>
        <a:lstStyle/>
        <a:p>
          <a:endParaRPr lang="en-US"/>
        </a:p>
      </dgm:t>
    </dgm:pt>
    <dgm:pt modelId="{BE928D5F-A2D3-418B-9C3F-E7B4BD9DD216}" type="sibTrans" cxnId="{EA79A65A-E76D-40CA-8283-465FE8E15952}">
      <dgm:prSet/>
      <dgm:spPr/>
      <dgm:t>
        <a:bodyPr/>
        <a:lstStyle/>
        <a:p>
          <a:endParaRPr lang="en-US"/>
        </a:p>
      </dgm:t>
    </dgm:pt>
    <dgm:pt modelId="{8737ED83-0069-45A6-BF66-476800AC5DB2}">
      <dgm:prSet/>
      <dgm:spPr/>
      <dgm:t>
        <a:bodyPr/>
        <a:lstStyle/>
        <a:p>
          <a:pPr>
            <a:lnSpc>
              <a:spcPct val="100000"/>
            </a:lnSpc>
          </a:pPr>
          <a:r>
            <a:rPr lang="en-US"/>
            <a:t>Risk Level (Conservative vs. Aggressive)</a:t>
          </a:r>
        </a:p>
      </dgm:t>
    </dgm:pt>
    <dgm:pt modelId="{7A788A6E-56F8-456C-8971-1587BC95C86E}" type="parTrans" cxnId="{1BCA8AF9-1B4A-483A-984C-60B4A352F120}">
      <dgm:prSet/>
      <dgm:spPr/>
      <dgm:t>
        <a:bodyPr/>
        <a:lstStyle/>
        <a:p>
          <a:endParaRPr lang="en-US"/>
        </a:p>
      </dgm:t>
    </dgm:pt>
    <dgm:pt modelId="{316A401B-3407-476C-AA93-76FF24D13DD9}" type="sibTrans" cxnId="{1BCA8AF9-1B4A-483A-984C-60B4A352F120}">
      <dgm:prSet/>
      <dgm:spPr/>
      <dgm:t>
        <a:bodyPr/>
        <a:lstStyle/>
        <a:p>
          <a:endParaRPr lang="en-US"/>
        </a:p>
      </dgm:t>
    </dgm:pt>
    <dgm:pt modelId="{17E9043A-BA00-4F01-BE98-43DAD832A94E}">
      <dgm:prSet/>
      <dgm:spPr/>
      <dgm:t>
        <a:bodyPr/>
        <a:lstStyle/>
        <a:p>
          <a:pPr>
            <a:lnSpc>
              <a:spcPct val="100000"/>
            </a:lnSpc>
          </a:pPr>
          <a:r>
            <a:rPr lang="en-US"/>
            <a:t>Business Hours</a:t>
          </a:r>
        </a:p>
      </dgm:t>
    </dgm:pt>
    <dgm:pt modelId="{4274A8FB-CA5E-4737-B79D-B9F3E7D445BB}" type="parTrans" cxnId="{252CA7CE-B32F-4362-98AE-84A982A51D54}">
      <dgm:prSet/>
      <dgm:spPr/>
      <dgm:t>
        <a:bodyPr/>
        <a:lstStyle/>
        <a:p>
          <a:endParaRPr lang="en-US"/>
        </a:p>
      </dgm:t>
    </dgm:pt>
    <dgm:pt modelId="{8CEF081D-CC6E-4C5F-8CBD-B2DD7B2E94BC}" type="sibTrans" cxnId="{252CA7CE-B32F-4362-98AE-84A982A51D54}">
      <dgm:prSet/>
      <dgm:spPr/>
      <dgm:t>
        <a:bodyPr/>
        <a:lstStyle/>
        <a:p>
          <a:endParaRPr lang="en-US"/>
        </a:p>
      </dgm:t>
    </dgm:pt>
    <dgm:pt modelId="{330107A0-BF6F-4417-9487-E73A0FDA25B9}">
      <dgm:prSet/>
      <dgm:spPr/>
      <dgm:t>
        <a:bodyPr/>
        <a:lstStyle/>
        <a:p>
          <a:pPr>
            <a:lnSpc>
              <a:spcPct val="100000"/>
            </a:lnSpc>
          </a:pPr>
          <a:r>
            <a:rPr lang="en-US"/>
            <a:t>Automate Rightsizing</a:t>
          </a:r>
        </a:p>
      </dgm:t>
    </dgm:pt>
    <dgm:pt modelId="{7A723A1A-9A9D-4EA3-A65A-00A786442205}" type="parTrans" cxnId="{8AB56B4B-1E2B-442B-A44D-D24FAF8BD88C}">
      <dgm:prSet/>
      <dgm:spPr/>
      <dgm:t>
        <a:bodyPr/>
        <a:lstStyle/>
        <a:p>
          <a:endParaRPr lang="en-US"/>
        </a:p>
      </dgm:t>
    </dgm:pt>
    <dgm:pt modelId="{5D5DC443-22B9-4B84-ACB5-23247FBA2730}" type="sibTrans" cxnId="{8AB56B4B-1E2B-442B-A44D-D24FAF8BD88C}">
      <dgm:prSet/>
      <dgm:spPr/>
      <dgm:t>
        <a:bodyPr/>
        <a:lstStyle/>
        <a:p>
          <a:endParaRPr lang="en-US"/>
        </a:p>
      </dgm:t>
    </dgm:pt>
    <dgm:pt modelId="{6300F30A-594D-43B1-B8B6-B324AF97ED73}" type="pres">
      <dgm:prSet presAssocID="{19AFE9BD-F9D4-43D1-9D43-2796147EF971}" presName="root" presStyleCnt="0">
        <dgm:presLayoutVars>
          <dgm:dir/>
          <dgm:resizeHandles val="exact"/>
        </dgm:presLayoutVars>
      </dgm:prSet>
      <dgm:spPr/>
    </dgm:pt>
    <dgm:pt modelId="{8FD9B455-CEDC-4F9B-B48F-2A01CC2377F1}" type="pres">
      <dgm:prSet presAssocID="{60389652-944D-4E8A-AFFB-596CC8E1D592}" presName="compNode" presStyleCnt="0"/>
      <dgm:spPr/>
    </dgm:pt>
    <dgm:pt modelId="{7777BA07-3D08-43F0-BEAC-F441DB56510D}" type="pres">
      <dgm:prSet presAssocID="{60389652-944D-4E8A-AFFB-596CC8E1D592}" presName="bgRect" presStyleLbl="bgShp" presStyleIdx="0" presStyleCnt="4"/>
      <dgm:spPr/>
    </dgm:pt>
    <dgm:pt modelId="{C0BF7EC7-BC5D-44CF-B529-1B621FF1E2E5}" type="pres">
      <dgm:prSet presAssocID="{60389652-944D-4E8A-AFFB-596CC8E1D5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nboarding"/>
        </a:ext>
      </dgm:extLst>
    </dgm:pt>
    <dgm:pt modelId="{FBF0A8BF-FA46-49F1-966C-9EF580BA8639}" type="pres">
      <dgm:prSet presAssocID="{60389652-944D-4E8A-AFFB-596CC8E1D592}" presName="spaceRect" presStyleCnt="0"/>
      <dgm:spPr/>
    </dgm:pt>
    <dgm:pt modelId="{1D9B2CA3-F3C4-462A-A255-55F120A39E15}" type="pres">
      <dgm:prSet presAssocID="{60389652-944D-4E8A-AFFB-596CC8E1D592}" presName="parTx" presStyleLbl="revTx" presStyleIdx="0" presStyleCnt="5">
        <dgm:presLayoutVars>
          <dgm:chMax val="0"/>
          <dgm:chPref val="0"/>
        </dgm:presLayoutVars>
      </dgm:prSet>
      <dgm:spPr/>
    </dgm:pt>
    <dgm:pt modelId="{EF7E185F-3E34-41C1-85A9-2448EFDADE8A}" type="pres">
      <dgm:prSet presAssocID="{3BDD2D3C-FB6B-4B7F-A3D3-5D4BF2DE9EBF}" presName="sibTrans" presStyleCnt="0"/>
      <dgm:spPr/>
    </dgm:pt>
    <dgm:pt modelId="{916477F1-60BD-4EFD-8041-95C632EEFEEF}" type="pres">
      <dgm:prSet presAssocID="{E84ED91C-6C8A-4700-BCFE-CBE30DDB7BA8}" presName="compNode" presStyleCnt="0"/>
      <dgm:spPr/>
    </dgm:pt>
    <dgm:pt modelId="{7798272B-F952-4B8C-85A3-48C2A3976D1B}" type="pres">
      <dgm:prSet presAssocID="{E84ED91C-6C8A-4700-BCFE-CBE30DDB7BA8}" presName="bgRect" presStyleLbl="bgShp" presStyleIdx="1" presStyleCnt="4"/>
      <dgm:spPr/>
    </dgm:pt>
    <dgm:pt modelId="{AD28B82A-8F35-4AA7-838B-9B2FF9AF90FB}" type="pres">
      <dgm:prSet presAssocID="{E84ED91C-6C8A-4700-BCFE-CBE30DDB7B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Secure"/>
        </a:ext>
      </dgm:extLst>
    </dgm:pt>
    <dgm:pt modelId="{C3C58C90-D056-453A-A3C8-721E154679A6}" type="pres">
      <dgm:prSet presAssocID="{E84ED91C-6C8A-4700-BCFE-CBE30DDB7BA8}" presName="spaceRect" presStyleCnt="0"/>
      <dgm:spPr/>
    </dgm:pt>
    <dgm:pt modelId="{87D72F8B-8E44-46F6-A804-E7E28F9DB2C1}" type="pres">
      <dgm:prSet presAssocID="{E84ED91C-6C8A-4700-BCFE-CBE30DDB7BA8}" presName="parTx" presStyleLbl="revTx" presStyleIdx="1" presStyleCnt="5">
        <dgm:presLayoutVars>
          <dgm:chMax val="0"/>
          <dgm:chPref val="0"/>
        </dgm:presLayoutVars>
      </dgm:prSet>
      <dgm:spPr/>
    </dgm:pt>
    <dgm:pt modelId="{F89B8B72-7D3F-4090-B3A6-4F32401CF2BB}" type="pres">
      <dgm:prSet presAssocID="{83458F51-8F37-439C-9506-29CB1B648C69}" presName="sibTrans" presStyleCnt="0"/>
      <dgm:spPr/>
    </dgm:pt>
    <dgm:pt modelId="{BE6863A2-DE61-4014-AE6D-255BDF31D7A2}" type="pres">
      <dgm:prSet presAssocID="{886C3CF4-3DC6-483A-A068-D95B160FBF78}" presName="compNode" presStyleCnt="0"/>
      <dgm:spPr/>
    </dgm:pt>
    <dgm:pt modelId="{646B9D44-514E-4E9D-8234-E424E94D3D4D}" type="pres">
      <dgm:prSet presAssocID="{886C3CF4-3DC6-483A-A068-D95B160FBF78}" presName="bgRect" presStyleLbl="bgShp" presStyleIdx="2" presStyleCnt="4"/>
      <dgm:spPr/>
    </dgm:pt>
    <dgm:pt modelId="{98BDDDDC-B99F-4AEB-B7A4-74D9F7F17129}" type="pres">
      <dgm:prSet presAssocID="{886C3CF4-3DC6-483A-A068-D95B160FBF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mily"/>
        </a:ext>
      </dgm:extLst>
    </dgm:pt>
    <dgm:pt modelId="{7464BECF-6A79-41D4-9029-49A37B659CF4}" type="pres">
      <dgm:prSet presAssocID="{886C3CF4-3DC6-483A-A068-D95B160FBF78}" presName="spaceRect" presStyleCnt="0"/>
      <dgm:spPr/>
    </dgm:pt>
    <dgm:pt modelId="{DB7BDFC2-6BF4-4951-B19C-00E82D4F40E9}" type="pres">
      <dgm:prSet presAssocID="{886C3CF4-3DC6-483A-A068-D95B160FBF78}" presName="parTx" presStyleLbl="revTx" presStyleIdx="2" presStyleCnt="5">
        <dgm:presLayoutVars>
          <dgm:chMax val="0"/>
          <dgm:chPref val="0"/>
        </dgm:presLayoutVars>
      </dgm:prSet>
      <dgm:spPr/>
    </dgm:pt>
    <dgm:pt modelId="{B23B056D-AA38-4872-8B35-DF7351EB1020}" type="pres">
      <dgm:prSet presAssocID="{886C3CF4-3DC6-483A-A068-D95B160FBF78}" presName="desTx" presStyleLbl="revTx" presStyleIdx="3" presStyleCnt="5">
        <dgm:presLayoutVars/>
      </dgm:prSet>
      <dgm:spPr/>
    </dgm:pt>
    <dgm:pt modelId="{B8966888-6772-4619-A5BA-E145C753949C}" type="pres">
      <dgm:prSet presAssocID="{78A0462E-7116-426B-94B6-98211E71EAB9}" presName="sibTrans" presStyleCnt="0"/>
      <dgm:spPr/>
    </dgm:pt>
    <dgm:pt modelId="{D27C0C61-7D35-4A37-A0B7-EB88120B2997}" type="pres">
      <dgm:prSet presAssocID="{330107A0-BF6F-4417-9487-E73A0FDA25B9}" presName="compNode" presStyleCnt="0"/>
      <dgm:spPr/>
    </dgm:pt>
    <dgm:pt modelId="{D7350A12-B627-420D-B636-519C7A941E58}" type="pres">
      <dgm:prSet presAssocID="{330107A0-BF6F-4417-9487-E73A0FDA25B9}" presName="bgRect" presStyleLbl="bgShp" presStyleIdx="3" presStyleCnt="4"/>
      <dgm:spPr/>
    </dgm:pt>
    <dgm:pt modelId="{FE72CF9E-6EC1-40B7-8011-C40EAA563631}" type="pres">
      <dgm:prSet presAssocID="{330107A0-BF6F-4417-9487-E73A0FDA25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1A6A621E-4A99-4AD4-B13F-5AF67F728743}" type="pres">
      <dgm:prSet presAssocID="{330107A0-BF6F-4417-9487-E73A0FDA25B9}" presName="spaceRect" presStyleCnt="0"/>
      <dgm:spPr/>
    </dgm:pt>
    <dgm:pt modelId="{E77EE1E8-782D-4B64-A264-FAF87C948D1C}" type="pres">
      <dgm:prSet presAssocID="{330107A0-BF6F-4417-9487-E73A0FDA25B9}" presName="parTx" presStyleLbl="revTx" presStyleIdx="4" presStyleCnt="5">
        <dgm:presLayoutVars>
          <dgm:chMax val="0"/>
          <dgm:chPref val="0"/>
        </dgm:presLayoutVars>
      </dgm:prSet>
      <dgm:spPr/>
    </dgm:pt>
  </dgm:ptLst>
  <dgm:cxnLst>
    <dgm:cxn modelId="{C2A1EA05-BA33-4B1A-8915-989E1FC22845}" type="presOf" srcId="{60389652-944D-4E8A-AFFB-596CC8E1D592}" destId="{1D9B2CA3-F3C4-462A-A255-55F120A39E15}" srcOrd="0" destOrd="0" presId="urn:microsoft.com/office/officeart/2018/2/layout/IconVerticalSolidList"/>
    <dgm:cxn modelId="{8007F70D-29BE-4CBD-B6B9-695BCEFE8579}" type="presOf" srcId="{19AFE9BD-F9D4-43D1-9D43-2796147EF971}" destId="{6300F30A-594D-43B1-B8B6-B324AF97ED73}" srcOrd="0" destOrd="0" presId="urn:microsoft.com/office/officeart/2018/2/layout/IconVerticalSolidList"/>
    <dgm:cxn modelId="{1836733D-874A-4B54-90AB-02BB3A31318A}" type="presOf" srcId="{330107A0-BF6F-4417-9487-E73A0FDA25B9}" destId="{E77EE1E8-782D-4B64-A264-FAF87C948D1C}" srcOrd="0" destOrd="0" presId="urn:microsoft.com/office/officeart/2018/2/layout/IconVerticalSolidList"/>
    <dgm:cxn modelId="{E6D7C348-63C2-4754-BB53-604C74A906B4}" srcId="{19AFE9BD-F9D4-43D1-9D43-2796147EF971}" destId="{E84ED91C-6C8A-4700-BCFE-CBE30DDB7BA8}" srcOrd="1" destOrd="0" parTransId="{A6D94B2B-5DE0-42DF-8AAA-EB2B80EE9956}" sibTransId="{83458F51-8F37-439C-9506-29CB1B648C69}"/>
    <dgm:cxn modelId="{49212A69-6C51-4C32-B304-83F93381AF8C}" srcId="{19AFE9BD-F9D4-43D1-9D43-2796147EF971}" destId="{60389652-944D-4E8A-AFFB-596CC8E1D592}" srcOrd="0" destOrd="0" parTransId="{5925F288-45AD-40E0-B998-1A1EBE4D48FE}" sibTransId="{3BDD2D3C-FB6B-4B7F-A3D3-5D4BF2DE9EBF}"/>
    <dgm:cxn modelId="{8AB56B4B-1E2B-442B-A44D-D24FAF8BD88C}" srcId="{19AFE9BD-F9D4-43D1-9D43-2796147EF971}" destId="{330107A0-BF6F-4417-9487-E73A0FDA25B9}" srcOrd="3" destOrd="0" parTransId="{7A723A1A-9A9D-4EA3-A65A-00A786442205}" sibTransId="{5D5DC443-22B9-4B84-ACB5-23247FBA2730}"/>
    <dgm:cxn modelId="{31E45B70-E08E-4586-A710-0552F1A9531B}" type="presOf" srcId="{8737ED83-0069-45A6-BF66-476800AC5DB2}" destId="{B23B056D-AA38-4872-8B35-DF7351EB1020}" srcOrd="0" destOrd="1" presId="urn:microsoft.com/office/officeart/2018/2/layout/IconVerticalSolidList"/>
    <dgm:cxn modelId="{1BFA2F7A-9CF7-4448-8BFE-67A058D35CB3}" type="presOf" srcId="{17E9043A-BA00-4F01-BE98-43DAD832A94E}" destId="{B23B056D-AA38-4872-8B35-DF7351EB1020}" srcOrd="0" destOrd="2" presId="urn:microsoft.com/office/officeart/2018/2/layout/IconVerticalSolidList"/>
    <dgm:cxn modelId="{EA79A65A-E76D-40CA-8283-465FE8E15952}" srcId="{886C3CF4-3DC6-483A-A068-D95B160FBF78}" destId="{D3B2AC7A-BB39-4D0A-8D08-F30C7E961670}" srcOrd="0" destOrd="0" parTransId="{FCA8A392-EC00-4E47-9358-CA5E74A45641}" sibTransId="{BE928D5F-A2D3-418B-9C3F-E7B4BD9DD216}"/>
    <dgm:cxn modelId="{02AF389A-5468-49BB-9733-A2A3F4D2DF6C}" type="presOf" srcId="{D3B2AC7A-BB39-4D0A-8D08-F30C7E961670}" destId="{B23B056D-AA38-4872-8B35-DF7351EB1020}" srcOrd="0" destOrd="0" presId="urn:microsoft.com/office/officeart/2018/2/layout/IconVerticalSolidList"/>
    <dgm:cxn modelId="{1DAB7FB1-AAE9-4284-B9E0-078F31A07BC0}" type="presOf" srcId="{886C3CF4-3DC6-483A-A068-D95B160FBF78}" destId="{DB7BDFC2-6BF4-4951-B19C-00E82D4F40E9}" srcOrd="0" destOrd="0" presId="urn:microsoft.com/office/officeart/2018/2/layout/IconVerticalSolidList"/>
    <dgm:cxn modelId="{78A42AC3-54E4-423E-BC60-23557E0B913F}" type="presOf" srcId="{E84ED91C-6C8A-4700-BCFE-CBE30DDB7BA8}" destId="{87D72F8B-8E44-46F6-A804-E7E28F9DB2C1}" srcOrd="0" destOrd="0" presId="urn:microsoft.com/office/officeart/2018/2/layout/IconVerticalSolidList"/>
    <dgm:cxn modelId="{252CA7CE-B32F-4362-98AE-84A982A51D54}" srcId="{886C3CF4-3DC6-483A-A068-D95B160FBF78}" destId="{17E9043A-BA00-4F01-BE98-43DAD832A94E}" srcOrd="2" destOrd="0" parTransId="{4274A8FB-CA5E-4737-B79D-B9F3E7D445BB}" sibTransId="{8CEF081D-CC6E-4C5F-8CBD-B2DD7B2E94BC}"/>
    <dgm:cxn modelId="{1BCA8AF9-1B4A-483A-984C-60B4A352F120}" srcId="{886C3CF4-3DC6-483A-A068-D95B160FBF78}" destId="{8737ED83-0069-45A6-BF66-476800AC5DB2}" srcOrd="1" destOrd="0" parTransId="{7A788A6E-56F8-456C-8971-1587BC95C86E}" sibTransId="{316A401B-3407-476C-AA93-76FF24D13DD9}"/>
    <dgm:cxn modelId="{51527AFA-6606-4C52-A172-8C3A2307056D}" srcId="{19AFE9BD-F9D4-43D1-9D43-2796147EF971}" destId="{886C3CF4-3DC6-483A-A068-D95B160FBF78}" srcOrd="2" destOrd="0" parTransId="{3ED9EEC0-970F-46CE-86D3-E2D8EA2FA7DE}" sibTransId="{78A0462E-7116-426B-94B6-98211E71EAB9}"/>
    <dgm:cxn modelId="{801725AB-D37B-478F-AF5B-45DA4142F3D5}" type="presParOf" srcId="{6300F30A-594D-43B1-B8B6-B324AF97ED73}" destId="{8FD9B455-CEDC-4F9B-B48F-2A01CC2377F1}" srcOrd="0" destOrd="0" presId="urn:microsoft.com/office/officeart/2018/2/layout/IconVerticalSolidList"/>
    <dgm:cxn modelId="{9B54212E-7D50-4973-B649-0CB8F4C005A0}" type="presParOf" srcId="{8FD9B455-CEDC-4F9B-B48F-2A01CC2377F1}" destId="{7777BA07-3D08-43F0-BEAC-F441DB56510D}" srcOrd="0" destOrd="0" presId="urn:microsoft.com/office/officeart/2018/2/layout/IconVerticalSolidList"/>
    <dgm:cxn modelId="{1877DAD4-65A8-4D0C-B56E-075F11F8E14E}" type="presParOf" srcId="{8FD9B455-CEDC-4F9B-B48F-2A01CC2377F1}" destId="{C0BF7EC7-BC5D-44CF-B529-1B621FF1E2E5}" srcOrd="1" destOrd="0" presId="urn:microsoft.com/office/officeart/2018/2/layout/IconVerticalSolidList"/>
    <dgm:cxn modelId="{C3653111-F1BA-45C5-A2DF-96FB351150CE}" type="presParOf" srcId="{8FD9B455-CEDC-4F9B-B48F-2A01CC2377F1}" destId="{FBF0A8BF-FA46-49F1-966C-9EF580BA8639}" srcOrd="2" destOrd="0" presId="urn:microsoft.com/office/officeart/2018/2/layout/IconVerticalSolidList"/>
    <dgm:cxn modelId="{A4D92BF8-9662-4F13-BE00-BB7BFC24CAB8}" type="presParOf" srcId="{8FD9B455-CEDC-4F9B-B48F-2A01CC2377F1}" destId="{1D9B2CA3-F3C4-462A-A255-55F120A39E15}" srcOrd="3" destOrd="0" presId="urn:microsoft.com/office/officeart/2018/2/layout/IconVerticalSolidList"/>
    <dgm:cxn modelId="{D07F17EB-F647-4818-9912-C161127ECC09}" type="presParOf" srcId="{6300F30A-594D-43B1-B8B6-B324AF97ED73}" destId="{EF7E185F-3E34-41C1-85A9-2448EFDADE8A}" srcOrd="1" destOrd="0" presId="urn:microsoft.com/office/officeart/2018/2/layout/IconVerticalSolidList"/>
    <dgm:cxn modelId="{E715AA85-8707-4CF9-89F8-00C3E80D1EFC}" type="presParOf" srcId="{6300F30A-594D-43B1-B8B6-B324AF97ED73}" destId="{916477F1-60BD-4EFD-8041-95C632EEFEEF}" srcOrd="2" destOrd="0" presId="urn:microsoft.com/office/officeart/2018/2/layout/IconVerticalSolidList"/>
    <dgm:cxn modelId="{EB0A5E99-1D10-4667-8CE7-251CD50F6C40}" type="presParOf" srcId="{916477F1-60BD-4EFD-8041-95C632EEFEEF}" destId="{7798272B-F952-4B8C-85A3-48C2A3976D1B}" srcOrd="0" destOrd="0" presId="urn:microsoft.com/office/officeart/2018/2/layout/IconVerticalSolidList"/>
    <dgm:cxn modelId="{B25A5D6F-E90A-4329-AFBD-03038756708D}" type="presParOf" srcId="{916477F1-60BD-4EFD-8041-95C632EEFEEF}" destId="{AD28B82A-8F35-4AA7-838B-9B2FF9AF90FB}" srcOrd="1" destOrd="0" presId="urn:microsoft.com/office/officeart/2018/2/layout/IconVerticalSolidList"/>
    <dgm:cxn modelId="{B7D4F31C-B68E-477A-A49F-B9539565362B}" type="presParOf" srcId="{916477F1-60BD-4EFD-8041-95C632EEFEEF}" destId="{C3C58C90-D056-453A-A3C8-721E154679A6}" srcOrd="2" destOrd="0" presId="urn:microsoft.com/office/officeart/2018/2/layout/IconVerticalSolidList"/>
    <dgm:cxn modelId="{1560AFF0-C779-4362-BB6C-A61F4DEA52DB}" type="presParOf" srcId="{916477F1-60BD-4EFD-8041-95C632EEFEEF}" destId="{87D72F8B-8E44-46F6-A804-E7E28F9DB2C1}" srcOrd="3" destOrd="0" presId="urn:microsoft.com/office/officeart/2018/2/layout/IconVerticalSolidList"/>
    <dgm:cxn modelId="{E21BEA0D-2A6E-4D0C-BBB9-017BE2C8607F}" type="presParOf" srcId="{6300F30A-594D-43B1-B8B6-B324AF97ED73}" destId="{F89B8B72-7D3F-4090-B3A6-4F32401CF2BB}" srcOrd="3" destOrd="0" presId="urn:microsoft.com/office/officeart/2018/2/layout/IconVerticalSolidList"/>
    <dgm:cxn modelId="{F488E5F6-34F2-471A-BF0A-A28EED3CA71E}" type="presParOf" srcId="{6300F30A-594D-43B1-B8B6-B324AF97ED73}" destId="{BE6863A2-DE61-4014-AE6D-255BDF31D7A2}" srcOrd="4" destOrd="0" presId="urn:microsoft.com/office/officeart/2018/2/layout/IconVerticalSolidList"/>
    <dgm:cxn modelId="{ABC4628B-70A6-4096-89FA-D1E58B149E47}" type="presParOf" srcId="{BE6863A2-DE61-4014-AE6D-255BDF31D7A2}" destId="{646B9D44-514E-4E9D-8234-E424E94D3D4D}" srcOrd="0" destOrd="0" presId="urn:microsoft.com/office/officeart/2018/2/layout/IconVerticalSolidList"/>
    <dgm:cxn modelId="{1304FAF1-A5BE-4893-922B-8C5E1B2DF7BC}" type="presParOf" srcId="{BE6863A2-DE61-4014-AE6D-255BDF31D7A2}" destId="{98BDDDDC-B99F-4AEB-B7A4-74D9F7F17129}" srcOrd="1" destOrd="0" presId="urn:microsoft.com/office/officeart/2018/2/layout/IconVerticalSolidList"/>
    <dgm:cxn modelId="{5D6821EE-5D55-4BEF-A34D-E65B5836B591}" type="presParOf" srcId="{BE6863A2-DE61-4014-AE6D-255BDF31D7A2}" destId="{7464BECF-6A79-41D4-9029-49A37B659CF4}" srcOrd="2" destOrd="0" presId="urn:microsoft.com/office/officeart/2018/2/layout/IconVerticalSolidList"/>
    <dgm:cxn modelId="{5B1938D9-72F0-4A7F-8202-1ED820E98E9A}" type="presParOf" srcId="{BE6863A2-DE61-4014-AE6D-255BDF31D7A2}" destId="{DB7BDFC2-6BF4-4951-B19C-00E82D4F40E9}" srcOrd="3" destOrd="0" presId="urn:microsoft.com/office/officeart/2018/2/layout/IconVerticalSolidList"/>
    <dgm:cxn modelId="{E91F8F1F-83CB-4999-8FF5-6764E952FC65}" type="presParOf" srcId="{BE6863A2-DE61-4014-AE6D-255BDF31D7A2}" destId="{B23B056D-AA38-4872-8B35-DF7351EB1020}" srcOrd="4" destOrd="0" presId="urn:microsoft.com/office/officeart/2018/2/layout/IconVerticalSolidList"/>
    <dgm:cxn modelId="{3443A36B-640F-4B21-A5BC-A7C4EA21F780}" type="presParOf" srcId="{6300F30A-594D-43B1-B8B6-B324AF97ED73}" destId="{B8966888-6772-4619-A5BA-E145C753949C}" srcOrd="5" destOrd="0" presId="urn:microsoft.com/office/officeart/2018/2/layout/IconVerticalSolidList"/>
    <dgm:cxn modelId="{552A5297-C71D-4153-83DE-C94EE476FE8E}" type="presParOf" srcId="{6300F30A-594D-43B1-B8B6-B324AF97ED73}" destId="{D27C0C61-7D35-4A37-A0B7-EB88120B2997}" srcOrd="6" destOrd="0" presId="urn:microsoft.com/office/officeart/2018/2/layout/IconVerticalSolidList"/>
    <dgm:cxn modelId="{FC4EC590-8712-4E3E-8BD0-CB8FCE86812B}" type="presParOf" srcId="{D27C0C61-7D35-4A37-A0B7-EB88120B2997}" destId="{D7350A12-B627-420D-B636-519C7A941E58}" srcOrd="0" destOrd="0" presId="urn:microsoft.com/office/officeart/2018/2/layout/IconVerticalSolidList"/>
    <dgm:cxn modelId="{6FBE4D03-D056-42C9-96A9-E379644D953E}" type="presParOf" srcId="{D27C0C61-7D35-4A37-A0B7-EB88120B2997}" destId="{FE72CF9E-6EC1-40B7-8011-C40EAA563631}" srcOrd="1" destOrd="0" presId="urn:microsoft.com/office/officeart/2018/2/layout/IconVerticalSolidList"/>
    <dgm:cxn modelId="{A07EB588-3A31-4151-943D-96475D8E0FB4}" type="presParOf" srcId="{D27C0C61-7D35-4A37-A0B7-EB88120B2997}" destId="{1A6A621E-4A99-4AD4-B13F-5AF67F728743}" srcOrd="2" destOrd="0" presId="urn:microsoft.com/office/officeart/2018/2/layout/IconVerticalSolidList"/>
    <dgm:cxn modelId="{D59A7DD6-D969-43F9-BB66-18FD417F85A3}" type="presParOf" srcId="{D27C0C61-7D35-4A37-A0B7-EB88120B2997}" destId="{E77EE1E8-782D-4B64-A264-FAF87C948D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7BA07-3D08-43F0-BEAC-F441DB56510D}">
      <dsp:nvSpPr>
        <dsp:cNvPr id="0" name=""/>
        <dsp:cNvSpPr/>
      </dsp:nvSpPr>
      <dsp:spPr>
        <a:xfrm>
          <a:off x="0" y="1897"/>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F7EC7-BC5D-44CF-B529-1B621FF1E2E5}">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B2CA3-F3C4-462A-A255-55F120A39E15}">
      <dsp:nvSpPr>
        <dsp:cNvPr id="0" name=""/>
        <dsp:cNvSpPr/>
      </dsp:nvSpPr>
      <dsp:spPr>
        <a:xfrm>
          <a:off x="1110795" y="1897"/>
          <a:ext cx="8314609"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Identify and fix issues with oversized and undersized VMs. </a:t>
          </a:r>
        </a:p>
      </dsp:txBody>
      <dsp:txXfrm>
        <a:off x="1110795" y="1897"/>
        <a:ext cx="8314609" cy="961727"/>
      </dsp:txXfrm>
    </dsp:sp>
    <dsp:sp modelId="{7798272B-F952-4B8C-85A3-48C2A3976D1B}">
      <dsp:nvSpPr>
        <dsp:cNvPr id="0" name=""/>
        <dsp:cNvSpPr/>
      </dsp:nvSpPr>
      <dsp:spPr>
        <a:xfrm>
          <a:off x="0" y="1204056"/>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28B82A-8F35-4AA7-838B-9B2FF9AF90FB}">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72F8B-8E44-46F6-A804-E7E28F9DB2C1}">
      <dsp:nvSpPr>
        <dsp:cNvPr id="0" name=""/>
        <dsp:cNvSpPr/>
      </dsp:nvSpPr>
      <dsp:spPr>
        <a:xfrm>
          <a:off x="1110795" y="1204056"/>
          <a:ext cx="8314609"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Based on Aria Operations Recommendations!</a:t>
          </a:r>
        </a:p>
      </dsp:txBody>
      <dsp:txXfrm>
        <a:off x="1110795" y="1204056"/>
        <a:ext cx="8314609" cy="961727"/>
      </dsp:txXfrm>
    </dsp:sp>
    <dsp:sp modelId="{646B9D44-514E-4E9D-8234-E424E94D3D4D}">
      <dsp:nvSpPr>
        <dsp:cNvPr id="0" name=""/>
        <dsp:cNvSpPr/>
      </dsp:nvSpPr>
      <dsp:spPr>
        <a:xfrm>
          <a:off x="0" y="2406215"/>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BDDDDC-B99F-4AEB-B7A4-74D9F7F17129}">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BDFC2-6BF4-4951-B19C-00E82D4F40E9}">
      <dsp:nvSpPr>
        <dsp:cNvPr id="0" name=""/>
        <dsp:cNvSpPr/>
      </dsp:nvSpPr>
      <dsp:spPr>
        <a:xfrm>
          <a:off x="1110795" y="2406215"/>
          <a:ext cx="4241432"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Configure Policies </a:t>
          </a:r>
          <a:r>
            <a:rPr lang="nb-NO" sz="2200" kern="1200"/>
            <a:t>for </a:t>
          </a:r>
          <a:endParaRPr lang="en-US" sz="2200" kern="1200"/>
        </a:p>
      </dsp:txBody>
      <dsp:txXfrm>
        <a:off x="1110795" y="2406215"/>
        <a:ext cx="4241432" cy="961727"/>
      </dsp:txXfrm>
    </dsp:sp>
    <dsp:sp modelId="{B23B056D-AA38-4872-8B35-DF7351EB1020}">
      <dsp:nvSpPr>
        <dsp:cNvPr id="0" name=""/>
        <dsp:cNvSpPr/>
      </dsp:nvSpPr>
      <dsp:spPr>
        <a:xfrm>
          <a:off x="5352227" y="2406215"/>
          <a:ext cx="4073177"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577850">
            <a:lnSpc>
              <a:spcPct val="100000"/>
            </a:lnSpc>
            <a:spcBef>
              <a:spcPct val="0"/>
            </a:spcBef>
            <a:spcAft>
              <a:spcPct val="35000"/>
            </a:spcAft>
            <a:buNone/>
          </a:pPr>
          <a:r>
            <a:rPr lang="en-US" sz="1300" kern="1200"/>
            <a:t>Criticality Thresholds</a:t>
          </a:r>
        </a:p>
        <a:p>
          <a:pPr marL="0" lvl="0" indent="0" algn="l" defTabSz="577850">
            <a:lnSpc>
              <a:spcPct val="100000"/>
            </a:lnSpc>
            <a:spcBef>
              <a:spcPct val="0"/>
            </a:spcBef>
            <a:spcAft>
              <a:spcPct val="35000"/>
            </a:spcAft>
            <a:buNone/>
          </a:pPr>
          <a:r>
            <a:rPr lang="en-US" sz="1300" kern="1200"/>
            <a:t>Risk Level (Conservative vs. Aggressive)</a:t>
          </a:r>
        </a:p>
        <a:p>
          <a:pPr marL="0" lvl="0" indent="0" algn="l" defTabSz="577850">
            <a:lnSpc>
              <a:spcPct val="100000"/>
            </a:lnSpc>
            <a:spcBef>
              <a:spcPct val="0"/>
            </a:spcBef>
            <a:spcAft>
              <a:spcPct val="35000"/>
            </a:spcAft>
            <a:buNone/>
          </a:pPr>
          <a:r>
            <a:rPr lang="en-US" sz="1300" kern="1200"/>
            <a:t>Business Hours</a:t>
          </a:r>
        </a:p>
      </dsp:txBody>
      <dsp:txXfrm>
        <a:off x="5352227" y="2406215"/>
        <a:ext cx="4073177" cy="961727"/>
      </dsp:txXfrm>
    </dsp:sp>
    <dsp:sp modelId="{D7350A12-B627-420D-B636-519C7A941E58}">
      <dsp:nvSpPr>
        <dsp:cNvPr id="0" name=""/>
        <dsp:cNvSpPr/>
      </dsp:nvSpPr>
      <dsp:spPr>
        <a:xfrm>
          <a:off x="0" y="3608375"/>
          <a:ext cx="9425405" cy="9617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2CF9E-6EC1-40B7-8011-C40EAA563631}">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7EE1E8-782D-4B64-A264-FAF87C948D1C}">
      <dsp:nvSpPr>
        <dsp:cNvPr id="0" name=""/>
        <dsp:cNvSpPr/>
      </dsp:nvSpPr>
      <dsp:spPr>
        <a:xfrm>
          <a:off x="1110795" y="3608375"/>
          <a:ext cx="8314609"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977900">
            <a:lnSpc>
              <a:spcPct val="100000"/>
            </a:lnSpc>
            <a:spcBef>
              <a:spcPct val="0"/>
            </a:spcBef>
            <a:spcAft>
              <a:spcPct val="35000"/>
            </a:spcAft>
            <a:buNone/>
          </a:pPr>
          <a:r>
            <a:rPr lang="en-US" sz="2200" kern="1200"/>
            <a:t>Automate Rightsizing</a:t>
          </a:r>
        </a:p>
      </dsp:txBody>
      <dsp:txXfrm>
        <a:off x="1110795" y="3608375"/>
        <a:ext cx="8314609" cy="961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2FB49-050D-41C7-994B-8022ABBE6C26}" type="datetimeFigureOut">
              <a:rPr lang="en-US" smtClean="0"/>
              <a:t>9/24/2023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6C90F-690A-4476-A124-0CD960CA15F2}" type="slidenum">
              <a:rPr lang="en-US" smtClean="0"/>
              <a:t>‹#›</a:t>
            </a:fld>
            <a:endParaRPr lang="en-US"/>
          </a:p>
        </p:txBody>
      </p:sp>
    </p:spTree>
    <p:extLst>
      <p:ext uri="{BB962C8B-B14F-4D97-AF65-F5344CB8AC3E}">
        <p14:creationId xmlns:p14="http://schemas.microsoft.com/office/powerpoint/2010/main" val="1962105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a:extLst>
              <a:ext uri="{FF2B5EF4-FFF2-40B4-BE49-F238E27FC236}">
                <a16:creationId xmlns:a16="http://schemas.microsoft.com/office/drawing/2014/main" id="{60D8EDDD-2FA8-7B04-F753-6803D7FB4D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Notes Placeholder 2">
            <a:extLst>
              <a:ext uri="{FF2B5EF4-FFF2-40B4-BE49-F238E27FC236}">
                <a16:creationId xmlns:a16="http://schemas.microsoft.com/office/drawing/2014/main" id="{DD49C7CF-2FDD-A8D5-C913-561BA81A073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dirty="0">
                <a:latin typeface="Metropolis" pitchFamily="2" charset="77"/>
              </a:rPr>
              <a:t>NEXT:  What is Rightsizing?  It should be pretty obvious? Let’s have a look..</a:t>
            </a:r>
          </a:p>
          <a:p>
            <a:pPr>
              <a:spcBef>
                <a:spcPct val="0"/>
              </a:spcBef>
            </a:pPr>
            <a:endParaRPr lang="en-GB" altLang="en-US" dirty="0">
              <a:latin typeface="Metropolis" pitchFamily="2" charset="77"/>
            </a:endParaRPr>
          </a:p>
          <a:p>
            <a:pPr>
              <a:spcBef>
                <a:spcPct val="0"/>
              </a:spcBef>
            </a:pPr>
            <a:r>
              <a:rPr lang="en-GB" altLang="en-US" dirty="0">
                <a:latin typeface="Metropolis" pitchFamily="2" charset="77"/>
              </a:rPr>
              <a:t>[click]</a:t>
            </a:r>
          </a:p>
        </p:txBody>
      </p:sp>
      <p:sp>
        <p:nvSpPr>
          <p:cNvPr id="90115" name="Slide Number Placeholder 3">
            <a:extLst>
              <a:ext uri="{FF2B5EF4-FFF2-40B4-BE49-F238E27FC236}">
                <a16:creationId xmlns:a16="http://schemas.microsoft.com/office/drawing/2014/main" id="{D7209756-14A9-44C4-EE0A-AAB6278A07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etropolis" pitchFamily="2" charset="77"/>
              </a:defRPr>
            </a:lvl1pPr>
            <a:lvl2pPr marL="742950" indent="-285750">
              <a:defRPr>
                <a:solidFill>
                  <a:schemeClr val="tx1"/>
                </a:solidFill>
                <a:latin typeface="Metropolis" pitchFamily="2" charset="77"/>
              </a:defRPr>
            </a:lvl2pPr>
            <a:lvl3pPr marL="1143000" indent="-228600">
              <a:defRPr>
                <a:solidFill>
                  <a:schemeClr val="tx1"/>
                </a:solidFill>
                <a:latin typeface="Metropolis" pitchFamily="2" charset="77"/>
              </a:defRPr>
            </a:lvl3pPr>
            <a:lvl4pPr marL="1600200" indent="-228600">
              <a:defRPr>
                <a:solidFill>
                  <a:schemeClr val="tx1"/>
                </a:solidFill>
                <a:latin typeface="Metropolis" pitchFamily="2" charset="77"/>
              </a:defRPr>
            </a:lvl4pPr>
            <a:lvl5pPr marL="2057400" indent="-228600">
              <a:defRPr>
                <a:solidFill>
                  <a:schemeClr val="tx1"/>
                </a:solidFill>
                <a:latin typeface="Metropolis" pitchFamily="2" charset="77"/>
              </a:defRPr>
            </a:lvl5pPr>
            <a:lvl6pPr marL="2514600" indent="-228600" fontAlgn="base">
              <a:spcBef>
                <a:spcPct val="0"/>
              </a:spcBef>
              <a:spcAft>
                <a:spcPct val="0"/>
              </a:spcAft>
              <a:defRPr>
                <a:solidFill>
                  <a:schemeClr val="tx1"/>
                </a:solidFill>
                <a:latin typeface="Metropolis" pitchFamily="2" charset="77"/>
              </a:defRPr>
            </a:lvl6pPr>
            <a:lvl7pPr marL="2971800" indent="-228600" fontAlgn="base">
              <a:spcBef>
                <a:spcPct val="0"/>
              </a:spcBef>
              <a:spcAft>
                <a:spcPct val="0"/>
              </a:spcAft>
              <a:defRPr>
                <a:solidFill>
                  <a:schemeClr val="tx1"/>
                </a:solidFill>
                <a:latin typeface="Metropolis" pitchFamily="2" charset="77"/>
              </a:defRPr>
            </a:lvl7pPr>
            <a:lvl8pPr marL="3429000" indent="-228600" fontAlgn="base">
              <a:spcBef>
                <a:spcPct val="0"/>
              </a:spcBef>
              <a:spcAft>
                <a:spcPct val="0"/>
              </a:spcAft>
              <a:defRPr>
                <a:solidFill>
                  <a:schemeClr val="tx1"/>
                </a:solidFill>
                <a:latin typeface="Metropolis" pitchFamily="2" charset="77"/>
              </a:defRPr>
            </a:lvl8pPr>
            <a:lvl9pPr marL="3886200" indent="-228600" fontAlgn="base">
              <a:spcBef>
                <a:spcPct val="0"/>
              </a:spcBef>
              <a:spcAft>
                <a:spcPct val="0"/>
              </a:spcAft>
              <a:defRPr>
                <a:solidFill>
                  <a:schemeClr val="tx1"/>
                </a:solidFill>
                <a:latin typeface="Metropolis" pitchFamily="2" charset="77"/>
              </a:defRPr>
            </a:lvl9pPr>
          </a:lstStyle>
          <a:p>
            <a:pPr fontAlgn="base">
              <a:spcBef>
                <a:spcPct val="0"/>
              </a:spcBef>
              <a:spcAft>
                <a:spcPct val="0"/>
              </a:spcAft>
            </a:pPr>
            <a:fld id="{A5FBE121-4AFA-8B49-AD47-6E26350AC2AE}" type="slidenum">
              <a:rPr lang="en-US" altLang="en-US"/>
              <a:pPr fontAlgn="base">
                <a:spcBef>
                  <a:spcPct val="0"/>
                </a:spcBef>
                <a:spcAft>
                  <a:spcPct val="0"/>
                </a:spcAft>
              </a:pPr>
              <a:t>1</a:t>
            </a:fld>
            <a:endParaRPr lang="en-US" altLang="en-US"/>
          </a:p>
        </p:txBody>
      </p:sp>
    </p:spTree>
    <p:extLst>
      <p:ext uri="{BB962C8B-B14F-4D97-AF65-F5344CB8AC3E}">
        <p14:creationId xmlns:p14="http://schemas.microsoft.com/office/powerpoint/2010/main" val="325784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ource Sans Pro" panose="020B0503030403020204" pitchFamily="34" charset="0"/>
              </a:rPr>
              <a:t>A proactive practice. Not a one-time work</a:t>
            </a:r>
            <a:endParaRPr lang="en-US" sz="1200" b="0" i="0" dirty="0">
              <a:effectLst/>
              <a:latin typeface="Source Sans Pro" panose="020B0503030403020204" pitchFamily="34" charset="0"/>
            </a:endParaRPr>
          </a:p>
          <a:p>
            <a:r>
              <a:rPr lang="en-US" sz="1200" b="0" i="0" dirty="0">
                <a:effectLst/>
                <a:latin typeface="Source Sans Pro" panose="020B0503030403020204" pitchFamily="34" charset="0"/>
              </a:rPr>
              <a:t>Maximizes performance efficiency</a:t>
            </a:r>
          </a:p>
          <a:p>
            <a:r>
              <a:rPr lang="en-US" sz="1200" b="0" i="0" dirty="0">
                <a:effectLst/>
                <a:latin typeface="Source Sans Pro" panose="020B0503030403020204" pitchFamily="34" charset="0"/>
              </a:rPr>
              <a:t>Reduces costs</a:t>
            </a:r>
            <a:br>
              <a:rPr lang="en-US" sz="1200" b="0" i="0" dirty="0">
                <a:effectLst/>
                <a:latin typeface="Source Sans Pro" panose="020B0503030403020204" pitchFamily="34" charset="0"/>
              </a:rPr>
            </a:br>
            <a:r>
              <a:rPr lang="en-US" sz="1200" b="0" i="0" dirty="0">
                <a:effectLst/>
                <a:latin typeface="Source Sans Pro" panose="020B0503030403020204" pitchFamily="34" charset="0"/>
              </a:rPr>
              <a:t>Ensures seamless alignment with requirements</a:t>
            </a:r>
          </a:p>
          <a:p>
            <a:r>
              <a:rPr lang="en-US" sz="1200" b="0" i="0" dirty="0">
                <a:effectLst/>
                <a:latin typeface="Source Sans Pro" panose="020B0503030403020204" pitchFamily="34" charset="0"/>
              </a:rPr>
              <a:t> </a:t>
            </a:r>
            <a:endParaRPr lang="en-US" dirty="0"/>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2</a:t>
            </a:fld>
            <a:endParaRPr lang="en-US" dirty="0"/>
          </a:p>
        </p:txBody>
      </p:sp>
    </p:spTree>
    <p:extLst>
      <p:ext uri="{BB962C8B-B14F-4D97-AF65-F5344CB8AC3E}">
        <p14:creationId xmlns:p14="http://schemas.microsoft.com/office/powerpoint/2010/main" val="352958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56646E"/>
                </a:solidFill>
                <a:effectLst/>
                <a:latin typeface="Source Sans Pro" panose="020B0503030403020204" pitchFamily="34" charset="0"/>
              </a:rPr>
              <a:t>Definitions</a:t>
            </a:r>
            <a:endParaRPr lang="en-US" b="0" i="0" dirty="0">
              <a:solidFill>
                <a:srgbClr val="56646E"/>
              </a:solidFill>
              <a:effectLst/>
              <a:latin typeface="Source Sans Pro" panose="020B0503030403020204" pitchFamily="34" charset="0"/>
            </a:endParaRPr>
          </a:p>
          <a:p>
            <a:pPr algn="l">
              <a:buFont typeface="Arial" panose="020B0604020202020204" pitchFamily="34" charset="0"/>
              <a:buChar char="•"/>
            </a:pPr>
            <a:r>
              <a:rPr lang="en-US" b="0" i="0" dirty="0">
                <a:solidFill>
                  <a:srgbClr val="56646E"/>
                </a:solidFill>
                <a:effectLst/>
                <a:latin typeface="Source Sans Pro" panose="020B0503030403020204" pitchFamily="34" charset="0"/>
              </a:rPr>
              <a:t>Total Capacity: All available resources (CPU, memory, disk space, IOPS) in the environment.</a:t>
            </a:r>
          </a:p>
          <a:p>
            <a:pPr algn="l">
              <a:buFont typeface="Arial" panose="020B0604020202020204" pitchFamily="34" charset="0"/>
              <a:buChar char="•"/>
            </a:pPr>
            <a:r>
              <a:rPr lang="en-US" b="0" i="0" dirty="0">
                <a:solidFill>
                  <a:srgbClr val="56646E"/>
                </a:solidFill>
                <a:effectLst/>
                <a:latin typeface="Source Sans Pro" panose="020B0503030403020204" pitchFamily="34" charset="0"/>
              </a:rPr>
              <a:t>Usage: Resources presently utilized by VMs and system services.</a:t>
            </a:r>
          </a:p>
          <a:p>
            <a:pPr algn="l">
              <a:buFont typeface="Arial" panose="020B0604020202020204" pitchFamily="34" charset="0"/>
              <a:buChar char="•"/>
            </a:pPr>
            <a:r>
              <a:rPr lang="en-US" b="0" i="0" dirty="0">
                <a:solidFill>
                  <a:srgbClr val="56646E"/>
                </a:solidFill>
                <a:effectLst/>
                <a:latin typeface="Source Sans Pro" panose="020B0503030403020204" pitchFamily="34" charset="0"/>
              </a:rPr>
              <a:t>Demand: Resources needed by VMs; equals usage </a:t>
            </a:r>
            <a:r>
              <a:rPr lang="en-US" b="0" i="0" u="sng" dirty="0">
                <a:solidFill>
                  <a:srgbClr val="56646E"/>
                </a:solidFill>
                <a:effectLst/>
                <a:latin typeface="Source Sans Pro" panose="020B0503030403020204" pitchFamily="34" charset="0"/>
              </a:rPr>
              <a:t>unless a resource is constrained.</a:t>
            </a:r>
            <a:endParaRPr lang="en-US" b="0" i="0" dirty="0">
              <a:solidFill>
                <a:srgbClr val="56646E"/>
              </a:solidFill>
              <a:effectLst/>
              <a:latin typeface="Source Sans Pro" panose="020B0503030403020204" pitchFamily="34" charset="0"/>
            </a:endParaRPr>
          </a:p>
          <a:p>
            <a:pPr algn="l">
              <a:buFont typeface="Arial" panose="020B0604020202020204" pitchFamily="34" charset="0"/>
              <a:buChar char="•"/>
            </a:pPr>
            <a:r>
              <a:rPr lang="en-US" b="0" i="0" dirty="0">
                <a:solidFill>
                  <a:srgbClr val="56646E"/>
                </a:solidFill>
                <a:effectLst/>
                <a:latin typeface="Source Sans Pro" panose="020B0503030403020204" pitchFamily="34" charset="0"/>
              </a:rPr>
              <a:t>Usable Capacity: Total capacity minus a buffer set aside for workload spikes.</a:t>
            </a:r>
          </a:p>
          <a:p>
            <a:pPr algn="l">
              <a:buFont typeface="Arial" panose="020B0604020202020204" pitchFamily="34" charset="0"/>
              <a:buChar char="•"/>
            </a:pPr>
            <a:r>
              <a:rPr lang="en-US" b="0" i="0" dirty="0">
                <a:solidFill>
                  <a:srgbClr val="56646E"/>
                </a:solidFill>
                <a:effectLst/>
                <a:latin typeface="Source Sans Pro" panose="020B0503030403020204" pitchFamily="34" charset="0"/>
              </a:rPr>
              <a:t>Usable Capacity after HA and Buffer: Usable capacity less resources reserved for HA failover.</a:t>
            </a:r>
          </a:p>
          <a:p>
            <a:endParaRPr lang="en-US" dirty="0"/>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3</a:t>
            </a:fld>
            <a:endParaRPr lang="en-US" dirty="0"/>
          </a:p>
        </p:txBody>
      </p:sp>
    </p:spTree>
    <p:extLst>
      <p:ext uri="{BB962C8B-B14F-4D97-AF65-F5344CB8AC3E}">
        <p14:creationId xmlns:p14="http://schemas.microsoft.com/office/powerpoint/2010/main" val="414252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0" i="0" dirty="0">
                <a:solidFill>
                  <a:srgbClr val="56646E"/>
                </a:solidFill>
                <a:effectLst/>
                <a:latin typeface="Source Sans Pro" panose="020B0503030403020204" pitchFamily="34" charset="0"/>
              </a:rPr>
              <a:t>Capacity engine analyzes historical utilization and projects future workload </a:t>
            </a:r>
          </a:p>
          <a:p>
            <a:r>
              <a:rPr lang="en-US" b="0" i="0" dirty="0">
                <a:solidFill>
                  <a:srgbClr val="56646E"/>
                </a:solidFill>
                <a:effectLst/>
                <a:latin typeface="Source Sans Pro" panose="020B0503030403020204" pitchFamily="34" charset="0"/>
              </a:rPr>
              <a:t>Using real-time predictive capacity analytics</a:t>
            </a:r>
          </a:p>
          <a:p>
            <a:r>
              <a:rPr lang="en-US" b="0" i="0" dirty="0">
                <a:solidFill>
                  <a:srgbClr val="56646E"/>
                </a:solidFill>
                <a:effectLst/>
                <a:latin typeface="Source Sans Pro" panose="020B0503030403020204" pitchFamily="34" charset="0"/>
              </a:rPr>
              <a:t>#</a:t>
            </a:r>
            <a:r>
              <a:rPr lang="en-US" b="1" i="0" dirty="0">
                <a:solidFill>
                  <a:srgbClr val="56646E"/>
                </a:solidFill>
                <a:effectLst/>
                <a:latin typeface="Source Sans Pro" panose="020B0503030403020204" pitchFamily="34" charset="0"/>
              </a:rPr>
              <a:t>INPUT</a:t>
            </a:r>
            <a:r>
              <a:rPr lang="en-US" b="0" i="0" dirty="0">
                <a:solidFill>
                  <a:srgbClr val="56646E"/>
                </a:solidFill>
                <a:effectLst/>
                <a:latin typeface="Source Sans Pro" panose="020B0503030403020204" pitchFamily="34" charset="0"/>
              </a:rPr>
              <a:t>:  Demand + Usable Capacity metrics, </a:t>
            </a:r>
          </a:p>
          <a:p>
            <a:r>
              <a:rPr lang="en-US" b="0" i="0" dirty="0">
                <a:solidFill>
                  <a:srgbClr val="56646E"/>
                </a:solidFill>
                <a:effectLst/>
                <a:latin typeface="Source Sans Pro" panose="020B0503030403020204" pitchFamily="34" charset="0"/>
              </a:rPr>
              <a:t>#GENERATED </a:t>
            </a:r>
            <a:r>
              <a:rPr lang="en-US" b="1" i="0" dirty="0">
                <a:solidFill>
                  <a:srgbClr val="56646E"/>
                </a:solidFill>
                <a:effectLst/>
                <a:latin typeface="Source Sans Pro" panose="020B0503030403020204" pitchFamily="34" charset="0"/>
              </a:rPr>
              <a:t>OUTPUT</a:t>
            </a:r>
            <a:r>
              <a:rPr lang="en-US" b="0" i="0" dirty="0">
                <a:solidFill>
                  <a:srgbClr val="56646E"/>
                </a:solidFill>
                <a:effectLst/>
                <a:latin typeface="Source Sans Pro" panose="020B0503030403020204" pitchFamily="34" charset="0"/>
              </a:rPr>
              <a:t>: </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Time Remaining (</a:t>
            </a:r>
            <a:r>
              <a:rPr lang="en-US" b="1" i="0" dirty="0">
                <a:solidFill>
                  <a:srgbClr val="56646E"/>
                </a:solidFill>
                <a:effectLst/>
                <a:latin typeface="Source Sans Pro" panose="020B0503030403020204" pitchFamily="34" charset="0"/>
              </a:rPr>
              <a:t>estimated time before full utilization</a:t>
            </a:r>
            <a:r>
              <a:rPr lang="en-US" b="0" i="0" dirty="0">
                <a:solidFill>
                  <a:srgbClr val="56646E"/>
                </a:solidFill>
                <a:effectLst/>
                <a:latin typeface="Source Sans Pro" panose="020B0503030403020204" pitchFamily="34" charset="0"/>
              </a:rPr>
              <a:t>)</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Capacity Remaining (</a:t>
            </a:r>
            <a:r>
              <a:rPr lang="en-US" b="1" i="0" dirty="0">
                <a:solidFill>
                  <a:srgbClr val="56646E"/>
                </a:solidFill>
                <a:effectLst/>
                <a:latin typeface="Source Sans Pro" panose="020B0503030403020204" pitchFamily="34" charset="0"/>
              </a:rPr>
              <a:t>available capacity</a:t>
            </a:r>
            <a:r>
              <a:rPr lang="en-US" b="0" i="0" dirty="0">
                <a:solidFill>
                  <a:srgbClr val="56646E"/>
                </a:solidFill>
                <a:effectLst/>
                <a:latin typeface="Source Sans Pro" panose="020B0503030403020204" pitchFamily="34" charset="0"/>
              </a:rPr>
              <a:t>)</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Recommended Size (</a:t>
            </a:r>
            <a:r>
              <a:rPr lang="en-US" b="1" i="0" dirty="0">
                <a:solidFill>
                  <a:srgbClr val="56646E"/>
                </a:solidFill>
                <a:effectLst/>
                <a:latin typeface="Source Sans Pro" panose="020B0503030403020204" pitchFamily="34" charset="0"/>
              </a:rPr>
              <a:t>optimal resource configuration</a:t>
            </a:r>
            <a:r>
              <a:rPr lang="en-US" b="0" i="0" dirty="0">
                <a:solidFill>
                  <a:srgbClr val="56646E"/>
                </a:solidFill>
                <a:effectLst/>
                <a:latin typeface="Source Sans Pro" panose="020B0503030403020204" pitchFamily="34" charset="0"/>
              </a:rPr>
              <a:t>)</a:t>
            </a:r>
          </a:p>
          <a:p>
            <a:pPr marL="1085850" lvl="2"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Recommended Total Capacity (</a:t>
            </a:r>
            <a:r>
              <a:rPr lang="en-US" b="1" i="0" dirty="0">
                <a:solidFill>
                  <a:srgbClr val="56646E"/>
                </a:solidFill>
                <a:effectLst/>
                <a:latin typeface="Source Sans Pro" panose="020B0503030403020204" pitchFamily="34" charset="0"/>
              </a:rPr>
              <a:t>required future capacity</a:t>
            </a:r>
            <a:r>
              <a:rPr lang="en-US" b="0" i="0" dirty="0">
                <a:solidFill>
                  <a:srgbClr val="56646E"/>
                </a:solidFill>
                <a:effectLst/>
                <a:latin typeface="Source Sans Pro" panose="020B0503030403020204" pitchFamily="34" charset="0"/>
              </a:rPr>
              <a:t>)</a:t>
            </a:r>
          </a:p>
          <a:p>
            <a:pPr marL="914400" lvl="2" indent="0" algn="l">
              <a:buFont typeface="Wingdings" panose="05000000000000000000" pitchFamily="2" charset="2"/>
              <a:buNone/>
            </a:pPr>
            <a:endParaRPr lang="en-US" b="0" i="0" dirty="0">
              <a:solidFill>
                <a:srgbClr val="56646E"/>
              </a:solidFill>
              <a:effectLst/>
              <a:latin typeface="Source Sans Pro" panose="020B0503030403020204" pitchFamily="34" charset="0"/>
            </a:endParaRPr>
          </a:p>
          <a:p>
            <a:pPr algn="l"/>
            <a:r>
              <a:rPr lang="en-US" b="1" i="0" dirty="0">
                <a:solidFill>
                  <a:srgbClr val="56646E"/>
                </a:solidFill>
                <a:effectLst/>
                <a:latin typeface="Source Sans Pro" panose="020B0503030403020204" pitchFamily="34" charset="0"/>
              </a:rPr>
              <a:t># Recommended size</a:t>
            </a:r>
            <a:endParaRPr lang="en-US" b="0" i="0" dirty="0">
              <a:solidFill>
                <a:srgbClr val="56646E"/>
              </a:solidFill>
              <a:effectLst/>
              <a:latin typeface="Source Sans Pro" panose="020B0503030403020204" pitchFamily="34" charset="0"/>
            </a:endParaRPr>
          </a:p>
          <a:p>
            <a:pPr lvl="1" algn="l"/>
            <a:r>
              <a:rPr lang="en-US" b="0" i="0" dirty="0">
                <a:solidFill>
                  <a:srgbClr val="56646E"/>
                </a:solidFill>
                <a:effectLst/>
                <a:latin typeface="Source Sans Pro" panose="020B0503030403020204" pitchFamily="34" charset="0"/>
              </a:rPr>
              <a:t>Determined by projecting utilization for a specific period. It extends 30 days beyond the warning threshold, which is the green period for time remaining. The recommended size does not include HA settings. By default, if the warning threshold is set at 120 days, the recommended size reflects the maximum projected utilization 150 days ahead. To maintain conservative recommendations, VMware Aria Operations imposes caps on the recommended size generated by the capacity engine.</a:t>
            </a:r>
          </a:p>
          <a:p>
            <a:pPr algn="l"/>
            <a:endParaRPr lang="en-US" b="0" i="0" dirty="0">
              <a:solidFill>
                <a:srgbClr val="56646E"/>
              </a:solidFill>
              <a:effectLst/>
              <a:latin typeface="Source Sans Pro" panose="020B0503030403020204" pitchFamily="34" charset="0"/>
            </a:endParaRPr>
          </a:p>
          <a:p>
            <a:pPr lvl="2" algn="l"/>
            <a:r>
              <a:rPr lang="en-US" b="1" i="0" dirty="0">
                <a:solidFill>
                  <a:srgbClr val="56646E"/>
                </a:solidFill>
                <a:effectLst/>
                <a:latin typeface="Source Sans Pro" panose="020B0503030403020204" pitchFamily="34" charset="0"/>
              </a:rPr>
              <a:t>*) Oversized: </a:t>
            </a:r>
            <a:r>
              <a:rPr lang="en-US" b="0" i="0" dirty="0">
                <a:solidFill>
                  <a:srgbClr val="56646E"/>
                </a:solidFill>
                <a:effectLst/>
                <a:latin typeface="Source Sans Pro" panose="020B0503030403020204" pitchFamily="34" charset="0"/>
              </a:rPr>
              <a:t>Aria Operations limits oversized recommendations to 50% of the current allocation. For instance, if a virtual machine with 8 vCPUs #historically only used up to 10% CPU, the recommendation is capped at reclaiming 4 vCPUs rather than 7.</a:t>
            </a:r>
          </a:p>
          <a:p>
            <a:pPr lvl="2" algn="l"/>
            <a:endParaRPr lang="en-US" b="1" i="0" dirty="0">
              <a:solidFill>
                <a:srgbClr val="56646E"/>
              </a:solidFill>
              <a:effectLst/>
              <a:latin typeface="Source Sans Pro" panose="020B0503030403020204" pitchFamily="34" charset="0"/>
            </a:endParaRPr>
          </a:p>
          <a:p>
            <a:pPr lvl="2" algn="l"/>
            <a:r>
              <a:rPr lang="en-US" b="1" i="0" dirty="0">
                <a:solidFill>
                  <a:srgbClr val="56646E"/>
                </a:solidFill>
                <a:effectLst/>
                <a:latin typeface="Source Sans Pro" panose="020B0503030403020204" pitchFamily="34" charset="0"/>
              </a:rPr>
              <a:t>*) Undersized: </a:t>
            </a:r>
            <a:r>
              <a:rPr lang="en-US" b="0" i="0" dirty="0">
                <a:solidFill>
                  <a:srgbClr val="56646E"/>
                </a:solidFill>
                <a:effectLst/>
                <a:latin typeface="Source Sans Pro" panose="020B0503030403020204" pitchFamily="34" charset="0"/>
              </a:rPr>
              <a:t>Aria Operations limits undersized recommendations to 100% of the current allocation. For example, if a virtual machine with 4 vCPUs consistently experiences high resource utilization, the recommendation is capped at adding 4 vCPUs instead of suggesting 8.</a:t>
            </a:r>
          </a:p>
          <a:p>
            <a:endParaRPr lang="en-US" dirty="0"/>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4</a:t>
            </a:fld>
            <a:endParaRPr lang="en-US" dirty="0"/>
          </a:p>
        </p:txBody>
      </p:sp>
    </p:spTree>
    <p:extLst>
      <p:ext uri="{BB962C8B-B14F-4D97-AF65-F5344CB8AC3E}">
        <p14:creationId xmlns:p14="http://schemas.microsoft.com/office/powerpoint/2010/main" val="857793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56646E"/>
                </a:solidFill>
                <a:effectLst/>
                <a:latin typeface="Source Sans Pro" panose="020B0503030403020204" pitchFamily="34" charset="0"/>
              </a:rPr>
              <a:t>Capacity calculations for a </a:t>
            </a:r>
            <a:r>
              <a:rPr lang="en-US" b="1" i="0" dirty="0">
                <a:solidFill>
                  <a:srgbClr val="56646E"/>
                </a:solidFill>
                <a:effectLst/>
                <a:latin typeface="Source Sans Pro" panose="020B0503030403020204" pitchFamily="34" charset="0"/>
              </a:rPr>
              <a:t>Conservative Risk Level</a:t>
            </a:r>
          </a:p>
          <a:p>
            <a:pPr algn="l"/>
            <a:endParaRPr lang="en-US" b="0" i="0" dirty="0">
              <a:solidFill>
                <a:srgbClr val="56646E"/>
              </a:solidFill>
              <a:effectLst/>
              <a:latin typeface="Source Sans Pro" panose="020B0503030403020204" pitchFamily="34" charset="0"/>
            </a:endParaRP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Customize the level of conservatism</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Prioritize stability</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Ensure enough resources for future growth and demand.</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 cautious approach to capacity planning</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Lower consolidation ratios + higher resource overhead</a:t>
            </a:r>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5</a:t>
            </a:fld>
            <a:endParaRPr lang="en-US" dirty="0"/>
          </a:p>
        </p:txBody>
      </p:sp>
    </p:spTree>
    <p:extLst>
      <p:ext uri="{BB962C8B-B14F-4D97-AF65-F5344CB8AC3E}">
        <p14:creationId xmlns:p14="http://schemas.microsoft.com/office/powerpoint/2010/main" val="303517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Aim to </a:t>
            </a:r>
            <a:r>
              <a:rPr lang="en-US" b="1" i="0" dirty="0">
                <a:solidFill>
                  <a:srgbClr val="56646E"/>
                </a:solidFill>
                <a:effectLst/>
                <a:latin typeface="Source Sans Pro" panose="020B0503030403020204" pitchFamily="34" charset="0"/>
              </a:rPr>
              <a:t>maximize resource utilization and minimize overhead.</a:t>
            </a:r>
            <a:endParaRPr lang="en-US" b="0" i="0" dirty="0">
              <a:solidFill>
                <a:srgbClr val="56646E"/>
              </a:solidFill>
              <a:effectLst/>
              <a:latin typeface="Source Sans Pro" panose="020B0503030403020204" pitchFamily="34" charset="0"/>
            </a:endParaRP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Assumes a higher tolerance for risk </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Allows for more aggressive allocation of resources.</a:t>
            </a:r>
          </a:p>
          <a:p>
            <a:pPr marL="628650" lvl="1" indent="-171450" algn="l">
              <a:buFont typeface="Wingdings" panose="05000000000000000000" pitchFamily="2" charset="2"/>
              <a:buChar char="q"/>
            </a:pPr>
            <a:r>
              <a:rPr lang="en-US" b="0" i="0" dirty="0">
                <a:solidFill>
                  <a:srgbClr val="56646E"/>
                </a:solidFill>
                <a:effectLst/>
                <a:latin typeface="Source Sans Pro" panose="020B0503030403020204" pitchFamily="34" charset="0"/>
              </a:rPr>
              <a:t>Result: Higher consolidation ratios + tighter resource utilization.</a:t>
            </a:r>
          </a:p>
          <a:p>
            <a:pPr algn="l"/>
            <a:endParaRPr lang="en-US" b="0" i="0" dirty="0">
              <a:solidFill>
                <a:srgbClr val="56646E"/>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6</a:t>
            </a:fld>
            <a:endParaRPr lang="en-US" dirty="0"/>
          </a:p>
        </p:txBody>
      </p:sp>
    </p:spTree>
    <p:extLst>
      <p:ext uri="{BB962C8B-B14F-4D97-AF65-F5344CB8AC3E}">
        <p14:creationId xmlns:p14="http://schemas.microsoft.com/office/powerpoint/2010/main" val="14433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lgn="l">
              <a:buFont typeface="Wingdings" panose="05000000000000000000" pitchFamily="2" charset="2"/>
              <a:buChar char="q"/>
            </a:pPr>
            <a:r>
              <a:rPr lang="en-US" b="1" i="0" dirty="0">
                <a:solidFill>
                  <a:srgbClr val="56646E"/>
                </a:solidFill>
                <a:effectLst/>
                <a:latin typeface="Source Sans Pro" panose="020B0503030403020204" pitchFamily="34" charset="0"/>
              </a:rPr>
              <a:t>Momentary Peaks: </a:t>
            </a:r>
            <a:r>
              <a:rPr lang="en-US" b="0" i="0" dirty="0">
                <a:solidFill>
                  <a:srgbClr val="56646E"/>
                </a:solidFill>
                <a:effectLst/>
                <a:latin typeface="Source Sans Pro" panose="020B0503030403020204" pitchFamily="34" charset="0"/>
              </a:rPr>
              <a:t>Short-lived peaks that are a one-time occurrence. Not significant enough to require additional capacity.</a:t>
            </a:r>
          </a:p>
          <a:p>
            <a:pPr marL="628650" lvl="1" indent="-171450" algn="l">
              <a:buFont typeface="Wingdings" panose="05000000000000000000" pitchFamily="2" charset="2"/>
              <a:buChar char="q"/>
            </a:pPr>
            <a:r>
              <a:rPr lang="en-US" b="1" i="0" dirty="0">
                <a:solidFill>
                  <a:srgbClr val="56646E"/>
                </a:solidFill>
                <a:effectLst/>
                <a:latin typeface="Source Sans Pro" panose="020B0503030403020204" pitchFamily="34" charset="0"/>
              </a:rPr>
              <a:t>Sustained Peaks: </a:t>
            </a:r>
            <a:r>
              <a:rPr lang="en-US" b="0" i="0" dirty="0">
                <a:solidFill>
                  <a:srgbClr val="56646E"/>
                </a:solidFill>
                <a:effectLst/>
                <a:latin typeface="Source Sans Pro" panose="020B0503030403020204" pitchFamily="34" charset="0"/>
              </a:rPr>
              <a:t>Last for a longer time and impact projections. </a:t>
            </a:r>
          </a:p>
          <a:p>
            <a:pPr marL="628650" lvl="1" indent="-171450" algn="l">
              <a:buFont typeface="Wingdings" panose="05000000000000000000" pitchFamily="2" charset="2"/>
              <a:buChar char="q"/>
            </a:pPr>
            <a:r>
              <a:rPr lang="en-US" b="1" i="0" dirty="0">
                <a:solidFill>
                  <a:srgbClr val="56646E"/>
                </a:solidFill>
                <a:effectLst/>
                <a:latin typeface="Source Sans Pro" panose="020B0503030403020204" pitchFamily="34" charset="0"/>
              </a:rPr>
              <a:t>Periodic Peaks: </a:t>
            </a:r>
            <a:r>
              <a:rPr lang="en-US" b="0" i="0" dirty="0">
                <a:solidFill>
                  <a:srgbClr val="56646E"/>
                </a:solidFill>
                <a:effectLst/>
                <a:latin typeface="Source Sans Pro" panose="020B0503030403020204" pitchFamily="34" charset="0"/>
              </a:rPr>
              <a:t>Cyclical patterns or waves. (hourly, daily, weekly, monthly, last day of the month, </a:t>
            </a:r>
            <a:r>
              <a:rPr lang="en-US" b="0" i="0" dirty="0" err="1">
                <a:solidFill>
                  <a:srgbClr val="56646E"/>
                </a:solidFill>
                <a:effectLst/>
                <a:latin typeface="Source Sans Pro" panose="020B0503030403020204" pitchFamily="34" charset="0"/>
              </a:rPr>
              <a:t>etc</a:t>
            </a:r>
            <a:r>
              <a:rPr lang="en-US" b="0" i="0" dirty="0">
                <a:solidFill>
                  <a:srgbClr val="56646E"/>
                </a:solidFill>
                <a:effectLst/>
                <a:latin typeface="Source Sans Pro" panose="020B0503030403020204" pitchFamily="34" charset="0"/>
              </a:rPr>
              <a:t>)</a:t>
            </a:r>
          </a:p>
          <a:p>
            <a:pPr algn="l"/>
            <a:endParaRPr lang="en-US" b="0" i="0" dirty="0">
              <a:solidFill>
                <a:srgbClr val="56646E"/>
              </a:solidFill>
              <a:effectLst/>
              <a:latin typeface="Source Sans Pro" panose="020B0503030403020204" pitchFamily="34" charset="0"/>
            </a:endParaRPr>
          </a:p>
          <a:p>
            <a:pPr algn="l"/>
            <a:endParaRPr lang="en-US" b="0" i="0" dirty="0">
              <a:solidFill>
                <a:srgbClr val="56646E"/>
              </a:solidFill>
              <a:effectLst/>
              <a:latin typeface="Source Sans Pro" panose="020B0503030403020204" pitchFamily="34" charset="0"/>
            </a:endParaRPr>
          </a:p>
        </p:txBody>
      </p:sp>
      <p:sp>
        <p:nvSpPr>
          <p:cNvPr id="4" name="Slide Number Placeholder 3"/>
          <p:cNvSpPr>
            <a:spLocks noGrp="1"/>
          </p:cNvSpPr>
          <p:nvPr>
            <p:ph type="sldNum" sz="quarter" idx="5"/>
          </p:nvPr>
        </p:nvSpPr>
        <p:spPr/>
        <p:txBody>
          <a:bodyPr/>
          <a:lstStyle/>
          <a:p>
            <a:pPr>
              <a:defRPr/>
            </a:pPr>
            <a:fld id="{9CB6BBD3-2298-4849-A855-459DDD8B4F89}" type="slidenum">
              <a:rPr lang="en-US" smtClean="0"/>
              <a:pPr>
                <a:defRPr/>
              </a:pPr>
              <a:t>7</a:t>
            </a:fld>
            <a:endParaRPr lang="en-US" dirty="0"/>
          </a:p>
        </p:txBody>
      </p:sp>
    </p:spTree>
    <p:extLst>
      <p:ext uri="{BB962C8B-B14F-4D97-AF65-F5344CB8AC3E}">
        <p14:creationId xmlns:p14="http://schemas.microsoft.com/office/powerpoint/2010/main" val="210682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B6BBD3-2298-4849-A855-459DDD8B4F89}" type="slidenum">
              <a:rPr kumimoji="0" lang="en-US" sz="1200" b="0" i="0" u="none" strike="noStrike" kern="1200" cap="none" spc="0" normalizeH="0" baseline="0" noProof="0" smtClean="0">
                <a:ln>
                  <a:noFill/>
                </a:ln>
                <a:solidFill>
                  <a:srgbClr val="717074"/>
                </a:solidFill>
                <a:effectLst/>
                <a:uLnTx/>
                <a:uFillTx/>
                <a:latin typeface="Metropoli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717074"/>
              </a:solidFill>
              <a:effectLst/>
              <a:uLnTx/>
              <a:uFillTx/>
              <a:latin typeface="Metropolis" panose="00000500000000000000" pitchFamily="50" charset="0"/>
              <a:ea typeface="+mn-ea"/>
              <a:cs typeface="+mn-cs"/>
            </a:endParaRPr>
          </a:p>
        </p:txBody>
      </p:sp>
    </p:spTree>
    <p:extLst>
      <p:ext uri="{BB962C8B-B14F-4D97-AF65-F5344CB8AC3E}">
        <p14:creationId xmlns:p14="http://schemas.microsoft.com/office/powerpoint/2010/main" val="163172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1851-BAF3-B32A-FDF0-D3FA855563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DB156-C4D8-6D76-01F2-60945FD23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18E03-DEA3-A877-9507-B465D3DA0C63}"/>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5" name="Footer Placeholder 4">
            <a:extLst>
              <a:ext uri="{FF2B5EF4-FFF2-40B4-BE49-F238E27FC236}">
                <a16:creationId xmlns:a16="http://schemas.microsoft.com/office/drawing/2014/main" id="{F4F09C24-8C66-D93B-6948-B2B22D847C50}"/>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DF5B5CDE-A762-81CA-0330-B1E17F5DC822}"/>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76883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0E8B-1101-EC91-F252-4A87F253E7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E5F271-658B-E9B5-AF03-76CA0434A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8A231-156A-01D8-9596-FE92873B6AEE}"/>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5" name="Footer Placeholder 4">
            <a:extLst>
              <a:ext uri="{FF2B5EF4-FFF2-40B4-BE49-F238E27FC236}">
                <a16:creationId xmlns:a16="http://schemas.microsoft.com/office/drawing/2014/main" id="{57683EB8-D5A9-2666-D271-52C9ED10AA6F}"/>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DBD51F51-3611-CFFC-1B6F-5FE4CB5AA74F}"/>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134372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4D6EEE-B262-0ED5-2E8C-F67119E194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01551-917F-0858-F906-3AEB16679A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1B32-9DC2-1F9C-32B5-AD93B2AFC0E6}"/>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5" name="Footer Placeholder 4">
            <a:extLst>
              <a:ext uri="{FF2B5EF4-FFF2-40B4-BE49-F238E27FC236}">
                <a16:creationId xmlns:a16="http://schemas.microsoft.com/office/drawing/2014/main" id="{2A2693FA-4C21-64E1-81F9-E9CE52B9BA95}"/>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9990589D-0BED-5B64-595B-35C1E4438AD0}"/>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3485352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Group 1 - Half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AFB1C4-EFE4-57A1-51DB-CAD3278E3255}"/>
              </a:ext>
            </a:extLst>
          </p:cNvPr>
          <p:cNvSpPr/>
          <p:nvPr userDrawn="1"/>
        </p:nvSpPr>
        <p:spPr>
          <a:xfrm>
            <a:off x="1" y="1382270"/>
            <a:ext cx="12192000" cy="4992862"/>
          </a:xfrm>
          <a:prstGeom prst="rect">
            <a:avLst/>
          </a:prstGeom>
          <a:solidFill>
            <a:srgbClr val="002060">
              <a:alpha val="7538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0" tIns="720000" rtlCol="0" anchor="t"/>
          <a:lstStyle/>
          <a:p>
            <a:endParaRPr lang="en-US" sz="2400" dirty="0"/>
          </a:p>
        </p:txBody>
      </p:sp>
      <p:sp>
        <p:nvSpPr>
          <p:cNvPr id="4" name="Content Placeholder 17">
            <a:extLst>
              <a:ext uri="{FF2B5EF4-FFF2-40B4-BE49-F238E27FC236}">
                <a16:creationId xmlns:a16="http://schemas.microsoft.com/office/drawing/2014/main" id="{041A6C68-F8E6-8F2A-D3DD-0D32F8A2757A}"/>
              </a:ext>
            </a:extLst>
          </p:cNvPr>
          <p:cNvSpPr>
            <a:spLocks noGrp="1"/>
          </p:cNvSpPr>
          <p:nvPr>
            <p:ph sz="quarter" idx="14"/>
          </p:nvPr>
        </p:nvSpPr>
        <p:spPr>
          <a:xfrm>
            <a:off x="616665" y="1600201"/>
            <a:ext cx="5569989" cy="4572000"/>
          </a:xfrm>
        </p:spPr>
        <p:txBody>
          <a:bodyPr/>
          <a:lstStyle>
            <a:lvl1pPr>
              <a:spcBef>
                <a:spcPts val="1200"/>
              </a:spcBef>
              <a:defRPr>
                <a:solidFill>
                  <a:schemeClr val="bg1"/>
                </a:solidFill>
                <a:latin typeface="Metropolis" pitchFamily="2" charset="77"/>
              </a:defRPr>
            </a:lvl1pPr>
            <a:lvl2pPr>
              <a:spcBef>
                <a:spcPts val="1200"/>
              </a:spcBef>
              <a:defRPr>
                <a:solidFill>
                  <a:schemeClr val="bg1"/>
                </a:solidFill>
                <a:latin typeface="Metropolis" pitchFamily="2" charset="77"/>
              </a:defRPr>
            </a:lvl2pPr>
            <a:lvl3pPr>
              <a:spcBef>
                <a:spcPts val="1200"/>
              </a:spcBef>
              <a:defRPr>
                <a:solidFill>
                  <a:schemeClr val="bg1"/>
                </a:solidFill>
                <a:latin typeface="Metropolis" pitchFamily="2" charset="77"/>
              </a:defRPr>
            </a:lvl3pPr>
            <a:lvl4pPr>
              <a:spcBef>
                <a:spcPts val="1200"/>
              </a:spcBef>
              <a:defRPr>
                <a:solidFill>
                  <a:schemeClr val="bg1"/>
                </a:solidFill>
                <a:latin typeface="Metropolis" pitchFamily="2" charset="77"/>
              </a:defRPr>
            </a:lvl4pPr>
            <a:lvl5pPr>
              <a:spcBef>
                <a:spcPts val="1200"/>
              </a:spcBef>
              <a:defRPr>
                <a:solidFill>
                  <a:schemeClr val="bg1"/>
                </a:solidFill>
                <a:latin typeface="Metropolis" pitchFamily="2" charset="77"/>
              </a:defRPr>
            </a:lvl5pPr>
            <a:lvl6pPr>
              <a:spcBef>
                <a:spcPts val="1200"/>
              </a:spcBef>
              <a:defRPr/>
            </a:lvl6pPr>
            <a:lvl7pPr>
              <a:spcBef>
                <a:spcPts val="1200"/>
              </a:spcBef>
              <a:defRPr/>
            </a:lvl7pPr>
            <a:lvl8pPr>
              <a:spcBef>
                <a:spcPts val="1200"/>
              </a:spcBef>
              <a:defRPr/>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itle 1">
            <a:extLst>
              <a:ext uri="{FF2B5EF4-FFF2-40B4-BE49-F238E27FC236}">
                <a16:creationId xmlns:a16="http://schemas.microsoft.com/office/drawing/2014/main" id="{2D5EDD2F-6824-6F63-C5C9-CCB6BC766AD6}"/>
              </a:ext>
            </a:extLst>
          </p:cNvPr>
          <p:cNvSpPr>
            <a:spLocks noGrp="1"/>
          </p:cNvSpPr>
          <p:nvPr>
            <p:ph type="title"/>
          </p:nvPr>
        </p:nvSpPr>
        <p:spPr>
          <a:xfrm>
            <a:off x="587163" y="521001"/>
            <a:ext cx="11004241" cy="381000"/>
          </a:xfrm>
        </p:spPr>
        <p:txBody>
          <a:bodyPr>
            <a:noAutofit/>
          </a:bodyPr>
          <a:lstStyle>
            <a:lvl1pPr algn="r">
              <a:defRPr sz="3200">
                <a:solidFill>
                  <a:schemeClr val="bg1"/>
                </a:solidFill>
                <a:latin typeface="Metropolis"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568E23E9-CA46-E225-4310-97FACC06E9AB}"/>
              </a:ext>
            </a:extLst>
          </p:cNvPr>
          <p:cNvSpPr txBox="1">
            <a:spLocks/>
          </p:cNvSpPr>
          <p:nvPr userDrawn="1"/>
        </p:nvSpPr>
        <p:spPr>
          <a:xfrm>
            <a:off x="587163" y="6211485"/>
            <a:ext cx="3658553" cy="265113"/>
          </a:xfrm>
          <a:prstGeom prst="rect">
            <a:avLst/>
          </a:prstGeom>
        </p:spPr>
        <p:txBody>
          <a:bodyPr/>
          <a:lst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None/>
              <a:defRPr sz="1100" kern="1200">
                <a:solidFill>
                  <a:schemeClr val="bg1"/>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a:lstStyle>
          <a:p>
            <a:r>
              <a:rPr lang="en-US" dirty="0">
                <a:latin typeface="Metropolis" pitchFamily="2" charset="77"/>
              </a:rPr>
              <a:t>@bgronas   BENGT GRØNÅS, VMware</a:t>
            </a:r>
          </a:p>
        </p:txBody>
      </p:sp>
      <p:sp>
        <p:nvSpPr>
          <p:cNvPr id="9" name="Subtitle 2">
            <a:extLst>
              <a:ext uri="{FF2B5EF4-FFF2-40B4-BE49-F238E27FC236}">
                <a16:creationId xmlns:a16="http://schemas.microsoft.com/office/drawing/2014/main" id="{E602B4DC-F08C-19DB-9056-5DCF431563D8}"/>
              </a:ext>
            </a:extLst>
          </p:cNvPr>
          <p:cNvSpPr>
            <a:spLocks noGrp="1"/>
          </p:cNvSpPr>
          <p:nvPr>
            <p:ph type="subTitle" idx="10"/>
          </p:nvPr>
        </p:nvSpPr>
        <p:spPr>
          <a:xfrm>
            <a:off x="600595" y="920082"/>
            <a:ext cx="10990809" cy="247743"/>
          </a:xfrm>
        </p:spPr>
        <p:txBody>
          <a:bodyPr vert="horz" lIns="91440" tIns="45720" rIns="91440" bIns="45720" rtlCol="0" anchor="ctr">
            <a:noAutofit/>
          </a:bodyPr>
          <a:lstStyle>
            <a:lvl1pPr marL="0" indent="0" algn="r">
              <a:spcBef>
                <a:spcPts val="0"/>
              </a:spcBef>
              <a:buNone/>
              <a:defRPr lang="en-US" sz="1600" dirty="0">
                <a:solidFill>
                  <a:srgbClr val="67EEF9"/>
                </a:solidFill>
                <a:latin typeface="Metropolis" pitchFamily="2" charset="77"/>
              </a:defRPr>
            </a:lvl1pPr>
          </a:lstStyle>
          <a:p>
            <a:pPr marL="227013" lvl="0" indent="-227013" algn="r" eaLnBrk="1" hangingPunct="1"/>
            <a:r>
              <a:rPr lang="en-GB" dirty="0"/>
              <a:t>Click to edit Master subtitle style</a:t>
            </a:r>
            <a:endParaRPr lang="en-US" dirty="0"/>
          </a:p>
        </p:txBody>
      </p:sp>
    </p:spTree>
    <p:extLst>
      <p:ext uri="{BB962C8B-B14F-4D97-AF65-F5344CB8AC3E}">
        <p14:creationId xmlns:p14="http://schemas.microsoft.com/office/powerpoint/2010/main" val="129451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1 - 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68E23E9-CA46-E225-4310-97FACC06E9AB}"/>
              </a:ext>
            </a:extLst>
          </p:cNvPr>
          <p:cNvSpPr txBox="1">
            <a:spLocks/>
          </p:cNvSpPr>
          <p:nvPr userDrawn="1"/>
        </p:nvSpPr>
        <p:spPr>
          <a:xfrm>
            <a:off x="587163" y="6211485"/>
            <a:ext cx="3658553" cy="265113"/>
          </a:xfrm>
          <a:prstGeom prst="rect">
            <a:avLst/>
          </a:prstGeom>
        </p:spPr>
        <p:txBody>
          <a:bodyPr/>
          <a:lst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None/>
              <a:defRPr sz="1100" kern="1200">
                <a:solidFill>
                  <a:schemeClr val="bg1"/>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a:lstStyle>
          <a:p>
            <a:pPr fontAlgn="auto">
              <a:spcAft>
                <a:spcPts val="0"/>
              </a:spcAft>
              <a:defRPr/>
            </a:pPr>
            <a:r>
              <a:rPr lang="en-US" sz="1100" dirty="0">
                <a:latin typeface="Metropolis" pitchFamily="2" charset="77"/>
              </a:rPr>
              <a:t>@bgronas   BENGT GRØNÅS, VMware</a:t>
            </a:r>
          </a:p>
        </p:txBody>
      </p:sp>
      <p:pic>
        <p:nvPicPr>
          <p:cNvPr id="2" name="Picture 8">
            <a:extLst>
              <a:ext uri="{FF2B5EF4-FFF2-40B4-BE49-F238E27FC236}">
                <a16:creationId xmlns:a16="http://schemas.microsoft.com/office/drawing/2014/main" id="{7150736C-8519-3309-3DEB-A96C0957AAC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86138" y="1277938"/>
            <a:ext cx="4854251"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0BFB95CF-9035-25A6-D0D2-ABD8B61E196F}"/>
              </a:ext>
            </a:extLst>
          </p:cNvPr>
          <p:cNvSpPr>
            <a:spLocks noGrp="1"/>
          </p:cNvSpPr>
          <p:nvPr>
            <p:ph type="title"/>
          </p:nvPr>
        </p:nvSpPr>
        <p:spPr>
          <a:xfrm>
            <a:off x="589261" y="2100082"/>
            <a:ext cx="5939363" cy="1229360"/>
          </a:xfrm>
        </p:spPr>
        <p:txBody>
          <a:bodyPr wrap="square" anchor="b">
            <a:noAutofit/>
          </a:bodyPr>
          <a:lstStyle>
            <a:lvl1pPr algn="l">
              <a:defRPr sz="3200" b="0" cap="none" baseline="0">
                <a:solidFill>
                  <a:schemeClr val="bg1"/>
                </a:solidFill>
                <a:latin typeface="Metropolis" pitchFamily="2" charset="77"/>
              </a:defRPr>
            </a:lvl1pPr>
          </a:lstStyle>
          <a:p>
            <a:r>
              <a:rPr lang="en-US"/>
              <a:t>Click to edit Master title style</a:t>
            </a:r>
            <a:endParaRPr lang="en-US" dirty="0"/>
          </a:p>
        </p:txBody>
      </p:sp>
      <p:sp>
        <p:nvSpPr>
          <p:cNvPr id="4" name="Subtitle">
            <a:extLst>
              <a:ext uri="{FF2B5EF4-FFF2-40B4-BE49-F238E27FC236}">
                <a16:creationId xmlns:a16="http://schemas.microsoft.com/office/drawing/2014/main" id="{3F700C69-279B-FBC9-7C7E-AF253CC2C5FE}"/>
              </a:ext>
            </a:extLst>
          </p:cNvPr>
          <p:cNvSpPr>
            <a:spLocks noGrp="1"/>
          </p:cNvSpPr>
          <p:nvPr>
            <p:ph type="subTitle" idx="10"/>
          </p:nvPr>
        </p:nvSpPr>
        <p:spPr>
          <a:xfrm>
            <a:off x="603123" y="3429000"/>
            <a:ext cx="5939363" cy="700882"/>
          </a:xfrm>
        </p:spPr>
        <p:txBody>
          <a:bodyPr>
            <a:noAutofit/>
          </a:bodyPr>
          <a:lstStyle>
            <a:lvl1pPr marL="0" indent="0" algn="l">
              <a:buNone/>
              <a:defRPr sz="2000">
                <a:solidFill>
                  <a:schemeClr val="bg1"/>
                </a:solidFill>
                <a:latin typeface="Metropoli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0712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1 - Full Pag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AFB1C4-EFE4-57A1-51DB-CAD3278E3255}"/>
              </a:ext>
            </a:extLst>
          </p:cNvPr>
          <p:cNvSpPr/>
          <p:nvPr userDrawn="1"/>
        </p:nvSpPr>
        <p:spPr>
          <a:xfrm>
            <a:off x="1" y="1382270"/>
            <a:ext cx="12192000" cy="4992862"/>
          </a:xfrm>
          <a:prstGeom prst="rect">
            <a:avLst/>
          </a:prstGeom>
          <a:solidFill>
            <a:srgbClr val="002060">
              <a:alpha val="7538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0" tIns="720000" rtlCol="0" anchor="t"/>
          <a:lstStyle/>
          <a:p>
            <a:endParaRPr lang="en-US" sz="2400" dirty="0"/>
          </a:p>
        </p:txBody>
      </p:sp>
      <p:sp>
        <p:nvSpPr>
          <p:cNvPr id="4" name="Content Placeholder 17">
            <a:extLst>
              <a:ext uri="{FF2B5EF4-FFF2-40B4-BE49-F238E27FC236}">
                <a16:creationId xmlns:a16="http://schemas.microsoft.com/office/drawing/2014/main" id="{041A6C68-F8E6-8F2A-D3DD-0D32F8A2757A}"/>
              </a:ext>
            </a:extLst>
          </p:cNvPr>
          <p:cNvSpPr>
            <a:spLocks noGrp="1"/>
          </p:cNvSpPr>
          <p:nvPr>
            <p:ph sz="quarter" idx="14"/>
          </p:nvPr>
        </p:nvSpPr>
        <p:spPr>
          <a:xfrm>
            <a:off x="616666" y="1600201"/>
            <a:ext cx="10975658" cy="4572000"/>
          </a:xfrm>
        </p:spPr>
        <p:txBody>
          <a:bodyPr/>
          <a:lstStyle>
            <a:lvl1pPr>
              <a:spcBef>
                <a:spcPts val="1200"/>
              </a:spcBef>
              <a:defRPr>
                <a:solidFill>
                  <a:schemeClr val="bg1"/>
                </a:solidFill>
                <a:latin typeface="Metropolis" pitchFamily="2" charset="77"/>
              </a:defRPr>
            </a:lvl1pPr>
            <a:lvl2pPr>
              <a:spcBef>
                <a:spcPts val="1200"/>
              </a:spcBef>
              <a:defRPr>
                <a:solidFill>
                  <a:schemeClr val="bg1"/>
                </a:solidFill>
                <a:latin typeface="Metropolis" pitchFamily="2" charset="77"/>
              </a:defRPr>
            </a:lvl2pPr>
            <a:lvl3pPr>
              <a:spcBef>
                <a:spcPts val="1200"/>
              </a:spcBef>
              <a:defRPr>
                <a:solidFill>
                  <a:schemeClr val="bg1"/>
                </a:solidFill>
                <a:latin typeface="Metropolis" pitchFamily="2" charset="77"/>
              </a:defRPr>
            </a:lvl3pPr>
            <a:lvl4pPr>
              <a:spcBef>
                <a:spcPts val="1200"/>
              </a:spcBef>
              <a:defRPr>
                <a:solidFill>
                  <a:schemeClr val="bg1"/>
                </a:solidFill>
                <a:latin typeface="Metropolis" pitchFamily="2" charset="77"/>
              </a:defRPr>
            </a:lvl4pPr>
            <a:lvl5pPr>
              <a:spcBef>
                <a:spcPts val="1200"/>
              </a:spcBef>
              <a:defRPr>
                <a:solidFill>
                  <a:schemeClr val="bg1"/>
                </a:solidFill>
                <a:latin typeface="Metropolis" pitchFamily="2" charset="77"/>
              </a:defRPr>
            </a:lvl5pPr>
            <a:lvl6pPr>
              <a:spcBef>
                <a:spcPts val="1200"/>
              </a:spcBef>
              <a:defRPr/>
            </a:lvl6pPr>
            <a:lvl7pPr>
              <a:spcBef>
                <a:spcPts val="1200"/>
              </a:spcBef>
              <a:defRPr/>
            </a:lvl7pPr>
            <a:lvl8pPr>
              <a:spcBef>
                <a:spcPts val="1200"/>
              </a:spcBef>
              <a:defRPr/>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itle 1">
            <a:extLst>
              <a:ext uri="{FF2B5EF4-FFF2-40B4-BE49-F238E27FC236}">
                <a16:creationId xmlns:a16="http://schemas.microsoft.com/office/drawing/2014/main" id="{2D5EDD2F-6824-6F63-C5C9-CCB6BC766AD6}"/>
              </a:ext>
            </a:extLst>
          </p:cNvPr>
          <p:cNvSpPr>
            <a:spLocks noGrp="1"/>
          </p:cNvSpPr>
          <p:nvPr>
            <p:ph type="title"/>
          </p:nvPr>
        </p:nvSpPr>
        <p:spPr>
          <a:xfrm>
            <a:off x="587163" y="521001"/>
            <a:ext cx="11004241" cy="381000"/>
          </a:xfrm>
        </p:spPr>
        <p:txBody>
          <a:bodyPr>
            <a:noAutofit/>
          </a:bodyPr>
          <a:lstStyle>
            <a:lvl1pPr algn="r">
              <a:defRPr sz="3200">
                <a:solidFill>
                  <a:schemeClr val="bg1"/>
                </a:solidFill>
                <a:latin typeface="Metropolis" pitchFamily="2" charset="77"/>
              </a:defRPr>
            </a:lvl1pPr>
          </a:lstStyle>
          <a:p>
            <a:r>
              <a:rPr lang="en-GB" dirty="0"/>
              <a:t>Click to edit Master title style</a:t>
            </a:r>
            <a:endParaRPr lang="en-US" dirty="0"/>
          </a:p>
        </p:txBody>
      </p:sp>
      <p:sp>
        <p:nvSpPr>
          <p:cNvPr id="7" name="Text Placeholder 6">
            <a:extLst>
              <a:ext uri="{FF2B5EF4-FFF2-40B4-BE49-F238E27FC236}">
                <a16:creationId xmlns:a16="http://schemas.microsoft.com/office/drawing/2014/main" id="{568E23E9-CA46-E225-4310-97FACC06E9AB}"/>
              </a:ext>
            </a:extLst>
          </p:cNvPr>
          <p:cNvSpPr txBox="1">
            <a:spLocks/>
          </p:cNvSpPr>
          <p:nvPr userDrawn="1"/>
        </p:nvSpPr>
        <p:spPr>
          <a:xfrm>
            <a:off x="587163" y="6211485"/>
            <a:ext cx="3658553" cy="265113"/>
          </a:xfrm>
          <a:prstGeom prst="rect">
            <a:avLst/>
          </a:prstGeom>
        </p:spPr>
        <p:txBody>
          <a:bodyPr/>
          <a:lstStyle>
            <a:lvl1pPr marL="0" indent="0" algn="l" defTabSz="914400" rtl="0" eaLnBrk="1" latinLnBrk="0" hangingPunct="1">
              <a:lnSpc>
                <a:spcPct val="100000"/>
              </a:lnSpc>
              <a:spcBef>
                <a:spcPts val="1800"/>
              </a:spcBef>
              <a:buClr>
                <a:schemeClr val="tx1">
                  <a:lumMod val="60000"/>
                  <a:lumOff val="40000"/>
                </a:schemeClr>
              </a:buClr>
              <a:buSzPct val="90000"/>
              <a:buFont typeface="Arial" panose="020B0604020202020204" pitchFamily="34" charset="0"/>
              <a:buNone/>
              <a:defRPr sz="1100" kern="1200">
                <a:solidFill>
                  <a:schemeClr val="bg1"/>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8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6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4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4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20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6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4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2000" kern="1200">
                <a:solidFill>
                  <a:schemeClr val="tx2"/>
                </a:solidFill>
                <a:latin typeface="+mn-lt"/>
                <a:ea typeface="+mn-ea"/>
                <a:cs typeface="+mn-cs"/>
              </a:defRPr>
            </a:lvl9pPr>
          </a:lstStyle>
          <a:p>
            <a:r>
              <a:rPr lang="en-US" dirty="0">
                <a:latin typeface="Metropolis" pitchFamily="2" charset="77"/>
              </a:rPr>
              <a:t>@bgronas   BENGT GRØNÅS, VMware</a:t>
            </a:r>
          </a:p>
        </p:txBody>
      </p:sp>
      <p:sp>
        <p:nvSpPr>
          <p:cNvPr id="8" name="Subtitle 2">
            <a:extLst>
              <a:ext uri="{FF2B5EF4-FFF2-40B4-BE49-F238E27FC236}">
                <a16:creationId xmlns:a16="http://schemas.microsoft.com/office/drawing/2014/main" id="{1AD08108-D468-4FBE-22C3-8C0F1D59D889}"/>
              </a:ext>
            </a:extLst>
          </p:cNvPr>
          <p:cNvSpPr>
            <a:spLocks noGrp="1"/>
          </p:cNvSpPr>
          <p:nvPr>
            <p:ph type="subTitle" idx="10"/>
          </p:nvPr>
        </p:nvSpPr>
        <p:spPr>
          <a:xfrm>
            <a:off x="600595" y="920082"/>
            <a:ext cx="10990809" cy="247743"/>
          </a:xfrm>
        </p:spPr>
        <p:txBody>
          <a:bodyPr vert="horz" lIns="91440" tIns="45720" rIns="91440" bIns="45720" rtlCol="0" anchor="ctr">
            <a:noAutofit/>
          </a:bodyPr>
          <a:lstStyle>
            <a:lvl1pPr marL="0" indent="0" algn="r">
              <a:spcBef>
                <a:spcPts val="0"/>
              </a:spcBef>
              <a:buNone/>
              <a:defRPr lang="en-US" sz="1600" dirty="0">
                <a:solidFill>
                  <a:srgbClr val="67EEF9"/>
                </a:solidFill>
                <a:latin typeface="Metropolis" pitchFamily="2" charset="77"/>
              </a:defRPr>
            </a:lvl1pPr>
          </a:lstStyle>
          <a:p>
            <a:pPr marL="227013" lvl="0" indent="-227013" algn="r" eaLnBrk="1" hangingPunct="1"/>
            <a:r>
              <a:rPr lang="en-GB" dirty="0"/>
              <a:t>Click to edit Master subtitle style</a:t>
            </a:r>
            <a:endParaRPr lang="en-US" dirty="0"/>
          </a:p>
        </p:txBody>
      </p:sp>
    </p:spTree>
    <p:extLst>
      <p:ext uri="{BB962C8B-B14F-4D97-AF65-F5344CB8AC3E}">
        <p14:creationId xmlns:p14="http://schemas.microsoft.com/office/powerpoint/2010/main" val="145409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8C05-6A02-CDD0-5087-B6C0EDB57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FA4CDD-5FBF-EE44-3062-B5FB3D457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9D37C-5A4E-6875-4BC7-CCB566A999DE}"/>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5" name="Footer Placeholder 4">
            <a:extLst>
              <a:ext uri="{FF2B5EF4-FFF2-40B4-BE49-F238E27FC236}">
                <a16:creationId xmlns:a16="http://schemas.microsoft.com/office/drawing/2014/main" id="{37D0CD6B-8F89-BE2C-C940-4DF676889888}"/>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B6816C4B-1D05-E3ED-298D-8D9F2000E1E0}"/>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281940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0CCE-7018-F1E2-64A3-4A21365FA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63AC22-1E0C-3F71-4C33-97419015A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65304-64EF-776B-DB53-C4B899A7F82D}"/>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5" name="Footer Placeholder 4">
            <a:extLst>
              <a:ext uri="{FF2B5EF4-FFF2-40B4-BE49-F238E27FC236}">
                <a16:creationId xmlns:a16="http://schemas.microsoft.com/office/drawing/2014/main" id="{55751645-CDE5-9BBF-5BD1-E21AABF69DB9}"/>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08DAA1EC-2B44-006C-34CE-3BB9CDD17AA6}"/>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17897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3AB5-912B-E697-C198-71FAAFA1A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E9EA-288D-5C96-1356-2CD4020531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070601-5CED-065D-0120-B895963B1D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1EFFE7-1446-AFF8-FF62-99E13242C533}"/>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6" name="Footer Placeholder 5">
            <a:extLst>
              <a:ext uri="{FF2B5EF4-FFF2-40B4-BE49-F238E27FC236}">
                <a16:creationId xmlns:a16="http://schemas.microsoft.com/office/drawing/2014/main" id="{4412C22E-8784-BA67-CCC9-C0B0E881243B}"/>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7" name="Slide Number Placeholder 6">
            <a:extLst>
              <a:ext uri="{FF2B5EF4-FFF2-40B4-BE49-F238E27FC236}">
                <a16:creationId xmlns:a16="http://schemas.microsoft.com/office/drawing/2014/main" id="{7338AC4F-2238-FCD5-0AF0-ACC0FFE0CCA3}"/>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195781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B2E-7A59-97A4-EA83-B08F35B178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EABA2-3945-E4A1-9900-AB5A65448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857A55-8BA6-91A1-4940-6C0235A7A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C62327-5E18-46E3-C505-067927FA5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927166-FEBA-6ED6-3A1E-47FF3D185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B06426-25A9-22EF-8074-EF2514DA1017}"/>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8" name="Footer Placeholder 7">
            <a:extLst>
              <a:ext uri="{FF2B5EF4-FFF2-40B4-BE49-F238E27FC236}">
                <a16:creationId xmlns:a16="http://schemas.microsoft.com/office/drawing/2014/main" id="{2CFB9A7D-B1ED-0EA0-95DA-EC37BC14E2CF}"/>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9" name="Slide Number Placeholder 8">
            <a:extLst>
              <a:ext uri="{FF2B5EF4-FFF2-40B4-BE49-F238E27FC236}">
                <a16:creationId xmlns:a16="http://schemas.microsoft.com/office/drawing/2014/main" id="{E25D9F2A-7122-F4D9-E5AD-FA93FA02A18F}"/>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2683965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CC93-94DB-76F5-3B5D-B4E0E1BDD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FED92-1E09-8804-9C9C-3590BA973CCB}"/>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4" name="Footer Placeholder 3">
            <a:extLst>
              <a:ext uri="{FF2B5EF4-FFF2-40B4-BE49-F238E27FC236}">
                <a16:creationId xmlns:a16="http://schemas.microsoft.com/office/drawing/2014/main" id="{681727CE-6564-7A37-55F1-048B91A486BB}"/>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5" name="Slide Number Placeholder 4">
            <a:extLst>
              <a:ext uri="{FF2B5EF4-FFF2-40B4-BE49-F238E27FC236}">
                <a16:creationId xmlns:a16="http://schemas.microsoft.com/office/drawing/2014/main" id="{A33595CD-E2BE-11A1-9EA0-D41802BBAB2A}"/>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3803976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F3611-C912-9E8F-8F18-59EE5278D5DB}"/>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3" name="Footer Placeholder 2">
            <a:extLst>
              <a:ext uri="{FF2B5EF4-FFF2-40B4-BE49-F238E27FC236}">
                <a16:creationId xmlns:a16="http://schemas.microsoft.com/office/drawing/2014/main" id="{E65270AE-24A9-0B22-E9F1-7E9361C13374}"/>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4" name="Slide Number Placeholder 3">
            <a:extLst>
              <a:ext uri="{FF2B5EF4-FFF2-40B4-BE49-F238E27FC236}">
                <a16:creationId xmlns:a16="http://schemas.microsoft.com/office/drawing/2014/main" id="{89305690-8C36-2830-038A-FE1546CE829A}"/>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37690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81C2-CAA0-42AF-4E1E-F25C4E416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92088-4CB7-659C-12F9-FB2567C25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546037-A6D9-9FE6-2240-B5AF48ACF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5470F-ADBE-AF07-A948-0182C5FD1A37}"/>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6" name="Footer Placeholder 5">
            <a:extLst>
              <a:ext uri="{FF2B5EF4-FFF2-40B4-BE49-F238E27FC236}">
                <a16:creationId xmlns:a16="http://schemas.microsoft.com/office/drawing/2014/main" id="{F5F94957-7710-FDCA-AC77-C88935463209}"/>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7" name="Slide Number Placeholder 6">
            <a:extLst>
              <a:ext uri="{FF2B5EF4-FFF2-40B4-BE49-F238E27FC236}">
                <a16:creationId xmlns:a16="http://schemas.microsoft.com/office/drawing/2014/main" id="{D4AB881D-FDA1-C806-7F9C-8AA5A4DEE1EA}"/>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2843256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7BA3-DA3D-97C1-4C87-A06D6C8DD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D51426-9BA4-0D2D-3D9D-0F8F1D2DE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FF38B-591F-6264-EFDA-7BCE1A963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B79E2-DEED-934C-DDC2-04217C433077}"/>
              </a:ext>
            </a:extLst>
          </p:cNvPr>
          <p:cNvSpPr>
            <a:spLocks noGrp="1"/>
          </p:cNvSpPr>
          <p:nvPr>
            <p:ph type="dt" sz="half" idx="10"/>
          </p:nvPr>
        </p:nvSpPr>
        <p:spPr/>
        <p:txBody>
          <a:bodyPr/>
          <a:lstStyle/>
          <a:p>
            <a:fld id="{FA330BE0-4DCA-4C28-AA00-DFC8DB7A8F78}" type="datetimeFigureOut">
              <a:rPr lang="en-US" smtClean="0"/>
              <a:t>9/24/2023</a:t>
            </a:fld>
            <a:endParaRPr lang="en-US"/>
          </a:p>
        </p:txBody>
      </p:sp>
      <p:sp>
        <p:nvSpPr>
          <p:cNvPr id="6" name="Footer Placeholder 5">
            <a:extLst>
              <a:ext uri="{FF2B5EF4-FFF2-40B4-BE49-F238E27FC236}">
                <a16:creationId xmlns:a16="http://schemas.microsoft.com/office/drawing/2014/main" id="{83887A1D-1B79-5E63-D417-F44727217DE5}"/>
              </a:ext>
            </a:extLst>
          </p:cNvPr>
          <p:cNvSpPr>
            <a:spLocks noGrp="1"/>
          </p:cNvSpPr>
          <p:nvPr>
            <p:ph type="ftr" sz="quarter" idx="11"/>
          </p:nvPr>
        </p:nvSpPr>
        <p:spPr/>
        <p:txBody>
          <a:bodyPr/>
          <a:lstStyle/>
          <a:p>
            <a:r>
              <a:rPr lang="en-US" dirty="0">
                <a:latin typeface="Metropolis" pitchFamily="2" charset="77"/>
              </a:rPr>
              <a:t>@bgronas   BENGT GRØNÅS, VMware</a:t>
            </a:r>
          </a:p>
        </p:txBody>
      </p:sp>
      <p:sp>
        <p:nvSpPr>
          <p:cNvPr id="7" name="Slide Number Placeholder 6">
            <a:extLst>
              <a:ext uri="{FF2B5EF4-FFF2-40B4-BE49-F238E27FC236}">
                <a16:creationId xmlns:a16="http://schemas.microsoft.com/office/drawing/2014/main" id="{E5AA7EA3-A90E-7E54-5C48-FF993A0DFA93}"/>
              </a:ext>
            </a:extLst>
          </p:cNvPr>
          <p:cNvSpPr>
            <a:spLocks noGrp="1"/>
          </p:cNvSpPr>
          <p:nvPr>
            <p:ph type="sldNum" sz="quarter" idx="12"/>
          </p:nvPr>
        </p:nvSpPr>
        <p:spPr/>
        <p:txBody>
          <a:bodyPr/>
          <a:lstStyle/>
          <a:p>
            <a:fld id="{2B366752-6D45-460A-A440-DC1CC72ED8EC}" type="slidenum">
              <a:rPr lang="en-US" smtClean="0"/>
              <a:t>‹#›</a:t>
            </a:fld>
            <a:endParaRPr lang="en-US"/>
          </a:p>
        </p:txBody>
      </p:sp>
    </p:spTree>
    <p:extLst>
      <p:ext uri="{BB962C8B-B14F-4D97-AF65-F5344CB8AC3E}">
        <p14:creationId xmlns:p14="http://schemas.microsoft.com/office/powerpoint/2010/main" val="45286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68D632-9D3E-65EA-BC7F-AA4435495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3A1362-625B-53EF-259D-604DAE34CA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D80844-CE3D-8405-A1CB-DBF778FE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0BE0-4DCA-4C28-AA00-DFC8DB7A8F78}" type="datetimeFigureOut">
              <a:rPr lang="en-US" smtClean="0"/>
              <a:t>9/24/2023</a:t>
            </a:fld>
            <a:endParaRPr lang="en-US"/>
          </a:p>
        </p:txBody>
      </p:sp>
      <p:sp>
        <p:nvSpPr>
          <p:cNvPr id="5" name="Footer Placeholder 4">
            <a:extLst>
              <a:ext uri="{FF2B5EF4-FFF2-40B4-BE49-F238E27FC236}">
                <a16:creationId xmlns:a16="http://schemas.microsoft.com/office/drawing/2014/main" id="{2647633D-450D-ADF5-F7AE-57F19AA78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latin typeface="Metropolis" pitchFamily="2" charset="77"/>
              </a:rPr>
              <a:t>@bgronas   BENGT GRØNÅS, VMware</a:t>
            </a:r>
          </a:p>
        </p:txBody>
      </p:sp>
      <p:sp>
        <p:nvSpPr>
          <p:cNvPr id="6" name="Slide Number Placeholder 5">
            <a:extLst>
              <a:ext uri="{FF2B5EF4-FFF2-40B4-BE49-F238E27FC236}">
                <a16:creationId xmlns:a16="http://schemas.microsoft.com/office/drawing/2014/main" id="{A753C3A6-7BBA-075B-465B-905AF1AC1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66752-6D45-460A-A440-DC1CC72ED8EC}" type="slidenum">
              <a:rPr lang="en-US" smtClean="0"/>
              <a:t>‹#›</a:t>
            </a:fld>
            <a:endParaRPr lang="en-US"/>
          </a:p>
        </p:txBody>
      </p:sp>
    </p:spTree>
    <p:extLst>
      <p:ext uri="{BB962C8B-B14F-4D97-AF65-F5344CB8AC3E}">
        <p14:creationId xmlns:p14="http://schemas.microsoft.com/office/powerpoint/2010/main" val="3443963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22C0E103-BC74-2122-EF4A-FC04A4E02E84}"/>
              </a:ext>
            </a:extLst>
          </p:cNvPr>
          <p:cNvSpPr>
            <a:spLocks noGrp="1" noChangeArrowheads="1"/>
          </p:cNvSpPr>
          <p:nvPr>
            <p:ph type="title"/>
          </p:nvPr>
        </p:nvSpPr>
        <p:spPr>
          <a:xfrm>
            <a:off x="2955471" y="1334386"/>
            <a:ext cx="7295724" cy="3309685"/>
          </a:xfrm>
        </p:spPr>
        <p:txBody>
          <a:bodyPr vert="horz" lIns="91440" tIns="45720" rIns="91440" bIns="45720" rtlCol="0" anchor="ctr">
            <a:noAutofit/>
          </a:bodyPr>
          <a:lstStyle/>
          <a:p>
            <a:r>
              <a:rPr lang="en-US" altLang="en-US" sz="19900" kern="1200" dirty="0">
                <a:solidFill>
                  <a:schemeClr val="tx2"/>
                </a:solidFill>
                <a:latin typeface="+mj-lt"/>
                <a:ea typeface="+mj-ea"/>
                <a:cs typeface="+mj-cs"/>
              </a:rPr>
              <a:t>Rightsizing</a:t>
            </a:r>
          </a:p>
        </p:txBody>
      </p:sp>
      <p:grpSp>
        <p:nvGrpSpPr>
          <p:cNvPr id="89107" name="Group 89106">
            <a:extLst>
              <a:ext uri="{FF2B5EF4-FFF2-40B4-BE49-F238E27FC236}">
                <a16:creationId xmlns:a16="http://schemas.microsoft.com/office/drawing/2014/main" id="{490BB9D0-D68E-28EE-464A-A70335318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30" y="76905"/>
            <a:ext cx="2882529" cy="6995993"/>
            <a:chOff x="-30530" y="76905"/>
            <a:chExt cx="2882529" cy="6995993"/>
          </a:xfrm>
        </p:grpSpPr>
        <p:grpSp>
          <p:nvGrpSpPr>
            <p:cNvPr id="89108" name="Group 89107">
              <a:extLst>
                <a:ext uri="{FF2B5EF4-FFF2-40B4-BE49-F238E27FC236}">
                  <a16:creationId xmlns:a16="http://schemas.microsoft.com/office/drawing/2014/main" id="{06D78F34-3886-05D7-78E5-99131D93DB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5826019" flipV="1">
              <a:off x="1241135" y="2531403"/>
              <a:ext cx="1284318" cy="1937410"/>
              <a:chOff x="11748101" y="3114058"/>
              <a:chExt cx="1284318" cy="1937410"/>
            </a:xfrm>
          </p:grpSpPr>
          <p:sp>
            <p:nvSpPr>
              <p:cNvPr id="89117" name="Freeform: Shape 89116">
                <a:extLst>
                  <a:ext uri="{FF2B5EF4-FFF2-40B4-BE49-F238E27FC236}">
                    <a16:creationId xmlns:a16="http://schemas.microsoft.com/office/drawing/2014/main" id="{95C20759-BBBB-755B-7315-6C43665AA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748101" y="3114058"/>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118" name="Freeform: Shape 89117">
                <a:extLst>
                  <a:ext uri="{FF2B5EF4-FFF2-40B4-BE49-F238E27FC236}">
                    <a16:creationId xmlns:a16="http://schemas.microsoft.com/office/drawing/2014/main" id="{B2786659-959E-3E80-6C53-58C5E33D7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516067" flipH="1">
                <a:off x="11748101" y="3114058"/>
                <a:ext cx="1284318" cy="1937410"/>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73669 w 1953003"/>
                  <a:gd name="connsiteY0" fmla="*/ 708401 h 2986134"/>
                  <a:gd name="connsiteX1" fmla="*/ 1411076 w 1953003"/>
                  <a:gd name="connsiteY1" fmla="*/ 919813 h 2986134"/>
                  <a:gd name="connsiteX2" fmla="*/ 1189873 w 1953003"/>
                  <a:gd name="connsiteY2" fmla="*/ 1213129 h 2986134"/>
                  <a:gd name="connsiteX3" fmla="*/ 908992 w 1953003"/>
                  <a:gd name="connsiteY3" fmla="*/ 1450576 h 2986134"/>
                  <a:gd name="connsiteX4" fmla="*/ 566731 w 1953003"/>
                  <a:gd name="connsiteY4" fmla="*/ 1632245 h 2986134"/>
                  <a:gd name="connsiteX5" fmla="*/ 737079 w 1953003"/>
                  <a:gd name="connsiteY5" fmla="*/ 1653421 h 2986134"/>
                  <a:gd name="connsiteX6" fmla="*/ 1274693 w 1953003"/>
                  <a:gd name="connsiteY6" fmla="*/ 1655250 h 2986134"/>
                  <a:gd name="connsiteX7" fmla="*/ 1674785 w 1953003"/>
                  <a:gd name="connsiteY7" fmla="*/ 1749816 h 2986134"/>
                  <a:gd name="connsiteX8" fmla="*/ 1932074 w 1953003"/>
                  <a:gd name="connsiteY8" fmla="*/ 1866208 h 2986134"/>
                  <a:gd name="connsiteX9" fmla="*/ 1905948 w 1953003"/>
                  <a:gd name="connsiteY9" fmla="*/ 1943962 h 2986134"/>
                  <a:gd name="connsiteX10" fmla="*/ 1652961 w 1953003"/>
                  <a:gd name="connsiteY10" fmla="*/ 2106263 h 2986134"/>
                  <a:gd name="connsiteX11" fmla="*/ 1252869 w 1953003"/>
                  <a:gd name="connsiteY11" fmla="*/ 2208104 h 2986134"/>
                  <a:gd name="connsiteX12" fmla="*/ 935554 w 1953003"/>
                  <a:gd name="connsiteY12" fmla="*/ 2195250 h 2986134"/>
                  <a:gd name="connsiteX13" fmla="*/ 578462 w 1953003"/>
                  <a:gd name="connsiteY13" fmla="*/ 2089164 h 2986134"/>
                  <a:gd name="connsiteX14" fmla="*/ 321668 w 1953003"/>
                  <a:gd name="connsiteY14" fmla="*/ 1949541 h 2986134"/>
                  <a:gd name="connsiteX15" fmla="*/ 291941 w 1953003"/>
                  <a:gd name="connsiteY15" fmla="*/ 2002232 h 2986134"/>
                  <a:gd name="connsiteX16" fmla="*/ 340903 w 1953003"/>
                  <a:gd name="connsiteY16" fmla="*/ 2395326 h 2986134"/>
                  <a:gd name="connsiteX17" fmla="*/ 426218 w 1953003"/>
                  <a:gd name="connsiteY17" fmla="*/ 2772335 h 2986134"/>
                  <a:gd name="connsiteX18" fmla="*/ 465002 w 1953003"/>
                  <a:gd name="connsiteY18" fmla="*/ 2891702 h 2986134"/>
                  <a:gd name="connsiteX19" fmla="*/ 246582 w 1953003"/>
                  <a:gd name="connsiteY19" fmla="*/ 2986134 h 2986134"/>
                  <a:gd name="connsiteX20" fmla="*/ 76777 w 1953003"/>
                  <a:gd name="connsiteY20" fmla="*/ 2352917 h 2986134"/>
                  <a:gd name="connsiteX21" fmla="*/ 131 w 1953003"/>
                  <a:gd name="connsiteY21" fmla="*/ 1730652 h 2986134"/>
                  <a:gd name="connsiteX22" fmla="*/ 105626 w 1953003"/>
                  <a:gd name="connsiteY22" fmla="*/ 904785 h 2986134"/>
                  <a:gd name="connsiteX23" fmla="*/ 278097 w 1953003"/>
                  <a:gd name="connsiteY23" fmla="*/ 433148 h 2986134"/>
                  <a:gd name="connsiteX24" fmla="*/ 443604 w 1953003"/>
                  <a:gd name="connsiteY24" fmla="*/ 172515 h 2986134"/>
                  <a:gd name="connsiteX25" fmla="*/ 612455 w 1953003"/>
                  <a:gd name="connsiteY25" fmla="*/ 0 h 2986134"/>
                  <a:gd name="connsiteX26" fmla="*/ 731677 w 1953003"/>
                  <a:gd name="connsiteY26" fmla="*/ 332056 h 2986134"/>
                  <a:gd name="connsiteX27" fmla="*/ 724563 w 1953003"/>
                  <a:gd name="connsiteY27" fmla="*/ 678085 h 2986134"/>
                  <a:gd name="connsiteX28" fmla="*/ 547461 w 1953003"/>
                  <a:gd name="connsiteY28" fmla="*/ 1005788 h 2986134"/>
                  <a:gd name="connsiteX29" fmla="*/ 549935 w 1953003"/>
                  <a:gd name="connsiteY29" fmla="*/ 1049853 h 2986134"/>
                  <a:gd name="connsiteX30" fmla="*/ 968673 w 1953003"/>
                  <a:gd name="connsiteY30" fmla="*/ 813397 h 2986134"/>
                  <a:gd name="connsiteX31" fmla="*/ 1461067 w 1953003"/>
                  <a:gd name="connsiteY31" fmla="*/ 701311 h 2986134"/>
                  <a:gd name="connsiteX32" fmla="*/ 1473669 w 1953003"/>
                  <a:gd name="connsiteY32" fmla="*/ 708401 h 2986134"/>
                  <a:gd name="connsiteX0" fmla="*/ 1473951 w 1953285"/>
                  <a:gd name="connsiteY0" fmla="*/ 708401 h 2986134"/>
                  <a:gd name="connsiteX1" fmla="*/ 1411358 w 1953285"/>
                  <a:gd name="connsiteY1" fmla="*/ 919813 h 2986134"/>
                  <a:gd name="connsiteX2" fmla="*/ 1190155 w 1953285"/>
                  <a:gd name="connsiteY2" fmla="*/ 1213129 h 2986134"/>
                  <a:gd name="connsiteX3" fmla="*/ 909274 w 1953285"/>
                  <a:gd name="connsiteY3" fmla="*/ 1450576 h 2986134"/>
                  <a:gd name="connsiteX4" fmla="*/ 567013 w 1953285"/>
                  <a:gd name="connsiteY4" fmla="*/ 1632245 h 2986134"/>
                  <a:gd name="connsiteX5" fmla="*/ 737361 w 1953285"/>
                  <a:gd name="connsiteY5" fmla="*/ 1653421 h 2986134"/>
                  <a:gd name="connsiteX6" fmla="*/ 1274975 w 1953285"/>
                  <a:gd name="connsiteY6" fmla="*/ 1655250 h 2986134"/>
                  <a:gd name="connsiteX7" fmla="*/ 1675067 w 1953285"/>
                  <a:gd name="connsiteY7" fmla="*/ 1749816 h 2986134"/>
                  <a:gd name="connsiteX8" fmla="*/ 1932356 w 1953285"/>
                  <a:gd name="connsiteY8" fmla="*/ 1866208 h 2986134"/>
                  <a:gd name="connsiteX9" fmla="*/ 1906230 w 1953285"/>
                  <a:gd name="connsiteY9" fmla="*/ 1943962 h 2986134"/>
                  <a:gd name="connsiteX10" fmla="*/ 1653243 w 1953285"/>
                  <a:gd name="connsiteY10" fmla="*/ 2106263 h 2986134"/>
                  <a:gd name="connsiteX11" fmla="*/ 1253151 w 1953285"/>
                  <a:gd name="connsiteY11" fmla="*/ 2208104 h 2986134"/>
                  <a:gd name="connsiteX12" fmla="*/ 935836 w 1953285"/>
                  <a:gd name="connsiteY12" fmla="*/ 2195250 h 2986134"/>
                  <a:gd name="connsiteX13" fmla="*/ 578744 w 1953285"/>
                  <a:gd name="connsiteY13" fmla="*/ 2089164 h 2986134"/>
                  <a:gd name="connsiteX14" fmla="*/ 321950 w 1953285"/>
                  <a:gd name="connsiteY14" fmla="*/ 1949541 h 2986134"/>
                  <a:gd name="connsiteX15" fmla="*/ 292223 w 1953285"/>
                  <a:gd name="connsiteY15" fmla="*/ 2002232 h 2986134"/>
                  <a:gd name="connsiteX16" fmla="*/ 341185 w 1953285"/>
                  <a:gd name="connsiteY16" fmla="*/ 2395326 h 2986134"/>
                  <a:gd name="connsiteX17" fmla="*/ 426500 w 1953285"/>
                  <a:gd name="connsiteY17" fmla="*/ 2772335 h 2986134"/>
                  <a:gd name="connsiteX18" fmla="*/ 465284 w 1953285"/>
                  <a:gd name="connsiteY18" fmla="*/ 2891702 h 2986134"/>
                  <a:gd name="connsiteX19" fmla="*/ 246864 w 1953285"/>
                  <a:gd name="connsiteY19" fmla="*/ 2986134 h 2986134"/>
                  <a:gd name="connsiteX20" fmla="*/ 48349 w 1953285"/>
                  <a:gd name="connsiteY20" fmla="*/ 2358824 h 2986134"/>
                  <a:gd name="connsiteX21" fmla="*/ 413 w 1953285"/>
                  <a:gd name="connsiteY21" fmla="*/ 1730652 h 2986134"/>
                  <a:gd name="connsiteX22" fmla="*/ 105908 w 1953285"/>
                  <a:gd name="connsiteY22" fmla="*/ 904785 h 2986134"/>
                  <a:gd name="connsiteX23" fmla="*/ 278379 w 1953285"/>
                  <a:gd name="connsiteY23" fmla="*/ 433148 h 2986134"/>
                  <a:gd name="connsiteX24" fmla="*/ 443886 w 1953285"/>
                  <a:gd name="connsiteY24" fmla="*/ 172515 h 2986134"/>
                  <a:gd name="connsiteX25" fmla="*/ 612737 w 1953285"/>
                  <a:gd name="connsiteY25" fmla="*/ 0 h 2986134"/>
                  <a:gd name="connsiteX26" fmla="*/ 731959 w 1953285"/>
                  <a:gd name="connsiteY26" fmla="*/ 332056 h 2986134"/>
                  <a:gd name="connsiteX27" fmla="*/ 724845 w 1953285"/>
                  <a:gd name="connsiteY27" fmla="*/ 678085 h 2986134"/>
                  <a:gd name="connsiteX28" fmla="*/ 547743 w 1953285"/>
                  <a:gd name="connsiteY28" fmla="*/ 1005788 h 2986134"/>
                  <a:gd name="connsiteX29" fmla="*/ 550217 w 1953285"/>
                  <a:gd name="connsiteY29" fmla="*/ 1049853 h 2986134"/>
                  <a:gd name="connsiteX30" fmla="*/ 968955 w 1953285"/>
                  <a:gd name="connsiteY30" fmla="*/ 813397 h 2986134"/>
                  <a:gd name="connsiteX31" fmla="*/ 1461349 w 1953285"/>
                  <a:gd name="connsiteY31" fmla="*/ 701311 h 2986134"/>
                  <a:gd name="connsiteX32" fmla="*/ 1473951 w 1953285"/>
                  <a:gd name="connsiteY32" fmla="*/ 708401 h 2986134"/>
                  <a:gd name="connsiteX0" fmla="*/ 1473856 w 1953190"/>
                  <a:gd name="connsiteY0" fmla="*/ 708401 h 2991508"/>
                  <a:gd name="connsiteX1" fmla="*/ 1411263 w 1953190"/>
                  <a:gd name="connsiteY1" fmla="*/ 919813 h 2991508"/>
                  <a:gd name="connsiteX2" fmla="*/ 1190060 w 1953190"/>
                  <a:gd name="connsiteY2" fmla="*/ 1213129 h 2991508"/>
                  <a:gd name="connsiteX3" fmla="*/ 909179 w 1953190"/>
                  <a:gd name="connsiteY3" fmla="*/ 1450576 h 2991508"/>
                  <a:gd name="connsiteX4" fmla="*/ 566918 w 1953190"/>
                  <a:gd name="connsiteY4" fmla="*/ 1632245 h 2991508"/>
                  <a:gd name="connsiteX5" fmla="*/ 737266 w 1953190"/>
                  <a:gd name="connsiteY5" fmla="*/ 1653421 h 2991508"/>
                  <a:gd name="connsiteX6" fmla="*/ 1274880 w 1953190"/>
                  <a:gd name="connsiteY6" fmla="*/ 1655250 h 2991508"/>
                  <a:gd name="connsiteX7" fmla="*/ 1674972 w 1953190"/>
                  <a:gd name="connsiteY7" fmla="*/ 1749816 h 2991508"/>
                  <a:gd name="connsiteX8" fmla="*/ 1932261 w 1953190"/>
                  <a:gd name="connsiteY8" fmla="*/ 1866208 h 2991508"/>
                  <a:gd name="connsiteX9" fmla="*/ 1906135 w 1953190"/>
                  <a:gd name="connsiteY9" fmla="*/ 1943962 h 2991508"/>
                  <a:gd name="connsiteX10" fmla="*/ 1653148 w 1953190"/>
                  <a:gd name="connsiteY10" fmla="*/ 2106263 h 2991508"/>
                  <a:gd name="connsiteX11" fmla="*/ 1253056 w 1953190"/>
                  <a:gd name="connsiteY11" fmla="*/ 2208104 h 2991508"/>
                  <a:gd name="connsiteX12" fmla="*/ 935741 w 1953190"/>
                  <a:gd name="connsiteY12" fmla="*/ 2195250 h 2991508"/>
                  <a:gd name="connsiteX13" fmla="*/ 578649 w 1953190"/>
                  <a:gd name="connsiteY13" fmla="*/ 2089164 h 2991508"/>
                  <a:gd name="connsiteX14" fmla="*/ 321855 w 1953190"/>
                  <a:gd name="connsiteY14" fmla="*/ 1949541 h 2991508"/>
                  <a:gd name="connsiteX15" fmla="*/ 292128 w 1953190"/>
                  <a:gd name="connsiteY15" fmla="*/ 2002232 h 2991508"/>
                  <a:gd name="connsiteX16" fmla="*/ 341090 w 1953190"/>
                  <a:gd name="connsiteY16" fmla="*/ 2395326 h 2991508"/>
                  <a:gd name="connsiteX17" fmla="*/ 426405 w 1953190"/>
                  <a:gd name="connsiteY17" fmla="*/ 2772335 h 2991508"/>
                  <a:gd name="connsiteX18" fmla="*/ 465189 w 1953190"/>
                  <a:gd name="connsiteY18" fmla="*/ 2891702 h 2991508"/>
                  <a:gd name="connsiteX19" fmla="*/ 220668 w 1953190"/>
                  <a:gd name="connsiteY19" fmla="*/ 2991507 h 2991508"/>
                  <a:gd name="connsiteX20" fmla="*/ 48254 w 1953190"/>
                  <a:gd name="connsiteY20" fmla="*/ 2358824 h 2991508"/>
                  <a:gd name="connsiteX21" fmla="*/ 318 w 1953190"/>
                  <a:gd name="connsiteY21" fmla="*/ 1730652 h 2991508"/>
                  <a:gd name="connsiteX22" fmla="*/ 105813 w 1953190"/>
                  <a:gd name="connsiteY22" fmla="*/ 904785 h 2991508"/>
                  <a:gd name="connsiteX23" fmla="*/ 278284 w 1953190"/>
                  <a:gd name="connsiteY23" fmla="*/ 433148 h 2991508"/>
                  <a:gd name="connsiteX24" fmla="*/ 443791 w 1953190"/>
                  <a:gd name="connsiteY24" fmla="*/ 172515 h 2991508"/>
                  <a:gd name="connsiteX25" fmla="*/ 612642 w 1953190"/>
                  <a:gd name="connsiteY25" fmla="*/ 0 h 2991508"/>
                  <a:gd name="connsiteX26" fmla="*/ 731864 w 1953190"/>
                  <a:gd name="connsiteY26" fmla="*/ 332056 h 2991508"/>
                  <a:gd name="connsiteX27" fmla="*/ 724750 w 1953190"/>
                  <a:gd name="connsiteY27" fmla="*/ 678085 h 2991508"/>
                  <a:gd name="connsiteX28" fmla="*/ 547648 w 1953190"/>
                  <a:gd name="connsiteY28" fmla="*/ 1005788 h 2991508"/>
                  <a:gd name="connsiteX29" fmla="*/ 550122 w 1953190"/>
                  <a:gd name="connsiteY29" fmla="*/ 1049853 h 2991508"/>
                  <a:gd name="connsiteX30" fmla="*/ 968860 w 1953190"/>
                  <a:gd name="connsiteY30" fmla="*/ 813397 h 2991508"/>
                  <a:gd name="connsiteX31" fmla="*/ 1461254 w 1953190"/>
                  <a:gd name="connsiteY31" fmla="*/ 701311 h 2991508"/>
                  <a:gd name="connsiteX32" fmla="*/ 1473856 w 1953190"/>
                  <a:gd name="connsiteY32" fmla="*/ 708401 h 2991508"/>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35637 w 1983014"/>
                  <a:gd name="connsiteY22" fmla="*/ 904785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495013 w 1983014"/>
                  <a:gd name="connsiteY18" fmla="*/ 2891702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56229 w 1983014"/>
                  <a:gd name="connsiteY17" fmla="*/ 2772335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70914 w 1983014"/>
                  <a:gd name="connsiteY16" fmla="*/ 2395326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21952 w 1983014"/>
                  <a:gd name="connsiteY15" fmla="*/ 2002232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680 w 1983014"/>
                  <a:gd name="connsiteY0" fmla="*/ 708401 h 2991507"/>
                  <a:gd name="connsiteX1" fmla="*/ 1441087 w 1983014"/>
                  <a:gd name="connsiteY1" fmla="*/ 919813 h 2991507"/>
                  <a:gd name="connsiteX2" fmla="*/ 1219884 w 1983014"/>
                  <a:gd name="connsiteY2" fmla="*/ 1213129 h 2991507"/>
                  <a:gd name="connsiteX3" fmla="*/ 939003 w 1983014"/>
                  <a:gd name="connsiteY3" fmla="*/ 1450576 h 2991507"/>
                  <a:gd name="connsiteX4" fmla="*/ 596742 w 1983014"/>
                  <a:gd name="connsiteY4" fmla="*/ 1632245 h 2991507"/>
                  <a:gd name="connsiteX5" fmla="*/ 767090 w 1983014"/>
                  <a:gd name="connsiteY5" fmla="*/ 1653421 h 2991507"/>
                  <a:gd name="connsiteX6" fmla="*/ 1304704 w 1983014"/>
                  <a:gd name="connsiteY6" fmla="*/ 1655250 h 2991507"/>
                  <a:gd name="connsiteX7" fmla="*/ 1704796 w 1983014"/>
                  <a:gd name="connsiteY7" fmla="*/ 1749816 h 2991507"/>
                  <a:gd name="connsiteX8" fmla="*/ 1962085 w 1983014"/>
                  <a:gd name="connsiteY8" fmla="*/ 1866208 h 2991507"/>
                  <a:gd name="connsiteX9" fmla="*/ 1935959 w 1983014"/>
                  <a:gd name="connsiteY9" fmla="*/ 1943962 h 2991507"/>
                  <a:gd name="connsiteX10" fmla="*/ 1682972 w 1983014"/>
                  <a:gd name="connsiteY10" fmla="*/ 2106263 h 2991507"/>
                  <a:gd name="connsiteX11" fmla="*/ 1282880 w 1983014"/>
                  <a:gd name="connsiteY11" fmla="*/ 2208104 h 2991507"/>
                  <a:gd name="connsiteX12" fmla="*/ 965565 w 1983014"/>
                  <a:gd name="connsiteY12" fmla="*/ 2195250 h 2991507"/>
                  <a:gd name="connsiteX13" fmla="*/ 608473 w 1983014"/>
                  <a:gd name="connsiteY13" fmla="*/ 2089164 h 2991507"/>
                  <a:gd name="connsiteX14" fmla="*/ 351679 w 1983014"/>
                  <a:gd name="connsiteY14" fmla="*/ 1949541 h 2991507"/>
                  <a:gd name="connsiteX15" fmla="*/ 342833 w 1983014"/>
                  <a:gd name="connsiteY15" fmla="*/ 1997936 h 2991507"/>
                  <a:gd name="connsiteX16" fmla="*/ 396789 w 1983014"/>
                  <a:gd name="connsiteY16" fmla="*/ 2349194 h 2991507"/>
                  <a:gd name="connsiteX17" fmla="*/ 488935 w 1983014"/>
                  <a:gd name="connsiteY17" fmla="*/ 2732957 h 2991507"/>
                  <a:gd name="connsiteX18" fmla="*/ 552973 w 1983014"/>
                  <a:gd name="connsiteY18" fmla="*/ 2882494 h 2991507"/>
                  <a:gd name="connsiteX19" fmla="*/ 250492 w 1983014"/>
                  <a:gd name="connsiteY19" fmla="*/ 2991507 h 2991507"/>
                  <a:gd name="connsiteX20" fmla="*/ 78078 w 1983014"/>
                  <a:gd name="connsiteY20" fmla="*/ 2358824 h 2991507"/>
                  <a:gd name="connsiteX21" fmla="*/ 129 w 1983014"/>
                  <a:gd name="connsiteY21" fmla="*/ 1690577 h 2991507"/>
                  <a:gd name="connsiteX22" fmla="*/ 119976 w 1983014"/>
                  <a:gd name="connsiteY22" fmla="*/ 908009 h 2991507"/>
                  <a:gd name="connsiteX23" fmla="*/ 308108 w 1983014"/>
                  <a:gd name="connsiteY23" fmla="*/ 433148 h 2991507"/>
                  <a:gd name="connsiteX24" fmla="*/ 473615 w 1983014"/>
                  <a:gd name="connsiteY24" fmla="*/ 172515 h 2991507"/>
                  <a:gd name="connsiteX25" fmla="*/ 642466 w 1983014"/>
                  <a:gd name="connsiteY25" fmla="*/ 0 h 2991507"/>
                  <a:gd name="connsiteX26" fmla="*/ 761688 w 1983014"/>
                  <a:gd name="connsiteY26" fmla="*/ 332056 h 2991507"/>
                  <a:gd name="connsiteX27" fmla="*/ 754574 w 1983014"/>
                  <a:gd name="connsiteY27" fmla="*/ 678085 h 2991507"/>
                  <a:gd name="connsiteX28" fmla="*/ 577472 w 1983014"/>
                  <a:gd name="connsiteY28" fmla="*/ 1005788 h 2991507"/>
                  <a:gd name="connsiteX29" fmla="*/ 579946 w 1983014"/>
                  <a:gd name="connsiteY29" fmla="*/ 1049853 h 2991507"/>
                  <a:gd name="connsiteX30" fmla="*/ 998684 w 1983014"/>
                  <a:gd name="connsiteY30" fmla="*/ 813397 h 2991507"/>
                  <a:gd name="connsiteX31" fmla="*/ 1491078 w 1983014"/>
                  <a:gd name="connsiteY31" fmla="*/ 701311 h 2991507"/>
                  <a:gd name="connsiteX32" fmla="*/ 1503680 w 1983014"/>
                  <a:gd name="connsiteY32" fmla="*/ 708401 h 2991507"/>
                  <a:gd name="connsiteX0" fmla="*/ 1503750 w 1983084"/>
                  <a:gd name="connsiteY0" fmla="*/ 708401 h 2991507"/>
                  <a:gd name="connsiteX1" fmla="*/ 1441157 w 1983084"/>
                  <a:gd name="connsiteY1" fmla="*/ 919813 h 2991507"/>
                  <a:gd name="connsiteX2" fmla="*/ 1219954 w 1983084"/>
                  <a:gd name="connsiteY2" fmla="*/ 1213129 h 2991507"/>
                  <a:gd name="connsiteX3" fmla="*/ 939073 w 1983084"/>
                  <a:gd name="connsiteY3" fmla="*/ 1450576 h 2991507"/>
                  <a:gd name="connsiteX4" fmla="*/ 596812 w 1983084"/>
                  <a:gd name="connsiteY4" fmla="*/ 1632245 h 2991507"/>
                  <a:gd name="connsiteX5" fmla="*/ 767160 w 1983084"/>
                  <a:gd name="connsiteY5" fmla="*/ 1653421 h 2991507"/>
                  <a:gd name="connsiteX6" fmla="*/ 1304774 w 1983084"/>
                  <a:gd name="connsiteY6" fmla="*/ 1655250 h 2991507"/>
                  <a:gd name="connsiteX7" fmla="*/ 1704866 w 1983084"/>
                  <a:gd name="connsiteY7" fmla="*/ 1749816 h 2991507"/>
                  <a:gd name="connsiteX8" fmla="*/ 1962155 w 1983084"/>
                  <a:gd name="connsiteY8" fmla="*/ 1866208 h 2991507"/>
                  <a:gd name="connsiteX9" fmla="*/ 1936029 w 1983084"/>
                  <a:gd name="connsiteY9" fmla="*/ 1943962 h 2991507"/>
                  <a:gd name="connsiteX10" fmla="*/ 1683042 w 1983084"/>
                  <a:gd name="connsiteY10" fmla="*/ 2106263 h 2991507"/>
                  <a:gd name="connsiteX11" fmla="*/ 1282950 w 1983084"/>
                  <a:gd name="connsiteY11" fmla="*/ 2208104 h 2991507"/>
                  <a:gd name="connsiteX12" fmla="*/ 965635 w 1983084"/>
                  <a:gd name="connsiteY12" fmla="*/ 2195250 h 2991507"/>
                  <a:gd name="connsiteX13" fmla="*/ 608543 w 1983084"/>
                  <a:gd name="connsiteY13" fmla="*/ 2089164 h 2991507"/>
                  <a:gd name="connsiteX14" fmla="*/ 351749 w 1983084"/>
                  <a:gd name="connsiteY14" fmla="*/ 1949541 h 2991507"/>
                  <a:gd name="connsiteX15" fmla="*/ 342903 w 1983084"/>
                  <a:gd name="connsiteY15" fmla="*/ 1997936 h 2991507"/>
                  <a:gd name="connsiteX16" fmla="*/ 396859 w 1983084"/>
                  <a:gd name="connsiteY16" fmla="*/ 2349194 h 2991507"/>
                  <a:gd name="connsiteX17" fmla="*/ 489005 w 1983084"/>
                  <a:gd name="connsiteY17" fmla="*/ 2732957 h 2991507"/>
                  <a:gd name="connsiteX18" fmla="*/ 553043 w 1983084"/>
                  <a:gd name="connsiteY18" fmla="*/ 2882494 h 2991507"/>
                  <a:gd name="connsiteX19" fmla="*/ 250562 w 1983084"/>
                  <a:gd name="connsiteY19" fmla="*/ 2991507 h 2991507"/>
                  <a:gd name="connsiteX20" fmla="*/ 63305 w 1983084"/>
                  <a:gd name="connsiteY20" fmla="*/ 2363639 h 2991507"/>
                  <a:gd name="connsiteX21" fmla="*/ 199 w 1983084"/>
                  <a:gd name="connsiteY21" fmla="*/ 1690577 h 2991507"/>
                  <a:gd name="connsiteX22" fmla="*/ 120046 w 1983084"/>
                  <a:gd name="connsiteY22" fmla="*/ 908009 h 2991507"/>
                  <a:gd name="connsiteX23" fmla="*/ 308178 w 1983084"/>
                  <a:gd name="connsiteY23" fmla="*/ 433148 h 2991507"/>
                  <a:gd name="connsiteX24" fmla="*/ 473685 w 1983084"/>
                  <a:gd name="connsiteY24" fmla="*/ 172515 h 2991507"/>
                  <a:gd name="connsiteX25" fmla="*/ 642536 w 1983084"/>
                  <a:gd name="connsiteY25" fmla="*/ 0 h 2991507"/>
                  <a:gd name="connsiteX26" fmla="*/ 761758 w 1983084"/>
                  <a:gd name="connsiteY26" fmla="*/ 332056 h 2991507"/>
                  <a:gd name="connsiteX27" fmla="*/ 754644 w 1983084"/>
                  <a:gd name="connsiteY27" fmla="*/ 678085 h 2991507"/>
                  <a:gd name="connsiteX28" fmla="*/ 577542 w 1983084"/>
                  <a:gd name="connsiteY28" fmla="*/ 1005788 h 2991507"/>
                  <a:gd name="connsiteX29" fmla="*/ 580016 w 1983084"/>
                  <a:gd name="connsiteY29" fmla="*/ 1049853 h 2991507"/>
                  <a:gd name="connsiteX30" fmla="*/ 998754 w 1983084"/>
                  <a:gd name="connsiteY30" fmla="*/ 813397 h 2991507"/>
                  <a:gd name="connsiteX31" fmla="*/ 1491148 w 1983084"/>
                  <a:gd name="connsiteY31" fmla="*/ 701311 h 2991507"/>
                  <a:gd name="connsiteX32" fmla="*/ 1503750 w 1983084"/>
                  <a:gd name="connsiteY32" fmla="*/ 708401 h 2991507"/>
                  <a:gd name="connsiteX0" fmla="*/ 1503751 w 1983085"/>
                  <a:gd name="connsiteY0" fmla="*/ 708401 h 2991507"/>
                  <a:gd name="connsiteX1" fmla="*/ 1441158 w 1983085"/>
                  <a:gd name="connsiteY1" fmla="*/ 919813 h 2991507"/>
                  <a:gd name="connsiteX2" fmla="*/ 1219955 w 1983085"/>
                  <a:gd name="connsiteY2" fmla="*/ 1213129 h 2991507"/>
                  <a:gd name="connsiteX3" fmla="*/ 939074 w 1983085"/>
                  <a:gd name="connsiteY3" fmla="*/ 1450576 h 2991507"/>
                  <a:gd name="connsiteX4" fmla="*/ 596813 w 1983085"/>
                  <a:gd name="connsiteY4" fmla="*/ 1632245 h 2991507"/>
                  <a:gd name="connsiteX5" fmla="*/ 767161 w 1983085"/>
                  <a:gd name="connsiteY5" fmla="*/ 1653421 h 2991507"/>
                  <a:gd name="connsiteX6" fmla="*/ 1304775 w 1983085"/>
                  <a:gd name="connsiteY6" fmla="*/ 1655250 h 2991507"/>
                  <a:gd name="connsiteX7" fmla="*/ 1704867 w 1983085"/>
                  <a:gd name="connsiteY7" fmla="*/ 1749816 h 2991507"/>
                  <a:gd name="connsiteX8" fmla="*/ 1962156 w 1983085"/>
                  <a:gd name="connsiteY8" fmla="*/ 1866208 h 2991507"/>
                  <a:gd name="connsiteX9" fmla="*/ 1936030 w 1983085"/>
                  <a:gd name="connsiteY9" fmla="*/ 1943962 h 2991507"/>
                  <a:gd name="connsiteX10" fmla="*/ 1683043 w 1983085"/>
                  <a:gd name="connsiteY10" fmla="*/ 2106263 h 2991507"/>
                  <a:gd name="connsiteX11" fmla="*/ 1282951 w 1983085"/>
                  <a:gd name="connsiteY11" fmla="*/ 2208104 h 2991507"/>
                  <a:gd name="connsiteX12" fmla="*/ 965636 w 1983085"/>
                  <a:gd name="connsiteY12" fmla="*/ 2195250 h 2991507"/>
                  <a:gd name="connsiteX13" fmla="*/ 608544 w 1983085"/>
                  <a:gd name="connsiteY13" fmla="*/ 2089164 h 2991507"/>
                  <a:gd name="connsiteX14" fmla="*/ 351750 w 1983085"/>
                  <a:gd name="connsiteY14" fmla="*/ 1949541 h 2991507"/>
                  <a:gd name="connsiteX15" fmla="*/ 342904 w 1983085"/>
                  <a:gd name="connsiteY15" fmla="*/ 1997936 h 2991507"/>
                  <a:gd name="connsiteX16" fmla="*/ 396860 w 1983085"/>
                  <a:gd name="connsiteY16" fmla="*/ 2349194 h 2991507"/>
                  <a:gd name="connsiteX17" fmla="*/ 509109 w 1983085"/>
                  <a:gd name="connsiteY17" fmla="*/ 2762247 h 2991507"/>
                  <a:gd name="connsiteX18" fmla="*/ 553044 w 1983085"/>
                  <a:gd name="connsiteY18" fmla="*/ 2882494 h 2991507"/>
                  <a:gd name="connsiteX19" fmla="*/ 250563 w 1983085"/>
                  <a:gd name="connsiteY19" fmla="*/ 2991507 h 2991507"/>
                  <a:gd name="connsiteX20" fmla="*/ 63306 w 1983085"/>
                  <a:gd name="connsiteY20" fmla="*/ 2363639 h 2991507"/>
                  <a:gd name="connsiteX21" fmla="*/ 200 w 1983085"/>
                  <a:gd name="connsiteY21" fmla="*/ 1690577 h 2991507"/>
                  <a:gd name="connsiteX22" fmla="*/ 120047 w 1983085"/>
                  <a:gd name="connsiteY22" fmla="*/ 908009 h 2991507"/>
                  <a:gd name="connsiteX23" fmla="*/ 308179 w 1983085"/>
                  <a:gd name="connsiteY23" fmla="*/ 433148 h 2991507"/>
                  <a:gd name="connsiteX24" fmla="*/ 473686 w 1983085"/>
                  <a:gd name="connsiteY24" fmla="*/ 172515 h 2991507"/>
                  <a:gd name="connsiteX25" fmla="*/ 642537 w 1983085"/>
                  <a:gd name="connsiteY25" fmla="*/ 0 h 2991507"/>
                  <a:gd name="connsiteX26" fmla="*/ 761759 w 1983085"/>
                  <a:gd name="connsiteY26" fmla="*/ 332056 h 2991507"/>
                  <a:gd name="connsiteX27" fmla="*/ 754645 w 1983085"/>
                  <a:gd name="connsiteY27" fmla="*/ 678085 h 2991507"/>
                  <a:gd name="connsiteX28" fmla="*/ 577543 w 1983085"/>
                  <a:gd name="connsiteY28" fmla="*/ 1005788 h 2991507"/>
                  <a:gd name="connsiteX29" fmla="*/ 580017 w 1983085"/>
                  <a:gd name="connsiteY29" fmla="*/ 1049853 h 2991507"/>
                  <a:gd name="connsiteX30" fmla="*/ 998755 w 1983085"/>
                  <a:gd name="connsiteY30" fmla="*/ 813397 h 2991507"/>
                  <a:gd name="connsiteX31" fmla="*/ 1491149 w 1983085"/>
                  <a:gd name="connsiteY31" fmla="*/ 701311 h 2991507"/>
                  <a:gd name="connsiteX32" fmla="*/ 1503751 w 1983085"/>
                  <a:gd name="connsiteY32" fmla="*/ 708401 h 299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83085" h="2991507">
                    <a:moveTo>
                      <a:pt x="1503751" y="708401"/>
                    </a:moveTo>
                    <a:cubicBezTo>
                      <a:pt x="1523712" y="737061"/>
                      <a:pt x="1480707" y="845173"/>
                      <a:pt x="1441158" y="919813"/>
                    </a:cubicBezTo>
                    <a:cubicBezTo>
                      <a:pt x="1395959" y="1005116"/>
                      <a:pt x="1303636" y="1124669"/>
                      <a:pt x="1219955" y="1213129"/>
                    </a:cubicBezTo>
                    <a:cubicBezTo>
                      <a:pt x="1136275" y="1301590"/>
                      <a:pt x="1042931" y="1380723"/>
                      <a:pt x="939074" y="1450576"/>
                    </a:cubicBezTo>
                    <a:cubicBezTo>
                      <a:pt x="835217" y="1520429"/>
                      <a:pt x="606345" y="1620692"/>
                      <a:pt x="596813" y="1632245"/>
                    </a:cubicBezTo>
                    <a:cubicBezTo>
                      <a:pt x="587281" y="1643798"/>
                      <a:pt x="649167" y="1649587"/>
                      <a:pt x="767161" y="1653421"/>
                    </a:cubicBezTo>
                    <a:cubicBezTo>
                      <a:pt x="885155" y="1657255"/>
                      <a:pt x="1148491" y="1639184"/>
                      <a:pt x="1304775" y="1655250"/>
                    </a:cubicBezTo>
                    <a:cubicBezTo>
                      <a:pt x="1461059" y="1671316"/>
                      <a:pt x="1595303" y="1714658"/>
                      <a:pt x="1704867" y="1749816"/>
                    </a:cubicBezTo>
                    <a:cubicBezTo>
                      <a:pt x="1814430" y="1784976"/>
                      <a:pt x="1923629" y="1833850"/>
                      <a:pt x="1962156" y="1866208"/>
                    </a:cubicBezTo>
                    <a:cubicBezTo>
                      <a:pt x="2000683" y="1898565"/>
                      <a:pt x="1982548" y="1903952"/>
                      <a:pt x="1936030" y="1943962"/>
                    </a:cubicBezTo>
                    <a:cubicBezTo>
                      <a:pt x="1889511" y="1983971"/>
                      <a:pt x="1791890" y="2062239"/>
                      <a:pt x="1683043" y="2106263"/>
                    </a:cubicBezTo>
                    <a:cubicBezTo>
                      <a:pt x="1574197" y="2150286"/>
                      <a:pt x="1402519" y="2193274"/>
                      <a:pt x="1282951" y="2208104"/>
                    </a:cubicBezTo>
                    <a:cubicBezTo>
                      <a:pt x="1163382" y="2222935"/>
                      <a:pt x="1078036" y="2215074"/>
                      <a:pt x="965636" y="2195250"/>
                    </a:cubicBezTo>
                    <a:cubicBezTo>
                      <a:pt x="853235" y="2175427"/>
                      <a:pt x="710858" y="2130115"/>
                      <a:pt x="608544" y="2089164"/>
                    </a:cubicBezTo>
                    <a:cubicBezTo>
                      <a:pt x="506230" y="2048213"/>
                      <a:pt x="368968" y="1961518"/>
                      <a:pt x="351750" y="1949541"/>
                    </a:cubicBezTo>
                    <a:cubicBezTo>
                      <a:pt x="334532" y="1937564"/>
                      <a:pt x="335386" y="1931327"/>
                      <a:pt x="342904" y="1997936"/>
                    </a:cubicBezTo>
                    <a:cubicBezTo>
                      <a:pt x="350422" y="2064545"/>
                      <a:pt x="369159" y="2221809"/>
                      <a:pt x="396860" y="2349194"/>
                    </a:cubicBezTo>
                    <a:cubicBezTo>
                      <a:pt x="424561" y="2476579"/>
                      <a:pt x="467735" y="2639985"/>
                      <a:pt x="509109" y="2762247"/>
                    </a:cubicBezTo>
                    <a:lnTo>
                      <a:pt x="553044" y="2882494"/>
                    </a:lnTo>
                    <a:cubicBezTo>
                      <a:pt x="473777" y="2939687"/>
                      <a:pt x="326860" y="2968014"/>
                      <a:pt x="250563" y="2991507"/>
                    </a:cubicBezTo>
                    <a:cubicBezTo>
                      <a:pt x="170949" y="2783480"/>
                      <a:pt x="105033" y="2580461"/>
                      <a:pt x="63306" y="2363639"/>
                    </a:cubicBezTo>
                    <a:cubicBezTo>
                      <a:pt x="21579" y="2146817"/>
                      <a:pt x="-2461" y="1929490"/>
                      <a:pt x="200" y="1690577"/>
                    </a:cubicBezTo>
                    <a:cubicBezTo>
                      <a:pt x="2859" y="1451663"/>
                      <a:pt x="68717" y="1117581"/>
                      <a:pt x="120047" y="908009"/>
                    </a:cubicBezTo>
                    <a:cubicBezTo>
                      <a:pt x="171377" y="698438"/>
                      <a:pt x="249239" y="555730"/>
                      <a:pt x="308179" y="433148"/>
                    </a:cubicBezTo>
                    <a:cubicBezTo>
                      <a:pt x="367119" y="310566"/>
                      <a:pt x="414822" y="245163"/>
                      <a:pt x="473686" y="172515"/>
                    </a:cubicBezTo>
                    <a:cubicBezTo>
                      <a:pt x="525192" y="108949"/>
                      <a:pt x="595112" y="17610"/>
                      <a:pt x="642537" y="0"/>
                    </a:cubicBezTo>
                    <a:cubicBezTo>
                      <a:pt x="709556" y="115352"/>
                      <a:pt x="737990" y="210065"/>
                      <a:pt x="761759" y="332056"/>
                    </a:cubicBezTo>
                    <a:cubicBezTo>
                      <a:pt x="780973" y="477891"/>
                      <a:pt x="781276" y="547748"/>
                      <a:pt x="754645" y="678085"/>
                    </a:cubicBezTo>
                    <a:cubicBezTo>
                      <a:pt x="727497" y="810951"/>
                      <a:pt x="606647" y="943826"/>
                      <a:pt x="577543" y="1005788"/>
                    </a:cubicBezTo>
                    <a:cubicBezTo>
                      <a:pt x="548438" y="1067749"/>
                      <a:pt x="509816" y="1081918"/>
                      <a:pt x="580017" y="1049853"/>
                    </a:cubicBezTo>
                    <a:cubicBezTo>
                      <a:pt x="650219" y="1017789"/>
                      <a:pt x="846899" y="871489"/>
                      <a:pt x="998755" y="813397"/>
                    </a:cubicBezTo>
                    <a:cubicBezTo>
                      <a:pt x="1150609" y="755308"/>
                      <a:pt x="1446228" y="697135"/>
                      <a:pt x="1491149" y="701311"/>
                    </a:cubicBezTo>
                    <a:cubicBezTo>
                      <a:pt x="1496764" y="701833"/>
                      <a:pt x="1500901" y="704307"/>
                      <a:pt x="1503751" y="708401"/>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89109" name="Freeform: Shape 89108">
              <a:extLst>
                <a:ext uri="{FF2B5EF4-FFF2-40B4-BE49-F238E27FC236}">
                  <a16:creationId xmlns:a16="http://schemas.microsoft.com/office/drawing/2014/main" id="{4D4923AE-FB6B-7535-75FF-621DF0A9D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7325970">
              <a:off x="1447059" y="5141505"/>
              <a:ext cx="1563560" cy="920486"/>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10" name="Freeform: Shape 89109">
              <a:extLst>
                <a:ext uri="{FF2B5EF4-FFF2-40B4-BE49-F238E27FC236}">
                  <a16:creationId xmlns:a16="http://schemas.microsoft.com/office/drawing/2014/main" id="{CFD6CBDD-BF76-A0F3-9DE2-D2BA66846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1987836" y="1695389"/>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111" name="Freeform: Shape 89110">
              <a:extLst>
                <a:ext uri="{FF2B5EF4-FFF2-40B4-BE49-F238E27FC236}">
                  <a16:creationId xmlns:a16="http://schemas.microsoft.com/office/drawing/2014/main" id="{B76DC256-81E6-428D-0991-4AEEBA85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548928" y="4615308"/>
              <a:ext cx="409502" cy="412308"/>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112" name="Freeform: Shape 89111">
              <a:extLst>
                <a:ext uri="{FF2B5EF4-FFF2-40B4-BE49-F238E27FC236}">
                  <a16:creationId xmlns:a16="http://schemas.microsoft.com/office/drawing/2014/main" id="{B21172FE-B9CF-10B0-92B3-57BEAA8F5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660612">
              <a:off x="167659" y="6065699"/>
              <a:ext cx="1487720" cy="526678"/>
            </a:xfrm>
            <a:custGeom>
              <a:avLst/>
              <a:gdLst>
                <a:gd name="connsiteX0" fmla="*/ 1439473 w 1487720"/>
                <a:gd name="connsiteY0" fmla="*/ 521196 h 526678"/>
                <a:gd name="connsiteX1" fmla="*/ 1433188 w 1487720"/>
                <a:gd name="connsiteY1" fmla="*/ 526528 h 526678"/>
                <a:gd name="connsiteX2" fmla="*/ 67222 w 1487720"/>
                <a:gd name="connsiteY2" fmla="*/ 307171 h 526678"/>
                <a:gd name="connsiteX3" fmla="*/ 0 w 1487720"/>
                <a:gd name="connsiteY3" fmla="*/ 294555 h 526678"/>
                <a:gd name="connsiteX4" fmla="*/ 268242 w 1487720"/>
                <a:gd name="connsiteY4" fmla="*/ 0 h 526678"/>
                <a:gd name="connsiteX5" fmla="*/ 310577 w 1487720"/>
                <a:gd name="connsiteY5" fmla="*/ 11227 h 526678"/>
                <a:gd name="connsiteX6" fmla="*/ 1487720 w 1487720"/>
                <a:gd name="connsiteY6" fmla="*/ 325849 h 526678"/>
                <a:gd name="connsiteX7" fmla="*/ 1439473 w 1487720"/>
                <a:gd name="connsiteY7" fmla="*/ 521196 h 52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7720" h="526678">
                  <a:moveTo>
                    <a:pt x="1439473" y="521196"/>
                  </a:moveTo>
                  <a:cubicBezTo>
                    <a:pt x="1437107" y="525287"/>
                    <a:pt x="1434978" y="527261"/>
                    <a:pt x="1433188" y="526528"/>
                  </a:cubicBezTo>
                  <a:cubicBezTo>
                    <a:pt x="1207794" y="520389"/>
                    <a:pt x="426105" y="374521"/>
                    <a:pt x="67222" y="307171"/>
                  </a:cubicBezTo>
                  <a:lnTo>
                    <a:pt x="0" y="294555"/>
                  </a:lnTo>
                  <a:lnTo>
                    <a:pt x="268242" y="0"/>
                  </a:lnTo>
                  <a:lnTo>
                    <a:pt x="310577" y="11227"/>
                  </a:lnTo>
                  <a:cubicBezTo>
                    <a:pt x="744681" y="125621"/>
                    <a:pt x="1449984" y="301896"/>
                    <a:pt x="1487720" y="325849"/>
                  </a:cubicBezTo>
                  <a:cubicBezTo>
                    <a:pt x="1484118" y="360144"/>
                    <a:pt x="1456028" y="492556"/>
                    <a:pt x="1439473" y="521196"/>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113" name="Freeform: Shape 89112">
              <a:extLst>
                <a:ext uri="{FF2B5EF4-FFF2-40B4-BE49-F238E27FC236}">
                  <a16:creationId xmlns:a16="http://schemas.microsoft.com/office/drawing/2014/main" id="{CC09B663-6B21-B288-E8E8-29356187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409176">
              <a:off x="794162" y="76905"/>
              <a:ext cx="1736261" cy="869679"/>
            </a:xfrm>
            <a:custGeom>
              <a:avLst/>
              <a:gdLst>
                <a:gd name="connsiteX0" fmla="*/ 331851 w 1773159"/>
                <a:gd name="connsiteY0" fmla="*/ 168087 h 888161"/>
                <a:gd name="connsiteX1" fmla="*/ 1061121 w 1773159"/>
                <a:gd name="connsiteY1" fmla="*/ 7781 h 888161"/>
                <a:gd name="connsiteX2" fmla="*/ 1450508 w 1773159"/>
                <a:gd name="connsiteY2" fmla="*/ 169638 h 888161"/>
                <a:gd name="connsiteX3" fmla="*/ 1729064 w 1773159"/>
                <a:gd name="connsiteY3" fmla="*/ 463520 h 888161"/>
                <a:gd name="connsiteX4" fmla="*/ 1764017 w 1773159"/>
                <a:gd name="connsiteY4" fmla="*/ 534629 h 888161"/>
                <a:gd name="connsiteX5" fmla="*/ 1773159 w 1773159"/>
                <a:gd name="connsiteY5" fmla="*/ 565860 h 888161"/>
                <a:gd name="connsiteX6" fmla="*/ 1372626 w 1773159"/>
                <a:gd name="connsiteY6" fmla="*/ 790507 h 888161"/>
                <a:gd name="connsiteX7" fmla="*/ 1371284 w 1773159"/>
                <a:gd name="connsiteY7" fmla="*/ 768421 h 888161"/>
                <a:gd name="connsiteX8" fmla="*/ 1310100 w 1773159"/>
                <a:gd name="connsiteY8" fmla="*/ 594374 h 888161"/>
                <a:gd name="connsiteX9" fmla="*/ 1003331 w 1773159"/>
                <a:gd name="connsiteY9" fmla="*/ 404270 h 888161"/>
                <a:gd name="connsiteX10" fmla="*/ 716202 w 1773159"/>
                <a:gd name="connsiteY10" fmla="*/ 435893 h 888161"/>
                <a:gd name="connsiteX11" fmla="*/ 474677 w 1773159"/>
                <a:gd name="connsiteY11" fmla="*/ 618825 h 888161"/>
                <a:gd name="connsiteX12" fmla="*/ 402961 w 1773159"/>
                <a:gd name="connsiteY12" fmla="*/ 863892 h 888161"/>
                <a:gd name="connsiteX13" fmla="*/ 0 w 1773159"/>
                <a:gd name="connsiteY13" fmla="*/ 886600 h 888161"/>
                <a:gd name="connsiteX14" fmla="*/ 26790 w 1773159"/>
                <a:gd name="connsiteY14" fmla="*/ 642750 h 888161"/>
                <a:gd name="connsiteX15" fmla="*/ 331851 w 1773159"/>
                <a:gd name="connsiteY15" fmla="*/ 168087 h 88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73159" h="888161">
                  <a:moveTo>
                    <a:pt x="331851" y="168087"/>
                  </a:moveTo>
                  <a:cubicBezTo>
                    <a:pt x="538461" y="45254"/>
                    <a:pt x="770726" y="-24256"/>
                    <a:pt x="1061121" y="7781"/>
                  </a:cubicBezTo>
                  <a:cubicBezTo>
                    <a:pt x="1216744" y="10114"/>
                    <a:pt x="1339184" y="93681"/>
                    <a:pt x="1450508" y="169638"/>
                  </a:cubicBezTo>
                  <a:cubicBezTo>
                    <a:pt x="1561832" y="245594"/>
                    <a:pt x="1669245" y="361901"/>
                    <a:pt x="1729064" y="463520"/>
                  </a:cubicBezTo>
                  <a:cubicBezTo>
                    <a:pt x="1744018" y="488925"/>
                    <a:pt x="1755256" y="511984"/>
                    <a:pt x="1764017" y="534629"/>
                  </a:cubicBezTo>
                  <a:lnTo>
                    <a:pt x="1773159" y="565860"/>
                  </a:lnTo>
                  <a:lnTo>
                    <a:pt x="1372626" y="790507"/>
                  </a:lnTo>
                  <a:lnTo>
                    <a:pt x="1371284" y="768421"/>
                  </a:lnTo>
                  <a:cubicBezTo>
                    <a:pt x="1365900" y="713794"/>
                    <a:pt x="1348241" y="639179"/>
                    <a:pt x="1310100" y="594374"/>
                  </a:cubicBezTo>
                  <a:cubicBezTo>
                    <a:pt x="1249073" y="522685"/>
                    <a:pt x="1102314" y="430683"/>
                    <a:pt x="1003331" y="404270"/>
                  </a:cubicBezTo>
                  <a:cubicBezTo>
                    <a:pt x="904348" y="377856"/>
                    <a:pt x="804311" y="400134"/>
                    <a:pt x="716202" y="435893"/>
                  </a:cubicBezTo>
                  <a:cubicBezTo>
                    <a:pt x="628093" y="471652"/>
                    <a:pt x="526884" y="547492"/>
                    <a:pt x="474677" y="618825"/>
                  </a:cubicBezTo>
                  <a:cubicBezTo>
                    <a:pt x="422469" y="690158"/>
                    <a:pt x="431747" y="733610"/>
                    <a:pt x="402961" y="863892"/>
                  </a:cubicBezTo>
                  <a:cubicBezTo>
                    <a:pt x="272145" y="872835"/>
                    <a:pt x="38155" y="894063"/>
                    <a:pt x="0" y="886600"/>
                  </a:cubicBezTo>
                  <a:cubicBezTo>
                    <a:pt x="4030" y="794811"/>
                    <a:pt x="4785" y="790489"/>
                    <a:pt x="26790" y="642750"/>
                  </a:cubicBezTo>
                  <a:cubicBezTo>
                    <a:pt x="47889" y="545212"/>
                    <a:pt x="167623" y="275216"/>
                    <a:pt x="331851" y="168087"/>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114" name="Freeform: Shape 89113">
              <a:extLst>
                <a:ext uri="{FF2B5EF4-FFF2-40B4-BE49-F238E27FC236}">
                  <a16:creationId xmlns:a16="http://schemas.microsoft.com/office/drawing/2014/main" id="{16819A34-E7EA-9159-1C2B-790FF82D6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30530" y="1331000"/>
              <a:ext cx="1146582" cy="1328464"/>
            </a:xfrm>
            <a:custGeom>
              <a:avLst/>
              <a:gdLst>
                <a:gd name="connsiteX0" fmla="*/ 987253 w 1146582"/>
                <a:gd name="connsiteY0" fmla="*/ 0 h 1328464"/>
                <a:gd name="connsiteX1" fmla="*/ 1109354 w 1146582"/>
                <a:gd name="connsiteY1" fmla="*/ 544414 h 1328464"/>
                <a:gd name="connsiteX2" fmla="*/ 1146561 w 1146582"/>
                <a:gd name="connsiteY2" fmla="*/ 826694 h 1328464"/>
                <a:gd name="connsiteX3" fmla="*/ 1011368 w 1146582"/>
                <a:gd name="connsiteY3" fmla="*/ 1171962 h 1328464"/>
                <a:gd name="connsiteX4" fmla="*/ 719380 w 1146582"/>
                <a:gd name="connsiteY4" fmla="*/ 1315454 h 1328464"/>
                <a:gd name="connsiteX5" fmla="*/ 265196 w 1146582"/>
                <a:gd name="connsiteY5" fmla="*/ 1272587 h 1328464"/>
                <a:gd name="connsiteX6" fmla="*/ 46238 w 1146582"/>
                <a:gd name="connsiteY6" fmla="*/ 881123 h 1328464"/>
                <a:gd name="connsiteX7" fmla="*/ 10655 w 1146582"/>
                <a:gd name="connsiteY7" fmla="*/ 740123 h 1328464"/>
                <a:gd name="connsiteX8" fmla="*/ 0 w 1146582"/>
                <a:gd name="connsiteY8" fmla="*/ 694938 h 1328464"/>
                <a:gd name="connsiteX9" fmla="*/ 112700 w 1146582"/>
                <a:gd name="connsiteY9" fmla="*/ 300778 h 1328464"/>
                <a:gd name="connsiteX10" fmla="*/ 143129 w 1146582"/>
                <a:gd name="connsiteY10" fmla="*/ 327201 h 1328464"/>
                <a:gd name="connsiteX11" fmla="*/ 613195 w 1146582"/>
                <a:gd name="connsiteY11" fmla="*/ 873154 h 132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6582" h="1328464">
                  <a:moveTo>
                    <a:pt x="987253" y="0"/>
                  </a:moveTo>
                  <a:cubicBezTo>
                    <a:pt x="1037510" y="230440"/>
                    <a:pt x="1085122" y="332004"/>
                    <a:pt x="1109354" y="544414"/>
                  </a:cubicBezTo>
                  <a:lnTo>
                    <a:pt x="1146561" y="826694"/>
                  </a:lnTo>
                  <a:cubicBezTo>
                    <a:pt x="1147499" y="1014698"/>
                    <a:pt x="1118563" y="1062395"/>
                    <a:pt x="1011368" y="1171962"/>
                  </a:cubicBezTo>
                  <a:cubicBezTo>
                    <a:pt x="946330" y="1246258"/>
                    <a:pt x="843742" y="1298683"/>
                    <a:pt x="719380" y="1315454"/>
                  </a:cubicBezTo>
                  <a:cubicBezTo>
                    <a:pt x="595018" y="1332225"/>
                    <a:pt x="377386" y="1344975"/>
                    <a:pt x="265196" y="1272587"/>
                  </a:cubicBezTo>
                  <a:cubicBezTo>
                    <a:pt x="153006" y="1200199"/>
                    <a:pt x="67231" y="971173"/>
                    <a:pt x="46238" y="881123"/>
                  </a:cubicBezTo>
                  <a:cubicBezTo>
                    <a:pt x="36193" y="843663"/>
                    <a:pt x="23920" y="795158"/>
                    <a:pt x="10655" y="740123"/>
                  </a:cubicBezTo>
                  <a:lnTo>
                    <a:pt x="0" y="694938"/>
                  </a:lnTo>
                  <a:lnTo>
                    <a:pt x="112700" y="300778"/>
                  </a:lnTo>
                  <a:lnTo>
                    <a:pt x="143129" y="327201"/>
                  </a:lnTo>
                  <a:cubicBezTo>
                    <a:pt x="298774" y="478459"/>
                    <a:pt x="475024" y="719693"/>
                    <a:pt x="613195" y="87315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115" name="Freeform: Shape 89114">
              <a:extLst>
                <a:ext uri="{FF2B5EF4-FFF2-40B4-BE49-F238E27FC236}">
                  <a16:creationId xmlns:a16="http://schemas.microsoft.com/office/drawing/2014/main" id="{7B016F68-1C4F-DF6E-DE4A-5105FBE12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7325970">
              <a:off x="1447059" y="5141505"/>
              <a:ext cx="1563560" cy="920486"/>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16" name="Freeform: Shape 89115">
              <a:extLst>
                <a:ext uri="{FF2B5EF4-FFF2-40B4-BE49-F238E27FC236}">
                  <a16:creationId xmlns:a16="http://schemas.microsoft.com/office/drawing/2014/main" id="{4F2C307C-5776-60FA-B496-577EF2C41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1987838" y="1695391"/>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174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9B389ED-2CBC-54EA-296E-43012F828277}"/>
              </a:ext>
            </a:extLst>
          </p:cNvPr>
          <p:cNvSpPr>
            <a:spLocks noGrp="1"/>
          </p:cNvSpPr>
          <p:nvPr>
            <p:ph type="title"/>
          </p:nvPr>
        </p:nvSpPr>
        <p:spPr>
          <a:xfrm>
            <a:off x="587163" y="521001"/>
            <a:ext cx="11004241" cy="381000"/>
          </a:xfrm>
        </p:spPr>
        <p:txBody>
          <a:bodyPr>
            <a:normAutofit fontScale="90000"/>
          </a:bodyPr>
          <a:lstStyle/>
          <a:p>
            <a:r>
              <a:rPr lang="en-US" dirty="0"/>
              <a:t>Rightsizing</a:t>
            </a:r>
          </a:p>
        </p:txBody>
      </p:sp>
      <p:sp>
        <p:nvSpPr>
          <p:cNvPr id="18" name="Subtitle 17">
            <a:extLst>
              <a:ext uri="{FF2B5EF4-FFF2-40B4-BE49-F238E27FC236}">
                <a16:creationId xmlns:a16="http://schemas.microsoft.com/office/drawing/2014/main" id="{235A2670-7A12-6E5D-DE6D-96D7ACEA53C0}"/>
              </a:ext>
            </a:extLst>
          </p:cNvPr>
          <p:cNvSpPr>
            <a:spLocks noGrp="1"/>
          </p:cNvSpPr>
          <p:nvPr>
            <p:ph type="subTitle" idx="10"/>
          </p:nvPr>
        </p:nvSpPr>
        <p:spPr>
          <a:xfrm>
            <a:off x="600595" y="920082"/>
            <a:ext cx="10990809" cy="247743"/>
          </a:xfrm>
        </p:spPr>
        <p:txBody>
          <a:bodyPr/>
          <a:lstStyle/>
          <a:p>
            <a:r>
              <a:rPr lang="en-US"/>
              <a:t>Key Terms</a:t>
            </a:r>
            <a:endParaRPr lang="en-US" dirty="0"/>
          </a:p>
        </p:txBody>
      </p:sp>
      <p:graphicFrame>
        <p:nvGraphicFramePr>
          <p:cNvPr id="22" name="Content Placeholder 18">
            <a:extLst>
              <a:ext uri="{FF2B5EF4-FFF2-40B4-BE49-F238E27FC236}">
                <a16:creationId xmlns:a16="http://schemas.microsoft.com/office/drawing/2014/main" id="{49E1489E-560E-221A-CD55-DED24213386B}"/>
              </a:ext>
            </a:extLst>
          </p:cNvPr>
          <p:cNvGraphicFramePr>
            <a:graphicFrameLocks noGrp="1"/>
          </p:cNvGraphicFramePr>
          <p:nvPr>
            <p:ph sz="quarter" idx="14"/>
          </p:nvPr>
        </p:nvGraphicFramePr>
        <p:xfrm>
          <a:off x="1003109" y="1638301"/>
          <a:ext cx="9425405"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697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r>
              <a:rPr lang="en-US" sz="4000" kern="1200">
                <a:solidFill>
                  <a:srgbClr val="FFFFFF"/>
                </a:solidFill>
                <a:latin typeface="+mj-lt"/>
                <a:ea typeface="+mj-ea"/>
                <a:cs typeface="+mj-cs"/>
              </a:rPr>
              <a:t>Rightsizing</a:t>
            </a: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en-US" sz="2000" kern="1200">
                <a:solidFill>
                  <a:srgbClr val="FFFFFF"/>
                </a:solidFill>
                <a:latin typeface="+mn-lt"/>
                <a:ea typeface="+mn-ea"/>
                <a:cs typeface="+mn-cs"/>
              </a:rPr>
              <a:t>Understanding the capacity settings</a:t>
            </a:r>
          </a:p>
        </p:txBody>
      </p:sp>
      <p:pic>
        <p:nvPicPr>
          <p:cNvPr id="1026" name="Picture 2">
            <a:extLst>
              <a:ext uri="{FF2B5EF4-FFF2-40B4-BE49-F238E27FC236}">
                <a16:creationId xmlns:a16="http://schemas.microsoft.com/office/drawing/2014/main" id="{BCA5863E-DA34-D764-3991-99A7F0F5BF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54455" y="1966293"/>
            <a:ext cx="8283088"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8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r>
              <a:rPr lang="en-US" sz="4000" kern="1200">
                <a:solidFill>
                  <a:srgbClr val="FFFFFF"/>
                </a:solidFill>
                <a:latin typeface="+mj-lt"/>
                <a:ea typeface="+mj-ea"/>
                <a:cs typeface="+mj-cs"/>
              </a:rPr>
              <a:t>Rightsizing</a:t>
            </a: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en-US" sz="2000" kern="1200">
                <a:solidFill>
                  <a:srgbClr val="FFFFFF"/>
                </a:solidFill>
                <a:latin typeface="+mn-lt"/>
                <a:ea typeface="+mn-ea"/>
                <a:cs typeface="+mn-cs"/>
              </a:rPr>
              <a:t>Understanding the capacity settings</a:t>
            </a:r>
          </a:p>
        </p:txBody>
      </p:sp>
      <p:pic>
        <p:nvPicPr>
          <p:cNvPr id="2050" name="Picture 2">
            <a:extLst>
              <a:ext uri="{FF2B5EF4-FFF2-40B4-BE49-F238E27FC236}">
                <a16:creationId xmlns:a16="http://schemas.microsoft.com/office/drawing/2014/main" id="{7362BA9C-3F8A-C3DA-5120-6569026FA3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1519" y="1966293"/>
            <a:ext cx="9948961"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57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r>
              <a:rPr lang="en-US" sz="4000" kern="1200">
                <a:solidFill>
                  <a:srgbClr val="FFFFFF"/>
                </a:solidFill>
                <a:latin typeface="+mj-lt"/>
                <a:ea typeface="+mj-ea"/>
                <a:cs typeface="+mj-cs"/>
              </a:rPr>
              <a:t>Rightsizing</a:t>
            </a: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en-US" sz="2000" kern="1200">
                <a:solidFill>
                  <a:srgbClr val="FFFFFF"/>
                </a:solidFill>
                <a:latin typeface="+mn-lt"/>
                <a:ea typeface="+mn-ea"/>
                <a:cs typeface="+mn-cs"/>
              </a:rPr>
              <a:t>PROJECTION, CONSERVATIVE RISK LEVEL</a:t>
            </a:r>
          </a:p>
        </p:txBody>
      </p:sp>
      <p:pic>
        <p:nvPicPr>
          <p:cNvPr id="3074" name="Picture 2">
            <a:extLst>
              <a:ext uri="{FF2B5EF4-FFF2-40B4-BE49-F238E27FC236}">
                <a16:creationId xmlns:a16="http://schemas.microsoft.com/office/drawing/2014/main" id="{3F36B299-5971-7B69-AA3E-9631A3D8DF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2980" y="1966293"/>
            <a:ext cx="9086039" cy="4452160"/>
          </a:xfrm>
          <a:prstGeom prst="rect">
            <a:avLst/>
          </a:prstGeom>
          <a:solidFill>
            <a:srgbClr val="FFFFFF"/>
          </a:solidFill>
        </p:spPr>
      </p:pic>
    </p:spTree>
    <p:extLst>
      <p:ext uri="{BB962C8B-B14F-4D97-AF65-F5344CB8AC3E}">
        <p14:creationId xmlns:p14="http://schemas.microsoft.com/office/powerpoint/2010/main" val="306374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r>
              <a:rPr lang="en-US" sz="4000" kern="1200">
                <a:solidFill>
                  <a:srgbClr val="FFFFFF"/>
                </a:solidFill>
                <a:latin typeface="+mj-lt"/>
                <a:ea typeface="+mj-ea"/>
                <a:cs typeface="+mj-cs"/>
              </a:rPr>
              <a:t>Rightsizing</a:t>
            </a: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en-US" sz="2000" kern="1200">
                <a:solidFill>
                  <a:srgbClr val="FFFFFF"/>
                </a:solidFill>
                <a:latin typeface="+mn-lt"/>
                <a:ea typeface="+mn-ea"/>
                <a:cs typeface="+mn-cs"/>
              </a:rPr>
              <a:t>PROJECTION, Aggressive Risk Level:</a:t>
            </a:r>
          </a:p>
        </p:txBody>
      </p:sp>
      <p:pic>
        <p:nvPicPr>
          <p:cNvPr id="4100" name="Picture 4">
            <a:extLst>
              <a:ext uri="{FF2B5EF4-FFF2-40B4-BE49-F238E27FC236}">
                <a16:creationId xmlns:a16="http://schemas.microsoft.com/office/drawing/2014/main" id="{9F316D58-CDE9-2891-C69D-65CC006584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3839" y="1966293"/>
            <a:ext cx="8904320" cy="4452160"/>
          </a:xfrm>
          <a:prstGeom prst="rect">
            <a:avLst/>
          </a:prstGeom>
          <a:solidFill>
            <a:srgbClr val="FFFFFF"/>
          </a:solidFill>
        </p:spPr>
      </p:pic>
    </p:spTree>
    <p:extLst>
      <p:ext uri="{BB962C8B-B14F-4D97-AF65-F5344CB8AC3E}">
        <p14:creationId xmlns:p14="http://schemas.microsoft.com/office/powerpoint/2010/main" val="2596735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7664468-5322-F2A7-FF77-965D6C274951}"/>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lgn="l"/>
            <a:r>
              <a:rPr lang="en-US" sz="4000" kern="1200">
                <a:solidFill>
                  <a:srgbClr val="FFFFFF"/>
                </a:solidFill>
                <a:latin typeface="+mj-lt"/>
                <a:ea typeface="+mj-ea"/>
                <a:cs typeface="+mj-cs"/>
              </a:rPr>
              <a:t>Rightsizing</a:t>
            </a:r>
          </a:p>
        </p:txBody>
      </p:sp>
      <p:sp>
        <p:nvSpPr>
          <p:cNvPr id="4" name="Subtitle 3">
            <a:extLst>
              <a:ext uri="{FF2B5EF4-FFF2-40B4-BE49-F238E27FC236}">
                <a16:creationId xmlns:a16="http://schemas.microsoft.com/office/drawing/2014/main" id="{C41C700E-B9A0-C54F-10ED-F063032A66DA}"/>
              </a:ext>
            </a:extLst>
          </p:cNvPr>
          <p:cNvSpPr>
            <a:spLocks noGrp="1"/>
          </p:cNvSpPr>
          <p:nvPr>
            <p:ph type="subTitle" idx="10"/>
          </p:nvPr>
        </p:nvSpPr>
        <p:spPr>
          <a:xfrm>
            <a:off x="8572499" y="390832"/>
            <a:ext cx="3233585" cy="873612"/>
          </a:xfrm>
        </p:spPr>
        <p:txBody>
          <a:bodyPr vert="horz" lIns="91440" tIns="45720" rIns="91440" bIns="45720" rtlCol="0" anchor="ctr">
            <a:normAutofit/>
          </a:bodyPr>
          <a:lstStyle/>
          <a:p>
            <a:pPr algn="l">
              <a:spcBef>
                <a:spcPts val="1000"/>
              </a:spcBef>
            </a:pPr>
            <a:r>
              <a:rPr lang="en-US" sz="2000" kern="1200" dirty="0">
                <a:solidFill>
                  <a:srgbClr val="FFFFFF"/>
                </a:solidFill>
                <a:latin typeface="+mn-lt"/>
                <a:ea typeface="+mn-ea"/>
                <a:cs typeface="+mn-cs"/>
              </a:rPr>
              <a:t>Utilization PEAKS</a:t>
            </a:r>
          </a:p>
        </p:txBody>
      </p:sp>
      <p:pic>
        <p:nvPicPr>
          <p:cNvPr id="2" name="Picture 2">
            <a:extLst>
              <a:ext uri="{FF2B5EF4-FFF2-40B4-BE49-F238E27FC236}">
                <a16:creationId xmlns:a16="http://schemas.microsoft.com/office/drawing/2014/main" id="{0BBE3EA6-9328-A84C-F31F-003AC3D8EB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92800" y="1655275"/>
            <a:ext cx="5006401" cy="510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85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03E7BD-C987-3741-915C-488BE88D7D43}"/>
              </a:ext>
            </a:extLst>
          </p:cNvPr>
          <p:cNvSpPr>
            <a:spLocks noGrp="1"/>
          </p:cNvSpPr>
          <p:nvPr>
            <p:ph sz="quarter" idx="14"/>
          </p:nvPr>
        </p:nvSpPr>
        <p:spPr/>
        <p:txBody>
          <a:bodyPr anchor="ctr"/>
          <a:lstStyle/>
          <a:p>
            <a:r>
              <a:rPr lang="en-GB" dirty="0"/>
              <a:t>Go from </a:t>
            </a:r>
            <a:r>
              <a:rPr lang="en-GB" dirty="0">
                <a:solidFill>
                  <a:srgbClr val="67EEF9"/>
                </a:solidFill>
              </a:rPr>
              <a:t>zero to hero </a:t>
            </a:r>
            <a:r>
              <a:rPr lang="en-GB" dirty="0"/>
              <a:t>with the latest technical resources.</a:t>
            </a:r>
          </a:p>
          <a:p>
            <a:r>
              <a:rPr lang="en-GB" dirty="0"/>
              <a:t>Learn more about </a:t>
            </a:r>
            <a:r>
              <a:rPr lang="en-GB" dirty="0">
                <a:solidFill>
                  <a:srgbClr val="67EEF9"/>
                </a:solidFill>
              </a:rPr>
              <a:t>Aria</a:t>
            </a:r>
            <a:r>
              <a:rPr lang="en-GB" dirty="0"/>
              <a:t> products using the </a:t>
            </a:r>
            <a:r>
              <a:rPr lang="en-GB" dirty="0">
                <a:solidFill>
                  <a:srgbClr val="67EEF9"/>
                </a:solidFill>
              </a:rPr>
              <a:t>Customer</a:t>
            </a:r>
            <a:r>
              <a:rPr lang="en-GB" dirty="0"/>
              <a:t> </a:t>
            </a:r>
            <a:r>
              <a:rPr lang="en-GB" dirty="0">
                <a:solidFill>
                  <a:srgbClr val="67EEF9"/>
                </a:solidFill>
              </a:rPr>
              <a:t>Journey</a:t>
            </a:r>
            <a:r>
              <a:rPr lang="en-GB" dirty="0"/>
              <a:t>.</a:t>
            </a:r>
          </a:p>
        </p:txBody>
      </p:sp>
      <p:sp>
        <p:nvSpPr>
          <p:cNvPr id="3" name="Title 2">
            <a:extLst>
              <a:ext uri="{FF2B5EF4-FFF2-40B4-BE49-F238E27FC236}">
                <a16:creationId xmlns:a16="http://schemas.microsoft.com/office/drawing/2014/main" id="{708E51A7-A95A-3AF7-E3E2-28DCA7D24FA9}"/>
              </a:ext>
            </a:extLst>
          </p:cNvPr>
          <p:cNvSpPr>
            <a:spLocks noGrp="1"/>
          </p:cNvSpPr>
          <p:nvPr>
            <p:ph type="title"/>
          </p:nvPr>
        </p:nvSpPr>
        <p:spPr/>
        <p:txBody>
          <a:bodyPr/>
          <a:lstStyle/>
          <a:p>
            <a:r>
              <a:rPr lang="en-US" dirty="0"/>
              <a:t>Learn More at Tech Zone</a:t>
            </a:r>
          </a:p>
        </p:txBody>
      </p:sp>
      <p:sp>
        <p:nvSpPr>
          <p:cNvPr id="4" name="Subtitle 3">
            <a:extLst>
              <a:ext uri="{FF2B5EF4-FFF2-40B4-BE49-F238E27FC236}">
                <a16:creationId xmlns:a16="http://schemas.microsoft.com/office/drawing/2014/main" id="{BA6F3F0D-E334-55E4-35A7-81B3324AA646}"/>
              </a:ext>
            </a:extLst>
          </p:cNvPr>
          <p:cNvSpPr>
            <a:spLocks noGrp="1"/>
          </p:cNvSpPr>
          <p:nvPr>
            <p:ph type="subTitle" idx="10"/>
          </p:nvPr>
        </p:nvSpPr>
        <p:spPr/>
        <p:txBody>
          <a:bodyPr/>
          <a:lstStyle/>
          <a:p>
            <a:r>
              <a:rPr lang="en-US" dirty="0"/>
              <a:t>Modern Apps and Cloud Management Tech Zone</a:t>
            </a:r>
          </a:p>
        </p:txBody>
      </p:sp>
      <p:pic>
        <p:nvPicPr>
          <p:cNvPr id="2" name="Picture 2">
            <a:extLst>
              <a:ext uri="{FF2B5EF4-FFF2-40B4-BE49-F238E27FC236}">
                <a16:creationId xmlns:a16="http://schemas.microsoft.com/office/drawing/2014/main" id="{7C927D99-507D-6FA6-334F-DF141D2B4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216" y="1682846"/>
            <a:ext cx="2837235" cy="283723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98B52D16-CD83-29FD-E4EE-FB95A939D433}"/>
              </a:ext>
            </a:extLst>
          </p:cNvPr>
          <p:cNvGrpSpPr/>
          <p:nvPr/>
        </p:nvGrpSpPr>
        <p:grpSpPr>
          <a:xfrm>
            <a:off x="6408957" y="4347588"/>
            <a:ext cx="5181017" cy="1714500"/>
            <a:chOff x="6292846" y="4785561"/>
            <a:chExt cx="5181017" cy="1714500"/>
          </a:xfrm>
        </p:grpSpPr>
        <p:pic>
          <p:nvPicPr>
            <p:cNvPr id="7" name="Graphic 6">
              <a:extLst>
                <a:ext uri="{FF2B5EF4-FFF2-40B4-BE49-F238E27FC236}">
                  <a16:creationId xmlns:a16="http://schemas.microsoft.com/office/drawing/2014/main" id="{EE70153B-F735-C47A-8EF7-44BD128DF21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8557"/>
            <a:stretch/>
          </p:blipFill>
          <p:spPr>
            <a:xfrm>
              <a:off x="7844588" y="4785561"/>
              <a:ext cx="3629275" cy="1714500"/>
            </a:xfrm>
            <a:prstGeom prst="rect">
              <a:avLst/>
            </a:prstGeom>
          </p:spPr>
        </p:pic>
        <p:pic>
          <p:nvPicPr>
            <p:cNvPr id="14" name="Graphic 13">
              <a:extLst>
                <a:ext uri="{FF2B5EF4-FFF2-40B4-BE49-F238E27FC236}">
                  <a16:creationId xmlns:a16="http://schemas.microsoft.com/office/drawing/2014/main" id="{588EEFCC-1987-2189-D08C-41A8B28FA627}"/>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r="69454"/>
            <a:stretch/>
          </p:blipFill>
          <p:spPr>
            <a:xfrm>
              <a:off x="6292846" y="4785561"/>
              <a:ext cx="1551742" cy="1714500"/>
            </a:xfrm>
            <a:prstGeom prst="rect">
              <a:avLst/>
            </a:prstGeom>
          </p:spPr>
        </p:pic>
      </p:grpSp>
      <p:sp>
        <p:nvSpPr>
          <p:cNvPr id="20" name="TextBox 19">
            <a:extLst>
              <a:ext uri="{FF2B5EF4-FFF2-40B4-BE49-F238E27FC236}">
                <a16:creationId xmlns:a16="http://schemas.microsoft.com/office/drawing/2014/main" id="{D9AEDB8E-7E70-3E3D-E2F0-60AA25EF9E8A}"/>
              </a:ext>
            </a:extLst>
          </p:cNvPr>
          <p:cNvSpPr txBox="1"/>
          <p:nvPr/>
        </p:nvSpPr>
        <p:spPr>
          <a:xfrm>
            <a:off x="1517475" y="5753253"/>
            <a:ext cx="11661520" cy="369332"/>
          </a:xfrm>
          <a:prstGeom prst="rect">
            <a:avLst/>
          </a:prstGeom>
          <a:noFill/>
        </p:spPr>
        <p:txBody>
          <a:bodyPr wrap="square">
            <a:spAutoFit/>
          </a:bodyPr>
          <a:lstStyle/>
          <a:p>
            <a:pPr eaLnBrk="0" fontAlgn="base" hangingPunct="0">
              <a:spcBef>
                <a:spcPct val="0"/>
              </a:spcBef>
              <a:spcAft>
                <a:spcPct val="0"/>
              </a:spcAft>
            </a:pPr>
            <a:r>
              <a:rPr lang="en-US" dirty="0">
                <a:solidFill>
                  <a:prstClr val="white"/>
                </a:solidFill>
                <a:latin typeface="Metropolis" pitchFamily="2" charset="77"/>
              </a:rPr>
              <a:t>Visit: </a:t>
            </a:r>
            <a:r>
              <a:rPr lang="en-US" dirty="0">
                <a:solidFill>
                  <a:srgbClr val="67EEF9"/>
                </a:solidFill>
                <a:latin typeface="Metropolis" pitchFamily="2" charset="77"/>
              </a:rPr>
              <a:t>https://apps-cloudmgmt.techzone.vmware.com/vmware-aria-cloud-management </a:t>
            </a:r>
          </a:p>
        </p:txBody>
      </p:sp>
    </p:spTree>
    <p:extLst>
      <p:ext uri="{BB962C8B-B14F-4D97-AF65-F5344CB8AC3E}">
        <p14:creationId xmlns:p14="http://schemas.microsoft.com/office/powerpoint/2010/main" val="3302335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593</Words>
  <Application>Microsoft Office PowerPoint</Application>
  <PresentationFormat>Widescreen</PresentationFormat>
  <Paragraphs>75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Metropolis</vt:lpstr>
      <vt:lpstr>Source Sans Pro</vt:lpstr>
      <vt:lpstr>Wingdings</vt:lpstr>
      <vt:lpstr>Office Theme</vt:lpstr>
      <vt:lpstr>Rightsizing</vt:lpstr>
      <vt:lpstr>Rightsizing</vt:lpstr>
      <vt:lpstr>Rightsizing</vt:lpstr>
      <vt:lpstr>Rightsizing</vt:lpstr>
      <vt:lpstr>Rightsizing</vt:lpstr>
      <vt:lpstr>Rightsizing</vt:lpstr>
      <vt:lpstr>Rightsizing</vt:lpstr>
      <vt:lpstr>Learn More at Tech Zone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Rightsizing</dc:title>
  <dc:creator>Bengt Gronas</dc:creator>
  <cp:lastModifiedBy>Bengt Gronas</cp:lastModifiedBy>
  <cp:revision>2</cp:revision>
  <dcterms:created xsi:type="dcterms:W3CDTF">2023-09-24T19:15:32Z</dcterms:created>
  <dcterms:modified xsi:type="dcterms:W3CDTF">2023-09-24T19:55:09Z</dcterms:modified>
</cp:coreProperties>
</file>