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147309104" r:id="rId2"/>
    <p:sldId id="2147309105" r:id="rId3"/>
    <p:sldId id="2147309106" r:id="rId4"/>
    <p:sldId id="2147309107" r:id="rId5"/>
    <p:sldId id="2147309108" r:id="rId6"/>
    <p:sldId id="21473077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7973" autoAdjust="0"/>
  </p:normalViewPr>
  <p:slideViewPr>
    <p:cSldViewPr snapToGrid="0">
      <p:cViewPr varScale="1">
        <p:scale>
          <a:sx n="125" d="100"/>
          <a:sy n="125" d="100"/>
        </p:scale>
        <p:origin x="3906" y="9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FE9BD-F9D4-43D1-9D43-2796147EF9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389652-944D-4E8A-AFFB-596CC8E1D592}">
      <dgm:prSet/>
      <dgm:spPr/>
      <dgm:t>
        <a:bodyPr/>
        <a:lstStyle/>
        <a:p>
          <a:pPr>
            <a:lnSpc>
              <a:spcPct val="100000"/>
            </a:lnSpc>
          </a:pPr>
          <a:r>
            <a:rPr lang="en-US"/>
            <a:t>Identify and fix issues with oversized and undersized VMs. </a:t>
          </a:r>
        </a:p>
      </dgm:t>
    </dgm:pt>
    <dgm:pt modelId="{5925F288-45AD-40E0-B998-1A1EBE4D48FE}" type="parTrans" cxnId="{49212A69-6C51-4C32-B304-83F93381AF8C}">
      <dgm:prSet/>
      <dgm:spPr/>
      <dgm:t>
        <a:bodyPr/>
        <a:lstStyle/>
        <a:p>
          <a:endParaRPr lang="en-US"/>
        </a:p>
      </dgm:t>
    </dgm:pt>
    <dgm:pt modelId="{3BDD2D3C-FB6B-4B7F-A3D3-5D4BF2DE9EBF}" type="sibTrans" cxnId="{49212A69-6C51-4C32-B304-83F93381AF8C}">
      <dgm:prSet/>
      <dgm:spPr/>
      <dgm:t>
        <a:bodyPr/>
        <a:lstStyle/>
        <a:p>
          <a:endParaRPr lang="en-US"/>
        </a:p>
      </dgm:t>
    </dgm:pt>
    <dgm:pt modelId="{E84ED91C-6C8A-4700-BCFE-CBE30DDB7BA8}">
      <dgm:prSet/>
      <dgm:spPr/>
      <dgm:t>
        <a:bodyPr/>
        <a:lstStyle/>
        <a:p>
          <a:pPr>
            <a:lnSpc>
              <a:spcPct val="100000"/>
            </a:lnSpc>
          </a:pPr>
          <a:r>
            <a:rPr lang="en-US"/>
            <a:t>Based on Aria Operations Recommendations!</a:t>
          </a:r>
        </a:p>
      </dgm:t>
    </dgm:pt>
    <dgm:pt modelId="{A6D94B2B-5DE0-42DF-8AAA-EB2B80EE9956}" type="parTrans" cxnId="{E6D7C348-63C2-4754-BB53-604C74A906B4}">
      <dgm:prSet/>
      <dgm:spPr/>
      <dgm:t>
        <a:bodyPr/>
        <a:lstStyle/>
        <a:p>
          <a:endParaRPr lang="en-US"/>
        </a:p>
      </dgm:t>
    </dgm:pt>
    <dgm:pt modelId="{83458F51-8F37-439C-9506-29CB1B648C69}" type="sibTrans" cxnId="{E6D7C348-63C2-4754-BB53-604C74A906B4}">
      <dgm:prSet/>
      <dgm:spPr/>
      <dgm:t>
        <a:bodyPr/>
        <a:lstStyle/>
        <a:p>
          <a:endParaRPr lang="en-US"/>
        </a:p>
      </dgm:t>
    </dgm:pt>
    <dgm:pt modelId="{886C3CF4-3DC6-483A-A068-D95B160FBF78}">
      <dgm:prSet/>
      <dgm:spPr/>
      <dgm:t>
        <a:bodyPr/>
        <a:lstStyle/>
        <a:p>
          <a:pPr>
            <a:lnSpc>
              <a:spcPct val="100000"/>
            </a:lnSpc>
          </a:pPr>
          <a:r>
            <a:rPr lang="en-US"/>
            <a:t>Configure Policies </a:t>
          </a:r>
          <a:r>
            <a:rPr lang="nb-NO"/>
            <a:t>for </a:t>
          </a:r>
          <a:endParaRPr lang="en-US"/>
        </a:p>
      </dgm:t>
    </dgm:pt>
    <dgm:pt modelId="{3ED9EEC0-970F-46CE-86D3-E2D8EA2FA7DE}" type="parTrans" cxnId="{51527AFA-6606-4C52-A172-8C3A2307056D}">
      <dgm:prSet/>
      <dgm:spPr/>
      <dgm:t>
        <a:bodyPr/>
        <a:lstStyle/>
        <a:p>
          <a:endParaRPr lang="en-US"/>
        </a:p>
      </dgm:t>
    </dgm:pt>
    <dgm:pt modelId="{78A0462E-7116-426B-94B6-98211E71EAB9}" type="sibTrans" cxnId="{51527AFA-6606-4C52-A172-8C3A2307056D}">
      <dgm:prSet/>
      <dgm:spPr/>
      <dgm:t>
        <a:bodyPr/>
        <a:lstStyle/>
        <a:p>
          <a:endParaRPr lang="en-US"/>
        </a:p>
      </dgm:t>
    </dgm:pt>
    <dgm:pt modelId="{D3B2AC7A-BB39-4D0A-8D08-F30C7E961670}">
      <dgm:prSet/>
      <dgm:spPr/>
      <dgm:t>
        <a:bodyPr/>
        <a:lstStyle/>
        <a:p>
          <a:pPr>
            <a:lnSpc>
              <a:spcPct val="100000"/>
            </a:lnSpc>
          </a:pPr>
          <a:r>
            <a:rPr lang="en-US"/>
            <a:t>Criticality Thresholds</a:t>
          </a:r>
        </a:p>
      </dgm:t>
    </dgm:pt>
    <dgm:pt modelId="{FCA8A392-EC00-4E47-9358-CA5E74A45641}" type="parTrans" cxnId="{EA79A65A-E76D-40CA-8283-465FE8E15952}">
      <dgm:prSet/>
      <dgm:spPr/>
      <dgm:t>
        <a:bodyPr/>
        <a:lstStyle/>
        <a:p>
          <a:endParaRPr lang="en-US"/>
        </a:p>
      </dgm:t>
    </dgm:pt>
    <dgm:pt modelId="{BE928D5F-A2D3-418B-9C3F-E7B4BD9DD216}" type="sibTrans" cxnId="{EA79A65A-E76D-40CA-8283-465FE8E15952}">
      <dgm:prSet/>
      <dgm:spPr/>
      <dgm:t>
        <a:bodyPr/>
        <a:lstStyle/>
        <a:p>
          <a:endParaRPr lang="en-US"/>
        </a:p>
      </dgm:t>
    </dgm:pt>
    <dgm:pt modelId="{8737ED83-0069-45A6-BF66-476800AC5DB2}">
      <dgm:prSet/>
      <dgm:spPr/>
      <dgm:t>
        <a:bodyPr/>
        <a:lstStyle/>
        <a:p>
          <a:pPr>
            <a:lnSpc>
              <a:spcPct val="100000"/>
            </a:lnSpc>
          </a:pPr>
          <a:r>
            <a:rPr lang="en-US"/>
            <a:t>Risk Level (Conservative vs. Aggressive)</a:t>
          </a:r>
        </a:p>
      </dgm:t>
    </dgm:pt>
    <dgm:pt modelId="{7A788A6E-56F8-456C-8971-1587BC95C86E}" type="parTrans" cxnId="{1BCA8AF9-1B4A-483A-984C-60B4A352F120}">
      <dgm:prSet/>
      <dgm:spPr/>
      <dgm:t>
        <a:bodyPr/>
        <a:lstStyle/>
        <a:p>
          <a:endParaRPr lang="en-US"/>
        </a:p>
      </dgm:t>
    </dgm:pt>
    <dgm:pt modelId="{316A401B-3407-476C-AA93-76FF24D13DD9}" type="sibTrans" cxnId="{1BCA8AF9-1B4A-483A-984C-60B4A352F120}">
      <dgm:prSet/>
      <dgm:spPr/>
      <dgm:t>
        <a:bodyPr/>
        <a:lstStyle/>
        <a:p>
          <a:endParaRPr lang="en-US"/>
        </a:p>
      </dgm:t>
    </dgm:pt>
    <dgm:pt modelId="{17E9043A-BA00-4F01-BE98-43DAD832A94E}">
      <dgm:prSet/>
      <dgm:spPr/>
      <dgm:t>
        <a:bodyPr/>
        <a:lstStyle/>
        <a:p>
          <a:pPr>
            <a:lnSpc>
              <a:spcPct val="100000"/>
            </a:lnSpc>
          </a:pPr>
          <a:r>
            <a:rPr lang="en-US"/>
            <a:t>Business Hours</a:t>
          </a:r>
        </a:p>
      </dgm:t>
    </dgm:pt>
    <dgm:pt modelId="{4274A8FB-CA5E-4737-B79D-B9F3E7D445BB}" type="parTrans" cxnId="{252CA7CE-B32F-4362-98AE-84A982A51D54}">
      <dgm:prSet/>
      <dgm:spPr/>
      <dgm:t>
        <a:bodyPr/>
        <a:lstStyle/>
        <a:p>
          <a:endParaRPr lang="en-US"/>
        </a:p>
      </dgm:t>
    </dgm:pt>
    <dgm:pt modelId="{8CEF081D-CC6E-4C5F-8CBD-B2DD7B2E94BC}" type="sibTrans" cxnId="{252CA7CE-B32F-4362-98AE-84A982A51D54}">
      <dgm:prSet/>
      <dgm:spPr/>
      <dgm:t>
        <a:bodyPr/>
        <a:lstStyle/>
        <a:p>
          <a:endParaRPr lang="en-US"/>
        </a:p>
      </dgm:t>
    </dgm:pt>
    <dgm:pt modelId="{330107A0-BF6F-4417-9487-E73A0FDA25B9}">
      <dgm:prSet/>
      <dgm:spPr/>
      <dgm:t>
        <a:bodyPr/>
        <a:lstStyle/>
        <a:p>
          <a:pPr>
            <a:lnSpc>
              <a:spcPct val="100000"/>
            </a:lnSpc>
          </a:pPr>
          <a:r>
            <a:rPr lang="en-US"/>
            <a:t>Automate Rightsizing</a:t>
          </a:r>
        </a:p>
      </dgm:t>
    </dgm:pt>
    <dgm:pt modelId="{7A723A1A-9A9D-4EA3-A65A-00A786442205}" type="parTrans" cxnId="{8AB56B4B-1E2B-442B-A44D-D24FAF8BD88C}">
      <dgm:prSet/>
      <dgm:spPr/>
      <dgm:t>
        <a:bodyPr/>
        <a:lstStyle/>
        <a:p>
          <a:endParaRPr lang="en-US"/>
        </a:p>
      </dgm:t>
    </dgm:pt>
    <dgm:pt modelId="{5D5DC443-22B9-4B84-ACB5-23247FBA2730}" type="sibTrans" cxnId="{8AB56B4B-1E2B-442B-A44D-D24FAF8BD88C}">
      <dgm:prSet/>
      <dgm:spPr/>
      <dgm:t>
        <a:bodyPr/>
        <a:lstStyle/>
        <a:p>
          <a:endParaRPr lang="en-US"/>
        </a:p>
      </dgm:t>
    </dgm:pt>
    <dgm:pt modelId="{6300F30A-594D-43B1-B8B6-B324AF97ED73}" type="pres">
      <dgm:prSet presAssocID="{19AFE9BD-F9D4-43D1-9D43-2796147EF971}" presName="root" presStyleCnt="0">
        <dgm:presLayoutVars>
          <dgm:dir/>
          <dgm:resizeHandles val="exact"/>
        </dgm:presLayoutVars>
      </dgm:prSet>
      <dgm:spPr/>
    </dgm:pt>
    <dgm:pt modelId="{8FD9B455-CEDC-4F9B-B48F-2A01CC2377F1}" type="pres">
      <dgm:prSet presAssocID="{60389652-944D-4E8A-AFFB-596CC8E1D592}" presName="compNode" presStyleCnt="0"/>
      <dgm:spPr/>
    </dgm:pt>
    <dgm:pt modelId="{7777BA07-3D08-43F0-BEAC-F441DB56510D}" type="pres">
      <dgm:prSet presAssocID="{60389652-944D-4E8A-AFFB-596CC8E1D592}" presName="bgRect" presStyleLbl="bgShp" presStyleIdx="0" presStyleCnt="4"/>
      <dgm:spPr/>
    </dgm:pt>
    <dgm:pt modelId="{C0BF7EC7-BC5D-44CF-B529-1B621FF1E2E5}" type="pres">
      <dgm:prSet presAssocID="{60389652-944D-4E8A-AFFB-596CC8E1D5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boarding"/>
        </a:ext>
      </dgm:extLst>
    </dgm:pt>
    <dgm:pt modelId="{FBF0A8BF-FA46-49F1-966C-9EF580BA8639}" type="pres">
      <dgm:prSet presAssocID="{60389652-944D-4E8A-AFFB-596CC8E1D592}" presName="spaceRect" presStyleCnt="0"/>
      <dgm:spPr/>
    </dgm:pt>
    <dgm:pt modelId="{1D9B2CA3-F3C4-462A-A255-55F120A39E15}" type="pres">
      <dgm:prSet presAssocID="{60389652-944D-4E8A-AFFB-596CC8E1D592}" presName="parTx" presStyleLbl="revTx" presStyleIdx="0" presStyleCnt="5">
        <dgm:presLayoutVars>
          <dgm:chMax val="0"/>
          <dgm:chPref val="0"/>
        </dgm:presLayoutVars>
      </dgm:prSet>
      <dgm:spPr/>
    </dgm:pt>
    <dgm:pt modelId="{EF7E185F-3E34-41C1-85A9-2448EFDADE8A}" type="pres">
      <dgm:prSet presAssocID="{3BDD2D3C-FB6B-4B7F-A3D3-5D4BF2DE9EBF}" presName="sibTrans" presStyleCnt="0"/>
      <dgm:spPr/>
    </dgm:pt>
    <dgm:pt modelId="{916477F1-60BD-4EFD-8041-95C632EEFEEF}" type="pres">
      <dgm:prSet presAssocID="{E84ED91C-6C8A-4700-BCFE-CBE30DDB7BA8}" presName="compNode" presStyleCnt="0"/>
      <dgm:spPr/>
    </dgm:pt>
    <dgm:pt modelId="{7798272B-F952-4B8C-85A3-48C2A3976D1B}" type="pres">
      <dgm:prSet presAssocID="{E84ED91C-6C8A-4700-BCFE-CBE30DDB7BA8}" presName="bgRect" presStyleLbl="bgShp" presStyleIdx="1" presStyleCnt="4"/>
      <dgm:spPr/>
    </dgm:pt>
    <dgm:pt modelId="{AD28B82A-8F35-4AA7-838B-9B2FF9AF90FB}" type="pres">
      <dgm:prSet presAssocID="{E84ED91C-6C8A-4700-BCFE-CBE30DDB7B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C3C58C90-D056-453A-A3C8-721E154679A6}" type="pres">
      <dgm:prSet presAssocID="{E84ED91C-6C8A-4700-BCFE-CBE30DDB7BA8}" presName="spaceRect" presStyleCnt="0"/>
      <dgm:spPr/>
    </dgm:pt>
    <dgm:pt modelId="{87D72F8B-8E44-46F6-A804-E7E28F9DB2C1}" type="pres">
      <dgm:prSet presAssocID="{E84ED91C-6C8A-4700-BCFE-CBE30DDB7BA8}" presName="parTx" presStyleLbl="revTx" presStyleIdx="1" presStyleCnt="5">
        <dgm:presLayoutVars>
          <dgm:chMax val="0"/>
          <dgm:chPref val="0"/>
        </dgm:presLayoutVars>
      </dgm:prSet>
      <dgm:spPr/>
    </dgm:pt>
    <dgm:pt modelId="{F89B8B72-7D3F-4090-B3A6-4F32401CF2BB}" type="pres">
      <dgm:prSet presAssocID="{83458F51-8F37-439C-9506-29CB1B648C69}" presName="sibTrans" presStyleCnt="0"/>
      <dgm:spPr/>
    </dgm:pt>
    <dgm:pt modelId="{BE6863A2-DE61-4014-AE6D-255BDF31D7A2}" type="pres">
      <dgm:prSet presAssocID="{886C3CF4-3DC6-483A-A068-D95B160FBF78}" presName="compNode" presStyleCnt="0"/>
      <dgm:spPr/>
    </dgm:pt>
    <dgm:pt modelId="{646B9D44-514E-4E9D-8234-E424E94D3D4D}" type="pres">
      <dgm:prSet presAssocID="{886C3CF4-3DC6-483A-A068-D95B160FBF78}" presName="bgRect" presStyleLbl="bgShp" presStyleIdx="2" presStyleCnt="4"/>
      <dgm:spPr/>
    </dgm:pt>
    <dgm:pt modelId="{98BDDDDC-B99F-4AEB-B7A4-74D9F7F17129}" type="pres">
      <dgm:prSet presAssocID="{886C3CF4-3DC6-483A-A068-D95B160FBF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mily"/>
        </a:ext>
      </dgm:extLst>
    </dgm:pt>
    <dgm:pt modelId="{7464BECF-6A79-41D4-9029-49A37B659CF4}" type="pres">
      <dgm:prSet presAssocID="{886C3CF4-3DC6-483A-A068-D95B160FBF78}" presName="spaceRect" presStyleCnt="0"/>
      <dgm:spPr/>
    </dgm:pt>
    <dgm:pt modelId="{DB7BDFC2-6BF4-4951-B19C-00E82D4F40E9}" type="pres">
      <dgm:prSet presAssocID="{886C3CF4-3DC6-483A-A068-D95B160FBF78}" presName="parTx" presStyleLbl="revTx" presStyleIdx="2" presStyleCnt="5">
        <dgm:presLayoutVars>
          <dgm:chMax val="0"/>
          <dgm:chPref val="0"/>
        </dgm:presLayoutVars>
      </dgm:prSet>
      <dgm:spPr/>
    </dgm:pt>
    <dgm:pt modelId="{B23B056D-AA38-4872-8B35-DF7351EB1020}" type="pres">
      <dgm:prSet presAssocID="{886C3CF4-3DC6-483A-A068-D95B160FBF78}" presName="desTx" presStyleLbl="revTx" presStyleIdx="3" presStyleCnt="5">
        <dgm:presLayoutVars/>
      </dgm:prSet>
      <dgm:spPr/>
    </dgm:pt>
    <dgm:pt modelId="{B8966888-6772-4619-A5BA-E145C753949C}" type="pres">
      <dgm:prSet presAssocID="{78A0462E-7116-426B-94B6-98211E71EAB9}" presName="sibTrans" presStyleCnt="0"/>
      <dgm:spPr/>
    </dgm:pt>
    <dgm:pt modelId="{D27C0C61-7D35-4A37-A0B7-EB88120B2997}" type="pres">
      <dgm:prSet presAssocID="{330107A0-BF6F-4417-9487-E73A0FDA25B9}" presName="compNode" presStyleCnt="0"/>
      <dgm:spPr/>
    </dgm:pt>
    <dgm:pt modelId="{D7350A12-B627-420D-B636-519C7A941E58}" type="pres">
      <dgm:prSet presAssocID="{330107A0-BF6F-4417-9487-E73A0FDA25B9}" presName="bgRect" presStyleLbl="bgShp" presStyleIdx="3" presStyleCnt="4"/>
      <dgm:spPr/>
    </dgm:pt>
    <dgm:pt modelId="{FE72CF9E-6EC1-40B7-8011-C40EAA563631}" type="pres">
      <dgm:prSet presAssocID="{330107A0-BF6F-4417-9487-E73A0FDA25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1A6A621E-4A99-4AD4-B13F-5AF67F728743}" type="pres">
      <dgm:prSet presAssocID="{330107A0-BF6F-4417-9487-E73A0FDA25B9}" presName="spaceRect" presStyleCnt="0"/>
      <dgm:spPr/>
    </dgm:pt>
    <dgm:pt modelId="{E77EE1E8-782D-4B64-A264-FAF87C948D1C}" type="pres">
      <dgm:prSet presAssocID="{330107A0-BF6F-4417-9487-E73A0FDA25B9}" presName="parTx" presStyleLbl="revTx" presStyleIdx="4" presStyleCnt="5">
        <dgm:presLayoutVars>
          <dgm:chMax val="0"/>
          <dgm:chPref val="0"/>
        </dgm:presLayoutVars>
      </dgm:prSet>
      <dgm:spPr/>
    </dgm:pt>
  </dgm:ptLst>
  <dgm:cxnLst>
    <dgm:cxn modelId="{C2A1EA05-BA33-4B1A-8915-989E1FC22845}" type="presOf" srcId="{60389652-944D-4E8A-AFFB-596CC8E1D592}" destId="{1D9B2CA3-F3C4-462A-A255-55F120A39E15}" srcOrd="0" destOrd="0" presId="urn:microsoft.com/office/officeart/2018/2/layout/IconVerticalSolidList"/>
    <dgm:cxn modelId="{8007F70D-29BE-4CBD-B6B9-695BCEFE8579}" type="presOf" srcId="{19AFE9BD-F9D4-43D1-9D43-2796147EF971}" destId="{6300F30A-594D-43B1-B8B6-B324AF97ED73}" srcOrd="0" destOrd="0" presId="urn:microsoft.com/office/officeart/2018/2/layout/IconVerticalSolidList"/>
    <dgm:cxn modelId="{1836733D-874A-4B54-90AB-02BB3A31318A}" type="presOf" srcId="{330107A0-BF6F-4417-9487-E73A0FDA25B9}" destId="{E77EE1E8-782D-4B64-A264-FAF87C948D1C}" srcOrd="0" destOrd="0" presId="urn:microsoft.com/office/officeart/2018/2/layout/IconVerticalSolidList"/>
    <dgm:cxn modelId="{E6D7C348-63C2-4754-BB53-604C74A906B4}" srcId="{19AFE9BD-F9D4-43D1-9D43-2796147EF971}" destId="{E84ED91C-6C8A-4700-BCFE-CBE30DDB7BA8}" srcOrd="1" destOrd="0" parTransId="{A6D94B2B-5DE0-42DF-8AAA-EB2B80EE9956}" sibTransId="{83458F51-8F37-439C-9506-29CB1B648C69}"/>
    <dgm:cxn modelId="{49212A69-6C51-4C32-B304-83F93381AF8C}" srcId="{19AFE9BD-F9D4-43D1-9D43-2796147EF971}" destId="{60389652-944D-4E8A-AFFB-596CC8E1D592}" srcOrd="0" destOrd="0" parTransId="{5925F288-45AD-40E0-B998-1A1EBE4D48FE}" sibTransId="{3BDD2D3C-FB6B-4B7F-A3D3-5D4BF2DE9EBF}"/>
    <dgm:cxn modelId="{8AB56B4B-1E2B-442B-A44D-D24FAF8BD88C}" srcId="{19AFE9BD-F9D4-43D1-9D43-2796147EF971}" destId="{330107A0-BF6F-4417-9487-E73A0FDA25B9}" srcOrd="3" destOrd="0" parTransId="{7A723A1A-9A9D-4EA3-A65A-00A786442205}" sibTransId="{5D5DC443-22B9-4B84-ACB5-23247FBA2730}"/>
    <dgm:cxn modelId="{31E45B70-E08E-4586-A710-0552F1A9531B}" type="presOf" srcId="{8737ED83-0069-45A6-BF66-476800AC5DB2}" destId="{B23B056D-AA38-4872-8B35-DF7351EB1020}" srcOrd="0" destOrd="1" presId="urn:microsoft.com/office/officeart/2018/2/layout/IconVerticalSolidList"/>
    <dgm:cxn modelId="{1BFA2F7A-9CF7-4448-8BFE-67A058D35CB3}" type="presOf" srcId="{17E9043A-BA00-4F01-BE98-43DAD832A94E}" destId="{B23B056D-AA38-4872-8B35-DF7351EB1020}" srcOrd="0" destOrd="2" presId="urn:microsoft.com/office/officeart/2018/2/layout/IconVerticalSolidList"/>
    <dgm:cxn modelId="{EA79A65A-E76D-40CA-8283-465FE8E15952}" srcId="{886C3CF4-3DC6-483A-A068-D95B160FBF78}" destId="{D3B2AC7A-BB39-4D0A-8D08-F30C7E961670}" srcOrd="0" destOrd="0" parTransId="{FCA8A392-EC00-4E47-9358-CA5E74A45641}" sibTransId="{BE928D5F-A2D3-418B-9C3F-E7B4BD9DD216}"/>
    <dgm:cxn modelId="{02AF389A-5468-49BB-9733-A2A3F4D2DF6C}" type="presOf" srcId="{D3B2AC7A-BB39-4D0A-8D08-F30C7E961670}" destId="{B23B056D-AA38-4872-8B35-DF7351EB1020}" srcOrd="0" destOrd="0" presId="urn:microsoft.com/office/officeart/2018/2/layout/IconVerticalSolidList"/>
    <dgm:cxn modelId="{1DAB7FB1-AAE9-4284-B9E0-078F31A07BC0}" type="presOf" srcId="{886C3CF4-3DC6-483A-A068-D95B160FBF78}" destId="{DB7BDFC2-6BF4-4951-B19C-00E82D4F40E9}" srcOrd="0" destOrd="0" presId="urn:microsoft.com/office/officeart/2018/2/layout/IconVerticalSolidList"/>
    <dgm:cxn modelId="{78A42AC3-54E4-423E-BC60-23557E0B913F}" type="presOf" srcId="{E84ED91C-6C8A-4700-BCFE-CBE30DDB7BA8}" destId="{87D72F8B-8E44-46F6-A804-E7E28F9DB2C1}" srcOrd="0" destOrd="0" presId="urn:microsoft.com/office/officeart/2018/2/layout/IconVerticalSolidList"/>
    <dgm:cxn modelId="{252CA7CE-B32F-4362-98AE-84A982A51D54}" srcId="{886C3CF4-3DC6-483A-A068-D95B160FBF78}" destId="{17E9043A-BA00-4F01-BE98-43DAD832A94E}" srcOrd="2" destOrd="0" parTransId="{4274A8FB-CA5E-4737-B79D-B9F3E7D445BB}" sibTransId="{8CEF081D-CC6E-4C5F-8CBD-B2DD7B2E94BC}"/>
    <dgm:cxn modelId="{1BCA8AF9-1B4A-483A-984C-60B4A352F120}" srcId="{886C3CF4-3DC6-483A-A068-D95B160FBF78}" destId="{8737ED83-0069-45A6-BF66-476800AC5DB2}" srcOrd="1" destOrd="0" parTransId="{7A788A6E-56F8-456C-8971-1587BC95C86E}" sibTransId="{316A401B-3407-476C-AA93-76FF24D13DD9}"/>
    <dgm:cxn modelId="{51527AFA-6606-4C52-A172-8C3A2307056D}" srcId="{19AFE9BD-F9D4-43D1-9D43-2796147EF971}" destId="{886C3CF4-3DC6-483A-A068-D95B160FBF78}" srcOrd="2" destOrd="0" parTransId="{3ED9EEC0-970F-46CE-86D3-E2D8EA2FA7DE}" sibTransId="{78A0462E-7116-426B-94B6-98211E71EAB9}"/>
    <dgm:cxn modelId="{801725AB-D37B-478F-AF5B-45DA4142F3D5}" type="presParOf" srcId="{6300F30A-594D-43B1-B8B6-B324AF97ED73}" destId="{8FD9B455-CEDC-4F9B-B48F-2A01CC2377F1}" srcOrd="0" destOrd="0" presId="urn:microsoft.com/office/officeart/2018/2/layout/IconVerticalSolidList"/>
    <dgm:cxn modelId="{9B54212E-7D50-4973-B649-0CB8F4C005A0}" type="presParOf" srcId="{8FD9B455-CEDC-4F9B-B48F-2A01CC2377F1}" destId="{7777BA07-3D08-43F0-BEAC-F441DB56510D}" srcOrd="0" destOrd="0" presId="urn:microsoft.com/office/officeart/2018/2/layout/IconVerticalSolidList"/>
    <dgm:cxn modelId="{1877DAD4-65A8-4D0C-B56E-075F11F8E14E}" type="presParOf" srcId="{8FD9B455-CEDC-4F9B-B48F-2A01CC2377F1}" destId="{C0BF7EC7-BC5D-44CF-B529-1B621FF1E2E5}" srcOrd="1" destOrd="0" presId="urn:microsoft.com/office/officeart/2018/2/layout/IconVerticalSolidList"/>
    <dgm:cxn modelId="{C3653111-F1BA-45C5-A2DF-96FB351150CE}" type="presParOf" srcId="{8FD9B455-CEDC-4F9B-B48F-2A01CC2377F1}" destId="{FBF0A8BF-FA46-49F1-966C-9EF580BA8639}" srcOrd="2" destOrd="0" presId="urn:microsoft.com/office/officeart/2018/2/layout/IconVerticalSolidList"/>
    <dgm:cxn modelId="{A4D92BF8-9662-4F13-BE00-BB7BFC24CAB8}" type="presParOf" srcId="{8FD9B455-CEDC-4F9B-B48F-2A01CC2377F1}" destId="{1D9B2CA3-F3C4-462A-A255-55F120A39E15}" srcOrd="3" destOrd="0" presId="urn:microsoft.com/office/officeart/2018/2/layout/IconVerticalSolidList"/>
    <dgm:cxn modelId="{D07F17EB-F647-4818-9912-C161127ECC09}" type="presParOf" srcId="{6300F30A-594D-43B1-B8B6-B324AF97ED73}" destId="{EF7E185F-3E34-41C1-85A9-2448EFDADE8A}" srcOrd="1" destOrd="0" presId="urn:microsoft.com/office/officeart/2018/2/layout/IconVerticalSolidList"/>
    <dgm:cxn modelId="{E715AA85-8707-4CF9-89F8-00C3E80D1EFC}" type="presParOf" srcId="{6300F30A-594D-43B1-B8B6-B324AF97ED73}" destId="{916477F1-60BD-4EFD-8041-95C632EEFEEF}" srcOrd="2" destOrd="0" presId="urn:microsoft.com/office/officeart/2018/2/layout/IconVerticalSolidList"/>
    <dgm:cxn modelId="{EB0A5E99-1D10-4667-8CE7-251CD50F6C40}" type="presParOf" srcId="{916477F1-60BD-4EFD-8041-95C632EEFEEF}" destId="{7798272B-F952-4B8C-85A3-48C2A3976D1B}" srcOrd="0" destOrd="0" presId="urn:microsoft.com/office/officeart/2018/2/layout/IconVerticalSolidList"/>
    <dgm:cxn modelId="{B25A5D6F-E90A-4329-AFBD-03038756708D}" type="presParOf" srcId="{916477F1-60BD-4EFD-8041-95C632EEFEEF}" destId="{AD28B82A-8F35-4AA7-838B-9B2FF9AF90FB}" srcOrd="1" destOrd="0" presId="urn:microsoft.com/office/officeart/2018/2/layout/IconVerticalSolidList"/>
    <dgm:cxn modelId="{B7D4F31C-B68E-477A-A49F-B9539565362B}" type="presParOf" srcId="{916477F1-60BD-4EFD-8041-95C632EEFEEF}" destId="{C3C58C90-D056-453A-A3C8-721E154679A6}" srcOrd="2" destOrd="0" presId="urn:microsoft.com/office/officeart/2018/2/layout/IconVerticalSolidList"/>
    <dgm:cxn modelId="{1560AFF0-C779-4362-BB6C-A61F4DEA52DB}" type="presParOf" srcId="{916477F1-60BD-4EFD-8041-95C632EEFEEF}" destId="{87D72F8B-8E44-46F6-A804-E7E28F9DB2C1}" srcOrd="3" destOrd="0" presId="urn:microsoft.com/office/officeart/2018/2/layout/IconVerticalSolidList"/>
    <dgm:cxn modelId="{E21BEA0D-2A6E-4D0C-BBB9-017BE2C8607F}" type="presParOf" srcId="{6300F30A-594D-43B1-B8B6-B324AF97ED73}" destId="{F89B8B72-7D3F-4090-B3A6-4F32401CF2BB}" srcOrd="3" destOrd="0" presId="urn:microsoft.com/office/officeart/2018/2/layout/IconVerticalSolidList"/>
    <dgm:cxn modelId="{F488E5F6-34F2-471A-BF0A-A28EED3CA71E}" type="presParOf" srcId="{6300F30A-594D-43B1-B8B6-B324AF97ED73}" destId="{BE6863A2-DE61-4014-AE6D-255BDF31D7A2}" srcOrd="4" destOrd="0" presId="urn:microsoft.com/office/officeart/2018/2/layout/IconVerticalSolidList"/>
    <dgm:cxn modelId="{ABC4628B-70A6-4096-89FA-D1E58B149E47}" type="presParOf" srcId="{BE6863A2-DE61-4014-AE6D-255BDF31D7A2}" destId="{646B9D44-514E-4E9D-8234-E424E94D3D4D}" srcOrd="0" destOrd="0" presId="urn:microsoft.com/office/officeart/2018/2/layout/IconVerticalSolidList"/>
    <dgm:cxn modelId="{1304FAF1-A5BE-4893-922B-8C5E1B2DF7BC}" type="presParOf" srcId="{BE6863A2-DE61-4014-AE6D-255BDF31D7A2}" destId="{98BDDDDC-B99F-4AEB-B7A4-74D9F7F17129}" srcOrd="1" destOrd="0" presId="urn:microsoft.com/office/officeart/2018/2/layout/IconVerticalSolidList"/>
    <dgm:cxn modelId="{5D6821EE-5D55-4BEF-A34D-E65B5836B591}" type="presParOf" srcId="{BE6863A2-DE61-4014-AE6D-255BDF31D7A2}" destId="{7464BECF-6A79-41D4-9029-49A37B659CF4}" srcOrd="2" destOrd="0" presId="urn:microsoft.com/office/officeart/2018/2/layout/IconVerticalSolidList"/>
    <dgm:cxn modelId="{5B1938D9-72F0-4A7F-8202-1ED820E98E9A}" type="presParOf" srcId="{BE6863A2-DE61-4014-AE6D-255BDF31D7A2}" destId="{DB7BDFC2-6BF4-4951-B19C-00E82D4F40E9}" srcOrd="3" destOrd="0" presId="urn:microsoft.com/office/officeart/2018/2/layout/IconVerticalSolidList"/>
    <dgm:cxn modelId="{E91F8F1F-83CB-4999-8FF5-6764E952FC65}" type="presParOf" srcId="{BE6863A2-DE61-4014-AE6D-255BDF31D7A2}" destId="{B23B056D-AA38-4872-8B35-DF7351EB1020}" srcOrd="4" destOrd="0" presId="urn:microsoft.com/office/officeart/2018/2/layout/IconVerticalSolidList"/>
    <dgm:cxn modelId="{3443A36B-640F-4B21-A5BC-A7C4EA21F780}" type="presParOf" srcId="{6300F30A-594D-43B1-B8B6-B324AF97ED73}" destId="{B8966888-6772-4619-A5BA-E145C753949C}" srcOrd="5" destOrd="0" presId="urn:microsoft.com/office/officeart/2018/2/layout/IconVerticalSolidList"/>
    <dgm:cxn modelId="{552A5297-C71D-4153-83DE-C94EE476FE8E}" type="presParOf" srcId="{6300F30A-594D-43B1-B8B6-B324AF97ED73}" destId="{D27C0C61-7D35-4A37-A0B7-EB88120B2997}" srcOrd="6" destOrd="0" presId="urn:microsoft.com/office/officeart/2018/2/layout/IconVerticalSolidList"/>
    <dgm:cxn modelId="{FC4EC590-8712-4E3E-8BD0-CB8FCE86812B}" type="presParOf" srcId="{D27C0C61-7D35-4A37-A0B7-EB88120B2997}" destId="{D7350A12-B627-420D-B636-519C7A941E58}" srcOrd="0" destOrd="0" presId="urn:microsoft.com/office/officeart/2018/2/layout/IconVerticalSolidList"/>
    <dgm:cxn modelId="{6FBE4D03-D056-42C9-96A9-E379644D953E}" type="presParOf" srcId="{D27C0C61-7D35-4A37-A0B7-EB88120B2997}" destId="{FE72CF9E-6EC1-40B7-8011-C40EAA563631}" srcOrd="1" destOrd="0" presId="urn:microsoft.com/office/officeart/2018/2/layout/IconVerticalSolidList"/>
    <dgm:cxn modelId="{A07EB588-3A31-4151-943D-96475D8E0FB4}" type="presParOf" srcId="{D27C0C61-7D35-4A37-A0B7-EB88120B2997}" destId="{1A6A621E-4A99-4AD4-B13F-5AF67F728743}" srcOrd="2" destOrd="0" presId="urn:microsoft.com/office/officeart/2018/2/layout/IconVerticalSolidList"/>
    <dgm:cxn modelId="{D59A7DD6-D969-43F9-BB66-18FD417F85A3}" type="presParOf" srcId="{D27C0C61-7D35-4A37-A0B7-EB88120B2997}" destId="{E77EE1E8-782D-4B64-A264-FAF87C948D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7BA07-3D08-43F0-BEAC-F441DB56510D}">
      <dsp:nvSpPr>
        <dsp:cNvPr id="0" name=""/>
        <dsp:cNvSpPr/>
      </dsp:nvSpPr>
      <dsp:spPr>
        <a:xfrm>
          <a:off x="0" y="1897"/>
          <a:ext cx="9425405" cy="961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F7EC7-BC5D-44CF-B529-1B621FF1E2E5}">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B2CA3-F3C4-462A-A255-55F120A39E15}">
      <dsp:nvSpPr>
        <dsp:cNvPr id="0" name=""/>
        <dsp:cNvSpPr/>
      </dsp:nvSpPr>
      <dsp:spPr>
        <a:xfrm>
          <a:off x="1110795" y="1897"/>
          <a:ext cx="8314609"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a:t>Identify and fix issues with oversized and undersized VMs. </a:t>
          </a:r>
        </a:p>
      </dsp:txBody>
      <dsp:txXfrm>
        <a:off x="1110795" y="1897"/>
        <a:ext cx="8314609" cy="961727"/>
      </dsp:txXfrm>
    </dsp:sp>
    <dsp:sp modelId="{7798272B-F952-4B8C-85A3-48C2A3976D1B}">
      <dsp:nvSpPr>
        <dsp:cNvPr id="0" name=""/>
        <dsp:cNvSpPr/>
      </dsp:nvSpPr>
      <dsp:spPr>
        <a:xfrm>
          <a:off x="0" y="1204056"/>
          <a:ext cx="9425405" cy="961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8B82A-8F35-4AA7-838B-9B2FF9AF90FB}">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72F8B-8E44-46F6-A804-E7E28F9DB2C1}">
      <dsp:nvSpPr>
        <dsp:cNvPr id="0" name=""/>
        <dsp:cNvSpPr/>
      </dsp:nvSpPr>
      <dsp:spPr>
        <a:xfrm>
          <a:off x="1110795" y="1204056"/>
          <a:ext cx="8314609"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a:t>Based on Aria Operations Recommendations!</a:t>
          </a:r>
        </a:p>
      </dsp:txBody>
      <dsp:txXfrm>
        <a:off x="1110795" y="1204056"/>
        <a:ext cx="8314609" cy="961727"/>
      </dsp:txXfrm>
    </dsp:sp>
    <dsp:sp modelId="{646B9D44-514E-4E9D-8234-E424E94D3D4D}">
      <dsp:nvSpPr>
        <dsp:cNvPr id="0" name=""/>
        <dsp:cNvSpPr/>
      </dsp:nvSpPr>
      <dsp:spPr>
        <a:xfrm>
          <a:off x="0" y="2406215"/>
          <a:ext cx="9425405" cy="961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DDDDC-B99F-4AEB-B7A4-74D9F7F17129}">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BDFC2-6BF4-4951-B19C-00E82D4F40E9}">
      <dsp:nvSpPr>
        <dsp:cNvPr id="0" name=""/>
        <dsp:cNvSpPr/>
      </dsp:nvSpPr>
      <dsp:spPr>
        <a:xfrm>
          <a:off x="1110795" y="2406215"/>
          <a:ext cx="424143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a:t>Configure Policies </a:t>
          </a:r>
          <a:r>
            <a:rPr lang="nb-NO" sz="2200" kern="1200"/>
            <a:t>for </a:t>
          </a:r>
          <a:endParaRPr lang="en-US" sz="2200" kern="1200"/>
        </a:p>
      </dsp:txBody>
      <dsp:txXfrm>
        <a:off x="1110795" y="2406215"/>
        <a:ext cx="4241432" cy="961727"/>
      </dsp:txXfrm>
    </dsp:sp>
    <dsp:sp modelId="{B23B056D-AA38-4872-8B35-DF7351EB1020}">
      <dsp:nvSpPr>
        <dsp:cNvPr id="0" name=""/>
        <dsp:cNvSpPr/>
      </dsp:nvSpPr>
      <dsp:spPr>
        <a:xfrm>
          <a:off x="5352227" y="2406215"/>
          <a:ext cx="4073177"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577850">
            <a:lnSpc>
              <a:spcPct val="100000"/>
            </a:lnSpc>
            <a:spcBef>
              <a:spcPct val="0"/>
            </a:spcBef>
            <a:spcAft>
              <a:spcPct val="35000"/>
            </a:spcAft>
            <a:buNone/>
          </a:pPr>
          <a:r>
            <a:rPr lang="en-US" sz="1300" kern="1200"/>
            <a:t>Criticality Thresholds</a:t>
          </a:r>
        </a:p>
        <a:p>
          <a:pPr marL="0" lvl="0" indent="0" algn="l" defTabSz="577850">
            <a:lnSpc>
              <a:spcPct val="100000"/>
            </a:lnSpc>
            <a:spcBef>
              <a:spcPct val="0"/>
            </a:spcBef>
            <a:spcAft>
              <a:spcPct val="35000"/>
            </a:spcAft>
            <a:buNone/>
          </a:pPr>
          <a:r>
            <a:rPr lang="en-US" sz="1300" kern="1200"/>
            <a:t>Risk Level (Conservative vs. Aggressive)</a:t>
          </a:r>
        </a:p>
        <a:p>
          <a:pPr marL="0" lvl="0" indent="0" algn="l" defTabSz="577850">
            <a:lnSpc>
              <a:spcPct val="100000"/>
            </a:lnSpc>
            <a:spcBef>
              <a:spcPct val="0"/>
            </a:spcBef>
            <a:spcAft>
              <a:spcPct val="35000"/>
            </a:spcAft>
            <a:buNone/>
          </a:pPr>
          <a:r>
            <a:rPr lang="en-US" sz="1300" kern="1200"/>
            <a:t>Business Hours</a:t>
          </a:r>
        </a:p>
      </dsp:txBody>
      <dsp:txXfrm>
        <a:off x="5352227" y="2406215"/>
        <a:ext cx="4073177" cy="961727"/>
      </dsp:txXfrm>
    </dsp:sp>
    <dsp:sp modelId="{D7350A12-B627-420D-B636-519C7A941E58}">
      <dsp:nvSpPr>
        <dsp:cNvPr id="0" name=""/>
        <dsp:cNvSpPr/>
      </dsp:nvSpPr>
      <dsp:spPr>
        <a:xfrm>
          <a:off x="0" y="3608375"/>
          <a:ext cx="9425405" cy="961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2CF9E-6EC1-40B7-8011-C40EAA563631}">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7EE1E8-782D-4B64-A264-FAF87C948D1C}">
      <dsp:nvSpPr>
        <dsp:cNvPr id="0" name=""/>
        <dsp:cNvSpPr/>
      </dsp:nvSpPr>
      <dsp:spPr>
        <a:xfrm>
          <a:off x="1110795" y="3608375"/>
          <a:ext cx="8314609"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a:t>Automate Rightsizing</a:t>
          </a:r>
        </a:p>
      </dsp:txBody>
      <dsp:txXfrm>
        <a:off x="1110795" y="3608375"/>
        <a:ext cx="8314609" cy="961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2FB49-050D-41C7-994B-8022ABBE6C26}"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6C90F-690A-4476-A124-0CD960CA15F2}" type="slidenum">
              <a:rPr lang="en-US" smtClean="0"/>
              <a:t>‹#›</a:t>
            </a:fld>
            <a:endParaRPr lang="en-US"/>
          </a:p>
        </p:txBody>
      </p:sp>
    </p:spTree>
    <p:extLst>
      <p:ext uri="{BB962C8B-B14F-4D97-AF65-F5344CB8AC3E}">
        <p14:creationId xmlns:p14="http://schemas.microsoft.com/office/powerpoint/2010/main" val="1962105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56646E"/>
                </a:solidFill>
                <a:effectLst/>
                <a:latin typeface="Source Sans Pro" panose="020B0503030403020204" pitchFamily="34" charset="0"/>
              </a:rPr>
              <a:t>Definitions</a:t>
            </a:r>
            <a:endParaRPr lang="en-US" b="0" i="0" dirty="0">
              <a:solidFill>
                <a:srgbClr val="56646E"/>
              </a:solidFill>
              <a:effectLst/>
              <a:latin typeface="Source Sans Pro" panose="020B0503030403020204" pitchFamily="34" charset="0"/>
            </a:endParaRPr>
          </a:p>
          <a:p>
            <a:pPr algn="l">
              <a:buFont typeface="Arial" panose="020B0604020202020204" pitchFamily="34" charset="0"/>
              <a:buChar char="•"/>
            </a:pPr>
            <a:r>
              <a:rPr lang="en-US" b="0" i="0" dirty="0">
                <a:solidFill>
                  <a:srgbClr val="56646E"/>
                </a:solidFill>
                <a:effectLst/>
                <a:latin typeface="Source Sans Pro" panose="020B0503030403020204" pitchFamily="34" charset="0"/>
              </a:rPr>
              <a:t>Total Capacity: All available resources (CPU, memory, disk space, IOPS) in the environment.</a:t>
            </a:r>
          </a:p>
          <a:p>
            <a:pPr algn="l">
              <a:buFont typeface="Arial" panose="020B0604020202020204" pitchFamily="34" charset="0"/>
              <a:buChar char="•"/>
            </a:pPr>
            <a:r>
              <a:rPr lang="en-US" b="0" i="0" dirty="0">
                <a:solidFill>
                  <a:srgbClr val="56646E"/>
                </a:solidFill>
                <a:effectLst/>
                <a:latin typeface="Source Sans Pro" panose="020B0503030403020204" pitchFamily="34" charset="0"/>
              </a:rPr>
              <a:t>Usage: Resources presently utilized by VMs and system services.</a:t>
            </a:r>
          </a:p>
          <a:p>
            <a:pPr algn="l">
              <a:buFont typeface="Arial" panose="020B0604020202020204" pitchFamily="34" charset="0"/>
              <a:buChar char="•"/>
            </a:pPr>
            <a:r>
              <a:rPr lang="en-US" b="0" i="0" dirty="0">
                <a:solidFill>
                  <a:srgbClr val="56646E"/>
                </a:solidFill>
                <a:effectLst/>
                <a:latin typeface="Source Sans Pro" panose="020B0503030403020204" pitchFamily="34" charset="0"/>
              </a:rPr>
              <a:t>Demand: Resources needed by VMs; equals usage </a:t>
            </a:r>
            <a:r>
              <a:rPr lang="en-US" b="0" i="0" u="sng" dirty="0">
                <a:solidFill>
                  <a:srgbClr val="56646E"/>
                </a:solidFill>
                <a:effectLst/>
                <a:latin typeface="Source Sans Pro" panose="020B0503030403020204" pitchFamily="34" charset="0"/>
              </a:rPr>
              <a:t>unless a resource is constrained.</a:t>
            </a:r>
            <a:endParaRPr lang="en-US" b="0" i="0" dirty="0">
              <a:solidFill>
                <a:srgbClr val="56646E"/>
              </a:solidFill>
              <a:effectLst/>
              <a:latin typeface="Source Sans Pro" panose="020B0503030403020204" pitchFamily="34" charset="0"/>
            </a:endParaRPr>
          </a:p>
          <a:p>
            <a:pPr algn="l">
              <a:buFont typeface="Arial" panose="020B0604020202020204" pitchFamily="34" charset="0"/>
              <a:buChar char="•"/>
            </a:pPr>
            <a:r>
              <a:rPr lang="en-US" b="0" i="0" dirty="0">
                <a:solidFill>
                  <a:srgbClr val="56646E"/>
                </a:solidFill>
                <a:effectLst/>
                <a:latin typeface="Source Sans Pro" panose="020B0503030403020204" pitchFamily="34" charset="0"/>
              </a:rPr>
              <a:t>Usable Capacity: Total capacity minus a buffer set aside for workload spikes.</a:t>
            </a:r>
          </a:p>
          <a:p>
            <a:pPr algn="l">
              <a:buFont typeface="Arial" panose="020B0604020202020204" pitchFamily="34" charset="0"/>
              <a:buChar char="•"/>
            </a:pPr>
            <a:r>
              <a:rPr lang="en-US" b="0" i="0" dirty="0">
                <a:solidFill>
                  <a:srgbClr val="56646E"/>
                </a:solidFill>
                <a:effectLst/>
                <a:latin typeface="Source Sans Pro" panose="020B0503030403020204" pitchFamily="34" charset="0"/>
              </a:rPr>
              <a:t>Usable Capacity after HA and Buffer: Usable capacity less resources reserved for HA failover.</a:t>
            </a:r>
          </a:p>
          <a:p>
            <a:endParaRPr lang="en-US" dirty="0"/>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1</a:t>
            </a:fld>
            <a:endParaRPr lang="en-US" dirty="0"/>
          </a:p>
        </p:txBody>
      </p:sp>
    </p:spTree>
    <p:extLst>
      <p:ext uri="{BB962C8B-B14F-4D97-AF65-F5344CB8AC3E}">
        <p14:creationId xmlns:p14="http://schemas.microsoft.com/office/powerpoint/2010/main" val="4142522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i="0" dirty="0">
                <a:solidFill>
                  <a:srgbClr val="56646E"/>
                </a:solidFill>
                <a:effectLst/>
                <a:latin typeface="Source Sans Pro" panose="020B0503030403020204" pitchFamily="34" charset="0"/>
              </a:rPr>
              <a:t>Capacity engine analyzes historical utilization and projects future workload </a:t>
            </a:r>
          </a:p>
          <a:p>
            <a:r>
              <a:rPr lang="en-US" b="0" i="0" dirty="0">
                <a:solidFill>
                  <a:srgbClr val="56646E"/>
                </a:solidFill>
                <a:effectLst/>
                <a:latin typeface="Source Sans Pro" panose="020B0503030403020204" pitchFamily="34" charset="0"/>
              </a:rPr>
              <a:t>Using real-time predictive capacity analytics</a:t>
            </a:r>
          </a:p>
          <a:p>
            <a:r>
              <a:rPr lang="en-US" b="0" i="0" dirty="0">
                <a:solidFill>
                  <a:srgbClr val="56646E"/>
                </a:solidFill>
                <a:effectLst/>
                <a:latin typeface="Source Sans Pro" panose="020B0503030403020204" pitchFamily="34" charset="0"/>
              </a:rPr>
              <a:t>#</a:t>
            </a:r>
            <a:r>
              <a:rPr lang="en-US" b="1" i="0" dirty="0">
                <a:solidFill>
                  <a:srgbClr val="56646E"/>
                </a:solidFill>
                <a:effectLst/>
                <a:latin typeface="Source Sans Pro" panose="020B0503030403020204" pitchFamily="34" charset="0"/>
              </a:rPr>
              <a:t>INPUT</a:t>
            </a:r>
            <a:r>
              <a:rPr lang="en-US" b="0" i="0" dirty="0">
                <a:solidFill>
                  <a:srgbClr val="56646E"/>
                </a:solidFill>
                <a:effectLst/>
                <a:latin typeface="Source Sans Pro" panose="020B0503030403020204" pitchFamily="34" charset="0"/>
              </a:rPr>
              <a:t>:  Demand + Usable Capacity metrics, </a:t>
            </a:r>
          </a:p>
          <a:p>
            <a:r>
              <a:rPr lang="en-US" b="0" i="0" dirty="0">
                <a:solidFill>
                  <a:srgbClr val="56646E"/>
                </a:solidFill>
                <a:effectLst/>
                <a:latin typeface="Source Sans Pro" panose="020B0503030403020204" pitchFamily="34" charset="0"/>
              </a:rPr>
              <a:t>#GENERATED </a:t>
            </a:r>
            <a:r>
              <a:rPr lang="en-US" b="1" i="0" dirty="0">
                <a:solidFill>
                  <a:srgbClr val="56646E"/>
                </a:solidFill>
                <a:effectLst/>
                <a:latin typeface="Source Sans Pro" panose="020B0503030403020204" pitchFamily="34" charset="0"/>
              </a:rPr>
              <a:t>OUTPUT</a:t>
            </a:r>
            <a:r>
              <a:rPr lang="en-US" b="0" i="0" dirty="0">
                <a:solidFill>
                  <a:srgbClr val="56646E"/>
                </a:solidFill>
                <a:effectLst/>
                <a:latin typeface="Source Sans Pro" panose="020B0503030403020204" pitchFamily="34" charset="0"/>
              </a:rPr>
              <a:t>: </a:t>
            </a:r>
          </a:p>
          <a:p>
            <a:pPr marL="1085850" lvl="2"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Time Remaining (</a:t>
            </a:r>
            <a:r>
              <a:rPr lang="en-US" b="1" i="0" dirty="0">
                <a:solidFill>
                  <a:srgbClr val="56646E"/>
                </a:solidFill>
                <a:effectLst/>
                <a:latin typeface="Source Sans Pro" panose="020B0503030403020204" pitchFamily="34" charset="0"/>
              </a:rPr>
              <a:t>estimated time before full utilization</a:t>
            </a:r>
            <a:r>
              <a:rPr lang="en-US" b="0" i="0" dirty="0">
                <a:solidFill>
                  <a:srgbClr val="56646E"/>
                </a:solidFill>
                <a:effectLst/>
                <a:latin typeface="Source Sans Pro" panose="020B0503030403020204" pitchFamily="34" charset="0"/>
              </a:rPr>
              <a:t>)</a:t>
            </a:r>
          </a:p>
          <a:p>
            <a:pPr marL="1085850" lvl="2"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Capacity Remaining (</a:t>
            </a:r>
            <a:r>
              <a:rPr lang="en-US" b="1" i="0" dirty="0">
                <a:solidFill>
                  <a:srgbClr val="56646E"/>
                </a:solidFill>
                <a:effectLst/>
                <a:latin typeface="Source Sans Pro" panose="020B0503030403020204" pitchFamily="34" charset="0"/>
              </a:rPr>
              <a:t>available capacity</a:t>
            </a:r>
            <a:r>
              <a:rPr lang="en-US" b="0" i="0" dirty="0">
                <a:solidFill>
                  <a:srgbClr val="56646E"/>
                </a:solidFill>
                <a:effectLst/>
                <a:latin typeface="Source Sans Pro" panose="020B0503030403020204" pitchFamily="34" charset="0"/>
              </a:rPr>
              <a:t>)</a:t>
            </a:r>
          </a:p>
          <a:p>
            <a:pPr marL="1085850" lvl="2"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Recommended Size (</a:t>
            </a:r>
            <a:r>
              <a:rPr lang="en-US" b="1" i="0" dirty="0">
                <a:solidFill>
                  <a:srgbClr val="56646E"/>
                </a:solidFill>
                <a:effectLst/>
                <a:latin typeface="Source Sans Pro" panose="020B0503030403020204" pitchFamily="34" charset="0"/>
              </a:rPr>
              <a:t>optimal resource configuration</a:t>
            </a:r>
            <a:r>
              <a:rPr lang="en-US" b="0" i="0" dirty="0">
                <a:solidFill>
                  <a:srgbClr val="56646E"/>
                </a:solidFill>
                <a:effectLst/>
                <a:latin typeface="Source Sans Pro" panose="020B0503030403020204" pitchFamily="34" charset="0"/>
              </a:rPr>
              <a:t>)</a:t>
            </a:r>
          </a:p>
          <a:p>
            <a:pPr marL="1085850" lvl="2"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Recommended Total Capacity (</a:t>
            </a:r>
            <a:r>
              <a:rPr lang="en-US" b="1" i="0" dirty="0">
                <a:solidFill>
                  <a:srgbClr val="56646E"/>
                </a:solidFill>
                <a:effectLst/>
                <a:latin typeface="Source Sans Pro" panose="020B0503030403020204" pitchFamily="34" charset="0"/>
              </a:rPr>
              <a:t>required future capacity</a:t>
            </a:r>
            <a:r>
              <a:rPr lang="en-US" b="0" i="0" dirty="0">
                <a:solidFill>
                  <a:srgbClr val="56646E"/>
                </a:solidFill>
                <a:effectLst/>
                <a:latin typeface="Source Sans Pro" panose="020B0503030403020204" pitchFamily="34" charset="0"/>
              </a:rPr>
              <a:t>)</a:t>
            </a:r>
          </a:p>
          <a:p>
            <a:pPr marL="914400" lvl="2" indent="0" algn="l">
              <a:buFont typeface="Wingdings" panose="05000000000000000000" pitchFamily="2" charset="2"/>
              <a:buNone/>
            </a:pPr>
            <a:endParaRPr lang="en-US" b="0" i="0" dirty="0">
              <a:solidFill>
                <a:srgbClr val="56646E"/>
              </a:solidFill>
              <a:effectLst/>
              <a:latin typeface="Source Sans Pro" panose="020B0503030403020204" pitchFamily="34" charset="0"/>
            </a:endParaRPr>
          </a:p>
          <a:p>
            <a:pPr algn="l"/>
            <a:r>
              <a:rPr lang="en-US" b="1" i="0" dirty="0">
                <a:solidFill>
                  <a:srgbClr val="56646E"/>
                </a:solidFill>
                <a:effectLst/>
                <a:latin typeface="Source Sans Pro" panose="020B0503030403020204" pitchFamily="34" charset="0"/>
              </a:rPr>
              <a:t># Recommended size</a:t>
            </a:r>
            <a:endParaRPr lang="en-US" b="0" i="0" dirty="0">
              <a:solidFill>
                <a:srgbClr val="56646E"/>
              </a:solidFill>
              <a:effectLst/>
              <a:latin typeface="Source Sans Pro" panose="020B0503030403020204" pitchFamily="34" charset="0"/>
            </a:endParaRPr>
          </a:p>
          <a:p>
            <a:pPr lvl="1" algn="l"/>
            <a:r>
              <a:rPr lang="en-US" b="0" i="0" dirty="0">
                <a:solidFill>
                  <a:srgbClr val="56646E"/>
                </a:solidFill>
                <a:effectLst/>
                <a:latin typeface="Source Sans Pro" panose="020B0503030403020204" pitchFamily="34" charset="0"/>
              </a:rPr>
              <a:t>Determined by projecting utilization for a specific period. It extends 30 days beyond the warning threshold, which is the green period for time remaining. The recommended size does not include HA settings. By default, if the warning threshold is set at 120 days, the recommended size reflects the maximum projected utilization 150 days ahead. To maintain conservative recommendations, VMware Aria Operations imposes caps on the recommended size generated by the capacity engine.</a:t>
            </a:r>
          </a:p>
          <a:p>
            <a:pPr algn="l"/>
            <a:endParaRPr lang="en-US" b="0" i="0" dirty="0">
              <a:solidFill>
                <a:srgbClr val="56646E"/>
              </a:solidFill>
              <a:effectLst/>
              <a:latin typeface="Source Sans Pro" panose="020B0503030403020204" pitchFamily="34" charset="0"/>
            </a:endParaRPr>
          </a:p>
          <a:p>
            <a:pPr lvl="2" algn="l"/>
            <a:r>
              <a:rPr lang="en-US" b="1" i="0" dirty="0">
                <a:solidFill>
                  <a:srgbClr val="56646E"/>
                </a:solidFill>
                <a:effectLst/>
                <a:latin typeface="Source Sans Pro" panose="020B0503030403020204" pitchFamily="34" charset="0"/>
              </a:rPr>
              <a:t>*) Oversized: </a:t>
            </a:r>
            <a:r>
              <a:rPr lang="en-US" b="0" i="0" dirty="0">
                <a:solidFill>
                  <a:srgbClr val="56646E"/>
                </a:solidFill>
                <a:effectLst/>
                <a:latin typeface="Source Sans Pro" panose="020B0503030403020204" pitchFamily="34" charset="0"/>
              </a:rPr>
              <a:t>Aria Operations limits oversized recommendations to 50% of the current allocation. For instance, if a virtual machine with 8 vCPUs #historically only used up to 10% CPU, the recommendation is capped at reclaiming 4 vCPUs rather than 7.</a:t>
            </a:r>
          </a:p>
          <a:p>
            <a:pPr lvl="2" algn="l"/>
            <a:endParaRPr lang="en-US" b="1" i="0" dirty="0">
              <a:solidFill>
                <a:srgbClr val="56646E"/>
              </a:solidFill>
              <a:effectLst/>
              <a:latin typeface="Source Sans Pro" panose="020B0503030403020204" pitchFamily="34" charset="0"/>
            </a:endParaRPr>
          </a:p>
          <a:p>
            <a:pPr lvl="2" algn="l"/>
            <a:r>
              <a:rPr lang="en-US" b="1" i="0" dirty="0">
                <a:solidFill>
                  <a:srgbClr val="56646E"/>
                </a:solidFill>
                <a:effectLst/>
                <a:latin typeface="Source Sans Pro" panose="020B0503030403020204" pitchFamily="34" charset="0"/>
              </a:rPr>
              <a:t>*) Undersized: </a:t>
            </a:r>
            <a:r>
              <a:rPr lang="en-US" b="0" i="0" dirty="0">
                <a:solidFill>
                  <a:srgbClr val="56646E"/>
                </a:solidFill>
                <a:effectLst/>
                <a:latin typeface="Source Sans Pro" panose="020B0503030403020204" pitchFamily="34" charset="0"/>
              </a:rPr>
              <a:t>Aria Operations limits undersized recommendations to 100% of the current allocation. For example, if a virtual machine with 4 vCPUs consistently experiences high resource utilization, the recommendation is capped at adding 4 vCPUs instead of suggesting 8.</a:t>
            </a:r>
          </a:p>
          <a:p>
            <a:endParaRPr lang="en-US" dirty="0"/>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2</a:t>
            </a:fld>
            <a:endParaRPr lang="en-US" dirty="0"/>
          </a:p>
        </p:txBody>
      </p:sp>
    </p:spTree>
    <p:extLst>
      <p:ext uri="{BB962C8B-B14F-4D97-AF65-F5344CB8AC3E}">
        <p14:creationId xmlns:p14="http://schemas.microsoft.com/office/powerpoint/2010/main" val="85779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56646E"/>
                </a:solidFill>
                <a:effectLst/>
                <a:latin typeface="Source Sans Pro" panose="020B0503030403020204" pitchFamily="34" charset="0"/>
              </a:rPr>
              <a:t>Capacity calculations for a </a:t>
            </a:r>
            <a:r>
              <a:rPr lang="en-US" b="1" i="0" dirty="0">
                <a:solidFill>
                  <a:srgbClr val="56646E"/>
                </a:solidFill>
                <a:effectLst/>
                <a:latin typeface="Source Sans Pro" panose="020B0503030403020204" pitchFamily="34" charset="0"/>
              </a:rPr>
              <a:t>Conservative Risk Level</a:t>
            </a:r>
          </a:p>
          <a:p>
            <a:pPr algn="l"/>
            <a:endParaRPr lang="en-US" b="0" i="0" dirty="0">
              <a:solidFill>
                <a:srgbClr val="56646E"/>
              </a:solidFill>
              <a:effectLst/>
              <a:latin typeface="Source Sans Pro" panose="020B0503030403020204" pitchFamily="34" charset="0"/>
            </a:endParaRP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Customize the level of conservatism</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Prioritize stability</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Ensure enough resources for future growth and demand.</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A cautious approach to capacity planning</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Lower consolidation ratios + higher resource overhead</a:t>
            </a:r>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3</a:t>
            </a:fld>
            <a:endParaRPr lang="en-US" dirty="0"/>
          </a:p>
        </p:txBody>
      </p:sp>
    </p:spTree>
    <p:extLst>
      <p:ext uri="{BB962C8B-B14F-4D97-AF65-F5344CB8AC3E}">
        <p14:creationId xmlns:p14="http://schemas.microsoft.com/office/powerpoint/2010/main" val="30351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Aim to </a:t>
            </a:r>
            <a:r>
              <a:rPr lang="en-US" b="1" i="0" dirty="0">
                <a:solidFill>
                  <a:srgbClr val="56646E"/>
                </a:solidFill>
                <a:effectLst/>
                <a:latin typeface="Source Sans Pro" panose="020B0503030403020204" pitchFamily="34" charset="0"/>
              </a:rPr>
              <a:t>maximize resource utilization and minimize overhead.</a:t>
            </a:r>
            <a:endParaRPr lang="en-US" b="0" i="0" dirty="0">
              <a:solidFill>
                <a:srgbClr val="56646E"/>
              </a:solidFill>
              <a:effectLst/>
              <a:latin typeface="Source Sans Pro" panose="020B0503030403020204" pitchFamily="34" charset="0"/>
            </a:endParaRP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Assumes a higher tolerance for risk </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Allows for more aggressive allocation of resources.</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Result: Higher consolidation ratios + tighter resource utilization.</a:t>
            </a:r>
          </a:p>
          <a:p>
            <a:pPr algn="l"/>
            <a:endParaRPr lang="en-US" b="0" i="0" dirty="0">
              <a:solidFill>
                <a:srgbClr val="56646E"/>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4</a:t>
            </a:fld>
            <a:endParaRPr lang="en-US" dirty="0"/>
          </a:p>
        </p:txBody>
      </p:sp>
    </p:spTree>
    <p:extLst>
      <p:ext uri="{BB962C8B-B14F-4D97-AF65-F5344CB8AC3E}">
        <p14:creationId xmlns:p14="http://schemas.microsoft.com/office/powerpoint/2010/main" val="144330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1" i="0" dirty="0">
                <a:solidFill>
                  <a:srgbClr val="333333"/>
                </a:solidFill>
                <a:effectLst/>
                <a:latin typeface="Open Sans" panose="020B0606030504020204" pitchFamily="34" charset="0"/>
              </a:rPr>
              <a:t>Utilization peaks</a:t>
            </a:r>
          </a:p>
          <a:p>
            <a:pPr marL="628650" lvl="1" indent="-171450" algn="l">
              <a:buFont typeface="Wingdings" panose="05000000000000000000" pitchFamily="2" charset="2"/>
              <a:buChar char="q"/>
            </a:pPr>
            <a:endParaRPr lang="en-US" b="1" i="0" dirty="0">
              <a:solidFill>
                <a:srgbClr val="56646E"/>
              </a:solidFill>
              <a:effectLst/>
              <a:latin typeface="Source Sans Pro" panose="020B0503030403020204" pitchFamily="34" charset="0"/>
            </a:endParaRPr>
          </a:p>
          <a:p>
            <a:pPr marL="628650" lvl="1" indent="-171450" algn="l">
              <a:buFont typeface="Wingdings" panose="05000000000000000000" pitchFamily="2" charset="2"/>
              <a:buChar char="q"/>
            </a:pPr>
            <a:r>
              <a:rPr lang="en-US" b="1" i="0" dirty="0">
                <a:solidFill>
                  <a:srgbClr val="56646E"/>
                </a:solidFill>
                <a:effectLst/>
                <a:latin typeface="Source Sans Pro" panose="020B0503030403020204" pitchFamily="34" charset="0"/>
              </a:rPr>
              <a:t>Momentary Peaks: </a:t>
            </a:r>
            <a:r>
              <a:rPr lang="en-US" b="0" i="0" dirty="0">
                <a:solidFill>
                  <a:srgbClr val="56646E"/>
                </a:solidFill>
                <a:effectLst/>
                <a:latin typeface="Source Sans Pro" panose="020B0503030403020204" pitchFamily="34" charset="0"/>
              </a:rPr>
              <a:t>Short-lived peaks that are a one-time occurrence. Not significant enough to require additional capacity.</a:t>
            </a:r>
          </a:p>
          <a:p>
            <a:pPr marL="628650" lvl="1" indent="-171450" algn="l">
              <a:buFont typeface="Wingdings" panose="05000000000000000000" pitchFamily="2" charset="2"/>
              <a:buChar char="q"/>
            </a:pPr>
            <a:r>
              <a:rPr lang="en-US" b="1" i="0" dirty="0">
                <a:solidFill>
                  <a:srgbClr val="56646E"/>
                </a:solidFill>
                <a:effectLst/>
                <a:latin typeface="Source Sans Pro" panose="020B0503030403020204" pitchFamily="34" charset="0"/>
              </a:rPr>
              <a:t>Sustained Peaks: </a:t>
            </a:r>
            <a:r>
              <a:rPr lang="en-US" b="0" i="0" dirty="0">
                <a:solidFill>
                  <a:srgbClr val="56646E"/>
                </a:solidFill>
                <a:effectLst/>
                <a:latin typeface="Source Sans Pro" panose="020B0503030403020204" pitchFamily="34" charset="0"/>
              </a:rPr>
              <a:t>Last for a longer time and impact projections. </a:t>
            </a:r>
          </a:p>
          <a:p>
            <a:pPr marL="628650" lvl="1" indent="-171450" algn="l">
              <a:buFont typeface="Wingdings" panose="05000000000000000000" pitchFamily="2" charset="2"/>
              <a:buChar char="q"/>
            </a:pPr>
            <a:r>
              <a:rPr lang="en-US" b="1" i="0" dirty="0">
                <a:solidFill>
                  <a:srgbClr val="56646E"/>
                </a:solidFill>
                <a:effectLst/>
                <a:latin typeface="Source Sans Pro" panose="020B0503030403020204" pitchFamily="34" charset="0"/>
              </a:rPr>
              <a:t>Periodic Peaks: </a:t>
            </a:r>
            <a:r>
              <a:rPr lang="en-US" b="0" i="0" dirty="0">
                <a:solidFill>
                  <a:srgbClr val="56646E"/>
                </a:solidFill>
                <a:effectLst/>
                <a:latin typeface="Source Sans Pro" panose="020B0503030403020204" pitchFamily="34" charset="0"/>
              </a:rPr>
              <a:t>Cyclical patterns or waves. (hourly, daily, weekly, monthly, last day of the month, </a:t>
            </a:r>
            <a:r>
              <a:rPr lang="en-US" b="0" i="0" dirty="0" err="1">
                <a:solidFill>
                  <a:srgbClr val="56646E"/>
                </a:solidFill>
                <a:effectLst/>
                <a:latin typeface="Source Sans Pro" panose="020B0503030403020204" pitchFamily="34" charset="0"/>
              </a:rPr>
              <a:t>etc</a:t>
            </a:r>
            <a:r>
              <a:rPr lang="en-US" b="0" i="0" dirty="0">
                <a:solidFill>
                  <a:srgbClr val="56646E"/>
                </a:solidFill>
                <a:effectLst/>
                <a:latin typeface="Source Sans Pro" panose="020B0503030403020204" pitchFamily="34" charset="0"/>
              </a:rPr>
              <a:t>)</a:t>
            </a:r>
          </a:p>
          <a:p>
            <a:pPr algn="l"/>
            <a:endParaRPr lang="en-US" b="0" i="0" dirty="0">
              <a:solidFill>
                <a:srgbClr val="56646E"/>
              </a:solidFill>
              <a:effectLst/>
              <a:latin typeface="Source Sans Pro" panose="020B0503030403020204" pitchFamily="34" charset="0"/>
            </a:endParaRPr>
          </a:p>
          <a:p>
            <a:pPr algn="l"/>
            <a:endParaRPr lang="en-US" b="0" i="0" dirty="0">
              <a:solidFill>
                <a:srgbClr val="56646E"/>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5</a:t>
            </a:fld>
            <a:endParaRPr lang="en-US" dirty="0"/>
          </a:p>
        </p:txBody>
      </p:sp>
    </p:spTree>
    <p:extLst>
      <p:ext uri="{BB962C8B-B14F-4D97-AF65-F5344CB8AC3E}">
        <p14:creationId xmlns:p14="http://schemas.microsoft.com/office/powerpoint/2010/main" val="210682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Wingdings" panose="05000000000000000000" pitchFamily="2" charset="2"/>
              <a:buChar char="q"/>
            </a:pPr>
            <a:r>
              <a:rPr lang="en-US" b="0" i="0" dirty="0">
                <a:solidFill>
                  <a:srgbClr val="333333"/>
                </a:solidFill>
                <a:effectLst/>
                <a:latin typeface="Open Sans" panose="020B0606030504020204" pitchFamily="34" charset="0"/>
              </a:rPr>
              <a:t>It's a proactive practice, not a one-time work!</a:t>
            </a:r>
          </a:p>
          <a:p>
            <a:pPr marL="171450" indent="-171450" algn="l">
              <a:buFont typeface="Wingdings" panose="05000000000000000000" pitchFamily="2" charset="2"/>
              <a:buChar char="q"/>
            </a:pPr>
            <a:r>
              <a:rPr lang="en-US" b="0" i="0" dirty="0">
                <a:solidFill>
                  <a:srgbClr val="333333"/>
                </a:solidFill>
                <a:effectLst/>
                <a:latin typeface="Open Sans" panose="020B0606030504020204" pitchFamily="34" charset="0"/>
              </a:rPr>
              <a:t>Maximizes performance efficiency</a:t>
            </a:r>
          </a:p>
          <a:p>
            <a:pPr marL="171450" indent="-171450" algn="l">
              <a:buFont typeface="Wingdings" panose="05000000000000000000" pitchFamily="2" charset="2"/>
              <a:buChar char="q"/>
            </a:pPr>
            <a:r>
              <a:rPr lang="en-US" b="0" i="0" dirty="0">
                <a:solidFill>
                  <a:srgbClr val="333333"/>
                </a:solidFill>
                <a:effectLst/>
                <a:latin typeface="Open Sans" panose="020B0606030504020204" pitchFamily="34" charset="0"/>
              </a:rPr>
              <a:t>Reduces costs</a:t>
            </a:r>
          </a:p>
          <a:p>
            <a:pPr marL="171450" indent="-171450" algn="l">
              <a:buFont typeface="Wingdings" panose="05000000000000000000" pitchFamily="2" charset="2"/>
              <a:buChar char="q"/>
            </a:pPr>
            <a:r>
              <a:rPr lang="en-US" b="0" i="0" dirty="0">
                <a:solidFill>
                  <a:srgbClr val="333333"/>
                </a:solidFill>
                <a:effectLst/>
                <a:latin typeface="Open Sans" panose="020B0606030504020204" pitchFamily="34" charset="0"/>
              </a:rPr>
              <a:t>Ensures seamless alignment with requirements</a:t>
            </a:r>
          </a:p>
          <a:p>
            <a:r>
              <a:rPr lang="en-US" sz="1200" b="0" i="0" dirty="0">
                <a:effectLst/>
                <a:latin typeface="Source Sans Pro" panose="020B0503030403020204" pitchFamily="34" charset="0"/>
              </a:rPr>
              <a:t> </a:t>
            </a:r>
            <a:endParaRPr lang="en-US" dirty="0"/>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6</a:t>
            </a:fld>
            <a:endParaRPr lang="en-US" dirty="0"/>
          </a:p>
        </p:txBody>
      </p:sp>
    </p:spTree>
    <p:extLst>
      <p:ext uri="{BB962C8B-B14F-4D97-AF65-F5344CB8AC3E}">
        <p14:creationId xmlns:p14="http://schemas.microsoft.com/office/powerpoint/2010/main" val="352958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1851-BAF3-B32A-FDF0-D3FA855563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8DB156-C4D8-6D76-01F2-60945FD23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18E03-DEA3-A877-9507-B465D3DA0C63}"/>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5" name="Footer Placeholder 4">
            <a:extLst>
              <a:ext uri="{FF2B5EF4-FFF2-40B4-BE49-F238E27FC236}">
                <a16:creationId xmlns:a16="http://schemas.microsoft.com/office/drawing/2014/main" id="{F4F09C24-8C66-D93B-6948-B2B22D847C50}"/>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DF5B5CDE-A762-81CA-0330-B1E17F5DC822}"/>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76883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0E8B-1101-EC91-F252-4A87F253E7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E5F271-658B-E9B5-AF03-76CA0434A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8A231-156A-01D8-9596-FE92873B6AEE}"/>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5" name="Footer Placeholder 4">
            <a:extLst>
              <a:ext uri="{FF2B5EF4-FFF2-40B4-BE49-F238E27FC236}">
                <a16:creationId xmlns:a16="http://schemas.microsoft.com/office/drawing/2014/main" id="{57683EB8-D5A9-2666-D271-52C9ED10AA6F}"/>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DBD51F51-3611-CFFC-1B6F-5FE4CB5AA74F}"/>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134372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D6EEE-B262-0ED5-2E8C-F67119E19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B01551-917F-0858-F906-3AEB16679A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E1B32-9DC2-1F9C-32B5-AD93B2AFC0E6}"/>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5" name="Footer Placeholder 4">
            <a:extLst>
              <a:ext uri="{FF2B5EF4-FFF2-40B4-BE49-F238E27FC236}">
                <a16:creationId xmlns:a16="http://schemas.microsoft.com/office/drawing/2014/main" id="{2A2693FA-4C21-64E1-81F9-E9CE52B9BA95}"/>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9990589D-0BED-5B64-595B-35C1E4438AD0}"/>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348535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roup 1 - Full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AFB1C4-EFE4-57A1-51DB-CAD3278E3255}"/>
              </a:ext>
            </a:extLst>
          </p:cNvPr>
          <p:cNvSpPr/>
          <p:nvPr userDrawn="1"/>
        </p:nvSpPr>
        <p:spPr>
          <a:xfrm>
            <a:off x="1" y="1382270"/>
            <a:ext cx="12192000" cy="4992862"/>
          </a:xfrm>
          <a:prstGeom prst="rect">
            <a:avLst/>
          </a:prstGeom>
          <a:solidFill>
            <a:srgbClr val="002060">
              <a:alpha val="7538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0" tIns="720000" rtlCol="0" anchor="t"/>
          <a:lstStyle/>
          <a:p>
            <a:endParaRPr lang="en-US" sz="2400" dirty="0"/>
          </a:p>
        </p:txBody>
      </p:sp>
      <p:sp>
        <p:nvSpPr>
          <p:cNvPr id="4" name="Content Placeholder 17">
            <a:extLst>
              <a:ext uri="{FF2B5EF4-FFF2-40B4-BE49-F238E27FC236}">
                <a16:creationId xmlns:a16="http://schemas.microsoft.com/office/drawing/2014/main" id="{041A6C68-F8E6-8F2A-D3DD-0D32F8A2757A}"/>
              </a:ext>
            </a:extLst>
          </p:cNvPr>
          <p:cNvSpPr>
            <a:spLocks noGrp="1"/>
          </p:cNvSpPr>
          <p:nvPr>
            <p:ph sz="quarter" idx="14"/>
          </p:nvPr>
        </p:nvSpPr>
        <p:spPr>
          <a:xfrm>
            <a:off x="616666" y="1600201"/>
            <a:ext cx="10975658" cy="4572000"/>
          </a:xfrm>
        </p:spPr>
        <p:txBody>
          <a:bodyPr/>
          <a:lstStyle>
            <a:lvl1pPr>
              <a:spcBef>
                <a:spcPts val="1200"/>
              </a:spcBef>
              <a:defRPr>
                <a:solidFill>
                  <a:schemeClr val="bg1"/>
                </a:solidFill>
                <a:latin typeface="Metropolis" pitchFamily="2" charset="77"/>
              </a:defRPr>
            </a:lvl1pPr>
            <a:lvl2pPr>
              <a:spcBef>
                <a:spcPts val="1200"/>
              </a:spcBef>
              <a:defRPr>
                <a:solidFill>
                  <a:schemeClr val="bg1"/>
                </a:solidFill>
                <a:latin typeface="Metropolis" pitchFamily="2" charset="77"/>
              </a:defRPr>
            </a:lvl2pPr>
            <a:lvl3pPr>
              <a:spcBef>
                <a:spcPts val="1200"/>
              </a:spcBef>
              <a:defRPr>
                <a:solidFill>
                  <a:schemeClr val="bg1"/>
                </a:solidFill>
                <a:latin typeface="Metropolis" pitchFamily="2" charset="77"/>
              </a:defRPr>
            </a:lvl3pPr>
            <a:lvl4pPr>
              <a:spcBef>
                <a:spcPts val="1200"/>
              </a:spcBef>
              <a:defRPr>
                <a:solidFill>
                  <a:schemeClr val="bg1"/>
                </a:solidFill>
                <a:latin typeface="Metropolis" pitchFamily="2" charset="77"/>
              </a:defRPr>
            </a:lvl4pPr>
            <a:lvl5pPr>
              <a:spcBef>
                <a:spcPts val="1200"/>
              </a:spcBef>
              <a:defRPr>
                <a:solidFill>
                  <a:schemeClr val="bg1"/>
                </a:solidFill>
                <a:latin typeface="Metropolis" pitchFamily="2" charset="77"/>
              </a:defRPr>
            </a:lvl5pPr>
            <a:lvl6pPr>
              <a:spcBef>
                <a:spcPts val="1200"/>
              </a:spcBef>
              <a:defRPr/>
            </a:lvl6pPr>
            <a:lvl7pPr>
              <a:spcBef>
                <a:spcPts val="1200"/>
              </a:spcBef>
              <a:defRPr/>
            </a:lvl7pPr>
            <a:lvl8pPr>
              <a:spcBef>
                <a:spcPts val="1200"/>
              </a:spcBef>
              <a:defRPr/>
            </a:lvl8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itle 1">
            <a:extLst>
              <a:ext uri="{FF2B5EF4-FFF2-40B4-BE49-F238E27FC236}">
                <a16:creationId xmlns:a16="http://schemas.microsoft.com/office/drawing/2014/main" id="{2D5EDD2F-6824-6F63-C5C9-CCB6BC766AD6}"/>
              </a:ext>
            </a:extLst>
          </p:cNvPr>
          <p:cNvSpPr>
            <a:spLocks noGrp="1"/>
          </p:cNvSpPr>
          <p:nvPr>
            <p:ph type="title"/>
          </p:nvPr>
        </p:nvSpPr>
        <p:spPr>
          <a:xfrm>
            <a:off x="587163" y="521001"/>
            <a:ext cx="11004241" cy="381000"/>
          </a:xfrm>
        </p:spPr>
        <p:txBody>
          <a:bodyPr>
            <a:noAutofit/>
          </a:bodyPr>
          <a:lstStyle>
            <a:lvl1pPr algn="r">
              <a:defRPr sz="3200">
                <a:solidFill>
                  <a:schemeClr val="bg1"/>
                </a:solidFill>
                <a:latin typeface="Metropolis" pitchFamily="2" charset="77"/>
              </a:defRPr>
            </a:lvl1pPr>
          </a:lstStyle>
          <a:p>
            <a:r>
              <a:rPr lang="en-GB" dirty="0"/>
              <a:t>Click to edit Master title style</a:t>
            </a:r>
            <a:endParaRPr lang="en-US" dirty="0"/>
          </a:p>
        </p:txBody>
      </p:sp>
      <p:sp>
        <p:nvSpPr>
          <p:cNvPr id="7" name="Text Placeholder 6">
            <a:extLst>
              <a:ext uri="{FF2B5EF4-FFF2-40B4-BE49-F238E27FC236}">
                <a16:creationId xmlns:a16="http://schemas.microsoft.com/office/drawing/2014/main" id="{568E23E9-CA46-E225-4310-97FACC06E9AB}"/>
              </a:ext>
            </a:extLst>
          </p:cNvPr>
          <p:cNvSpPr txBox="1">
            <a:spLocks/>
          </p:cNvSpPr>
          <p:nvPr userDrawn="1"/>
        </p:nvSpPr>
        <p:spPr>
          <a:xfrm>
            <a:off x="587163" y="6211485"/>
            <a:ext cx="3658553" cy="265113"/>
          </a:xfrm>
          <a:prstGeom prst="rect">
            <a:avLst/>
          </a:prstGeom>
        </p:spPr>
        <p:txBody>
          <a:bodyPr/>
          <a:lstStyle>
            <a:lvl1pPr marL="0" indent="0" algn="l" defTabSz="914400" rtl="0" eaLnBrk="1" latinLnBrk="0" hangingPunct="1">
              <a:lnSpc>
                <a:spcPct val="100000"/>
              </a:lnSpc>
              <a:spcBef>
                <a:spcPts val="1800"/>
              </a:spcBef>
              <a:buClr>
                <a:schemeClr val="tx1">
                  <a:lumMod val="60000"/>
                  <a:lumOff val="40000"/>
                </a:schemeClr>
              </a:buClr>
              <a:buSzPct val="90000"/>
              <a:buFont typeface="Arial" panose="020B0604020202020204" pitchFamily="34" charset="0"/>
              <a:buNone/>
              <a:defRPr sz="1100" kern="1200">
                <a:solidFill>
                  <a:schemeClr val="bg1"/>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20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6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4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2000" kern="1200">
                <a:solidFill>
                  <a:schemeClr val="tx2"/>
                </a:solidFill>
                <a:latin typeface="+mn-lt"/>
                <a:ea typeface="+mn-ea"/>
                <a:cs typeface="+mn-cs"/>
              </a:defRPr>
            </a:lvl9pPr>
          </a:lstStyle>
          <a:p>
            <a:r>
              <a:rPr lang="en-US" dirty="0">
                <a:latin typeface="Metropolis" pitchFamily="2" charset="77"/>
              </a:rPr>
              <a:t>@bgronas   BENGT GRØNÅS, VMware</a:t>
            </a:r>
          </a:p>
        </p:txBody>
      </p:sp>
      <p:sp>
        <p:nvSpPr>
          <p:cNvPr id="8" name="Subtitle 2">
            <a:extLst>
              <a:ext uri="{FF2B5EF4-FFF2-40B4-BE49-F238E27FC236}">
                <a16:creationId xmlns:a16="http://schemas.microsoft.com/office/drawing/2014/main" id="{1AD08108-D468-4FBE-22C3-8C0F1D59D889}"/>
              </a:ext>
            </a:extLst>
          </p:cNvPr>
          <p:cNvSpPr>
            <a:spLocks noGrp="1"/>
          </p:cNvSpPr>
          <p:nvPr>
            <p:ph type="subTitle" idx="10"/>
          </p:nvPr>
        </p:nvSpPr>
        <p:spPr>
          <a:xfrm>
            <a:off x="600595" y="920082"/>
            <a:ext cx="10990809" cy="247743"/>
          </a:xfrm>
        </p:spPr>
        <p:txBody>
          <a:bodyPr vert="horz" lIns="91440" tIns="45720" rIns="91440" bIns="45720" rtlCol="0" anchor="ctr">
            <a:noAutofit/>
          </a:bodyPr>
          <a:lstStyle>
            <a:lvl1pPr marL="0" indent="0" algn="r">
              <a:spcBef>
                <a:spcPts val="0"/>
              </a:spcBef>
              <a:buNone/>
              <a:defRPr lang="en-US" sz="1600" dirty="0">
                <a:solidFill>
                  <a:srgbClr val="67EEF9"/>
                </a:solidFill>
                <a:latin typeface="Metropolis" pitchFamily="2" charset="77"/>
              </a:defRPr>
            </a:lvl1pPr>
          </a:lstStyle>
          <a:p>
            <a:pPr marL="227013" lvl="0" indent="-227013" algn="r" eaLnBrk="1" hangingPunct="1"/>
            <a:r>
              <a:rPr lang="en-GB" dirty="0"/>
              <a:t>Click to edit Master subtitle style</a:t>
            </a:r>
            <a:endParaRPr lang="en-US" dirty="0"/>
          </a:p>
        </p:txBody>
      </p:sp>
    </p:spTree>
    <p:extLst>
      <p:ext uri="{BB962C8B-B14F-4D97-AF65-F5344CB8AC3E}">
        <p14:creationId xmlns:p14="http://schemas.microsoft.com/office/powerpoint/2010/main" val="145409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8C05-6A02-CDD0-5087-B6C0EDB57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FA4CDD-5FBF-EE44-3062-B5FB3D457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9D37C-5A4E-6875-4BC7-CCB566A999DE}"/>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5" name="Footer Placeholder 4">
            <a:extLst>
              <a:ext uri="{FF2B5EF4-FFF2-40B4-BE49-F238E27FC236}">
                <a16:creationId xmlns:a16="http://schemas.microsoft.com/office/drawing/2014/main" id="{37D0CD6B-8F89-BE2C-C940-4DF676889888}"/>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B6816C4B-1D05-E3ED-298D-8D9F2000E1E0}"/>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281940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0CCE-7018-F1E2-64A3-4A21365FA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63AC22-1E0C-3F71-4C33-97419015A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65304-64EF-776B-DB53-C4B899A7F82D}"/>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5" name="Footer Placeholder 4">
            <a:extLst>
              <a:ext uri="{FF2B5EF4-FFF2-40B4-BE49-F238E27FC236}">
                <a16:creationId xmlns:a16="http://schemas.microsoft.com/office/drawing/2014/main" id="{55751645-CDE5-9BBF-5BD1-E21AABF69DB9}"/>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08DAA1EC-2B44-006C-34CE-3BB9CDD17AA6}"/>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17897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3AB5-912B-E697-C198-71FAAFA1A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E9EA-288D-5C96-1356-2CD402053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70601-5CED-065D-0120-B895963B1D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1EFFE7-1446-AFF8-FF62-99E13242C533}"/>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6" name="Footer Placeholder 5">
            <a:extLst>
              <a:ext uri="{FF2B5EF4-FFF2-40B4-BE49-F238E27FC236}">
                <a16:creationId xmlns:a16="http://schemas.microsoft.com/office/drawing/2014/main" id="{4412C22E-8784-BA67-CCC9-C0B0E881243B}"/>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7" name="Slide Number Placeholder 6">
            <a:extLst>
              <a:ext uri="{FF2B5EF4-FFF2-40B4-BE49-F238E27FC236}">
                <a16:creationId xmlns:a16="http://schemas.microsoft.com/office/drawing/2014/main" id="{7338AC4F-2238-FCD5-0AF0-ACC0FFE0CCA3}"/>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195781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B2E-7A59-97A4-EA83-B08F35B178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EABA2-3945-E4A1-9900-AB5A65448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857A55-8BA6-91A1-4940-6C0235A7A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62327-5E18-46E3-C505-067927FA5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927166-FEBA-6ED6-3A1E-47FF3D185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B06426-25A9-22EF-8074-EF2514DA1017}"/>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8" name="Footer Placeholder 7">
            <a:extLst>
              <a:ext uri="{FF2B5EF4-FFF2-40B4-BE49-F238E27FC236}">
                <a16:creationId xmlns:a16="http://schemas.microsoft.com/office/drawing/2014/main" id="{2CFB9A7D-B1ED-0EA0-95DA-EC37BC14E2CF}"/>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9" name="Slide Number Placeholder 8">
            <a:extLst>
              <a:ext uri="{FF2B5EF4-FFF2-40B4-BE49-F238E27FC236}">
                <a16:creationId xmlns:a16="http://schemas.microsoft.com/office/drawing/2014/main" id="{E25D9F2A-7122-F4D9-E5AD-FA93FA02A18F}"/>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268396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CC93-94DB-76F5-3B5D-B4E0E1BDD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6FED92-1E09-8804-9C9C-3590BA973CCB}"/>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4" name="Footer Placeholder 3">
            <a:extLst>
              <a:ext uri="{FF2B5EF4-FFF2-40B4-BE49-F238E27FC236}">
                <a16:creationId xmlns:a16="http://schemas.microsoft.com/office/drawing/2014/main" id="{681727CE-6564-7A37-55F1-048B91A486BB}"/>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5" name="Slide Number Placeholder 4">
            <a:extLst>
              <a:ext uri="{FF2B5EF4-FFF2-40B4-BE49-F238E27FC236}">
                <a16:creationId xmlns:a16="http://schemas.microsoft.com/office/drawing/2014/main" id="{A33595CD-E2BE-11A1-9EA0-D41802BBAB2A}"/>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380397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F3611-C912-9E8F-8F18-59EE5278D5DB}"/>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3" name="Footer Placeholder 2">
            <a:extLst>
              <a:ext uri="{FF2B5EF4-FFF2-40B4-BE49-F238E27FC236}">
                <a16:creationId xmlns:a16="http://schemas.microsoft.com/office/drawing/2014/main" id="{E65270AE-24A9-0B22-E9F1-7E9361C13374}"/>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4" name="Slide Number Placeholder 3">
            <a:extLst>
              <a:ext uri="{FF2B5EF4-FFF2-40B4-BE49-F238E27FC236}">
                <a16:creationId xmlns:a16="http://schemas.microsoft.com/office/drawing/2014/main" id="{89305690-8C36-2830-038A-FE1546CE829A}"/>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37690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81C2-CAA0-42AF-4E1E-F25C4E416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592088-4CB7-659C-12F9-FB2567C25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546037-A6D9-9FE6-2240-B5AF48ACF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5470F-ADBE-AF07-A948-0182C5FD1A37}"/>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6" name="Footer Placeholder 5">
            <a:extLst>
              <a:ext uri="{FF2B5EF4-FFF2-40B4-BE49-F238E27FC236}">
                <a16:creationId xmlns:a16="http://schemas.microsoft.com/office/drawing/2014/main" id="{F5F94957-7710-FDCA-AC77-C88935463209}"/>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7" name="Slide Number Placeholder 6">
            <a:extLst>
              <a:ext uri="{FF2B5EF4-FFF2-40B4-BE49-F238E27FC236}">
                <a16:creationId xmlns:a16="http://schemas.microsoft.com/office/drawing/2014/main" id="{D4AB881D-FDA1-C806-7F9C-8AA5A4DEE1EA}"/>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284325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7BA3-DA3D-97C1-4C87-A06D6C8DD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D51426-9BA4-0D2D-3D9D-0F8F1D2DE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FF38B-591F-6264-EFDA-7BCE1A963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B79E2-DEED-934C-DDC2-04217C433077}"/>
              </a:ext>
            </a:extLst>
          </p:cNvPr>
          <p:cNvSpPr>
            <a:spLocks noGrp="1"/>
          </p:cNvSpPr>
          <p:nvPr>
            <p:ph type="dt" sz="half" idx="10"/>
          </p:nvPr>
        </p:nvSpPr>
        <p:spPr/>
        <p:txBody>
          <a:bodyPr/>
          <a:lstStyle/>
          <a:p>
            <a:fld id="{FA330BE0-4DCA-4C28-AA00-DFC8DB7A8F78}" type="datetimeFigureOut">
              <a:rPr lang="en-US" smtClean="0"/>
              <a:t>9/26/2023</a:t>
            </a:fld>
            <a:endParaRPr lang="en-US"/>
          </a:p>
        </p:txBody>
      </p:sp>
      <p:sp>
        <p:nvSpPr>
          <p:cNvPr id="6" name="Footer Placeholder 5">
            <a:extLst>
              <a:ext uri="{FF2B5EF4-FFF2-40B4-BE49-F238E27FC236}">
                <a16:creationId xmlns:a16="http://schemas.microsoft.com/office/drawing/2014/main" id="{83887A1D-1B79-5E63-D417-F44727217DE5}"/>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7" name="Slide Number Placeholder 6">
            <a:extLst>
              <a:ext uri="{FF2B5EF4-FFF2-40B4-BE49-F238E27FC236}">
                <a16:creationId xmlns:a16="http://schemas.microsoft.com/office/drawing/2014/main" id="{E5AA7EA3-A90E-7E54-5C48-FF993A0DFA93}"/>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45286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8D632-9D3E-65EA-BC7F-AA4435495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3A1362-625B-53EF-259D-604DAE34C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D80844-CE3D-8405-A1CB-DBF778FE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0BE0-4DCA-4C28-AA00-DFC8DB7A8F78}" type="datetimeFigureOut">
              <a:rPr lang="en-US" smtClean="0"/>
              <a:t>9/26/2023</a:t>
            </a:fld>
            <a:endParaRPr lang="en-US"/>
          </a:p>
        </p:txBody>
      </p:sp>
      <p:sp>
        <p:nvSpPr>
          <p:cNvPr id="5" name="Footer Placeholder 4">
            <a:extLst>
              <a:ext uri="{FF2B5EF4-FFF2-40B4-BE49-F238E27FC236}">
                <a16:creationId xmlns:a16="http://schemas.microsoft.com/office/drawing/2014/main" id="{2647633D-450D-ADF5-F7AE-57F19AA78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A753C3A6-7BBA-075B-465B-905AF1AC1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66752-6D45-460A-A440-DC1CC72ED8EC}" type="slidenum">
              <a:rPr lang="en-US" smtClean="0"/>
              <a:t>‹#›</a:t>
            </a:fld>
            <a:endParaRPr lang="en-US"/>
          </a:p>
        </p:txBody>
      </p:sp>
    </p:spTree>
    <p:extLst>
      <p:ext uri="{BB962C8B-B14F-4D97-AF65-F5344CB8AC3E}">
        <p14:creationId xmlns:p14="http://schemas.microsoft.com/office/powerpoint/2010/main" val="344396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0A452AE-F410-6B3A-BBA6-356E6DE090B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Understanding the capacity settings</a:t>
            </a:r>
          </a:p>
        </p:txBody>
      </p:sp>
      <p:pic>
        <p:nvPicPr>
          <p:cNvPr id="1026" name="Picture 2">
            <a:extLst>
              <a:ext uri="{FF2B5EF4-FFF2-40B4-BE49-F238E27FC236}">
                <a16:creationId xmlns:a16="http://schemas.microsoft.com/office/drawing/2014/main" id="{BCA5863E-DA34-D764-3991-99A7F0F5BF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535" b="-2"/>
          <a:stretch/>
        </p:blipFill>
        <p:spPr bwMode="auto">
          <a:xfrm>
            <a:off x="2274192" y="1574310"/>
            <a:ext cx="7713049" cy="528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8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pPr algn="l"/>
            <a:r>
              <a:rPr lang="en-US" sz="4000" kern="1200" dirty="0">
                <a:solidFill>
                  <a:srgbClr val="FFFFFF"/>
                </a:solidFill>
                <a:latin typeface="+mn-lt"/>
                <a:ea typeface="+mn-ea"/>
                <a:cs typeface="+mn-cs"/>
              </a:rPr>
              <a:t>Understanding the capacity settings</a:t>
            </a:r>
            <a:endParaRPr lang="en-US" sz="4000" kern="1200" dirty="0">
              <a:solidFill>
                <a:srgbClr val="FFFFFF"/>
              </a:solidFill>
              <a:latin typeface="+mj-lt"/>
              <a:ea typeface="+mj-ea"/>
              <a:cs typeface="+mj-cs"/>
            </a:endParaRP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r>
              <a:rPr lang="nb-NO" sz="2000" kern="1200" dirty="0">
                <a:solidFill>
                  <a:srgbClr val="FFFFFF"/>
                </a:solidFill>
                <a:latin typeface="+mn-lt"/>
                <a:ea typeface="+mn-ea"/>
                <a:cs typeface="+mn-cs"/>
              </a:rPr>
              <a:t>CAPACITY ENGINE</a:t>
            </a:r>
            <a:endParaRPr lang="en-US" sz="2000" kern="1200" dirty="0">
              <a:solidFill>
                <a:srgbClr val="FFFFFF"/>
              </a:solidFill>
              <a:latin typeface="+mn-lt"/>
              <a:ea typeface="+mn-ea"/>
              <a:cs typeface="+mn-cs"/>
            </a:endParaRPr>
          </a:p>
        </p:txBody>
      </p:sp>
      <p:pic>
        <p:nvPicPr>
          <p:cNvPr id="2050" name="Picture 2">
            <a:extLst>
              <a:ext uri="{FF2B5EF4-FFF2-40B4-BE49-F238E27FC236}">
                <a16:creationId xmlns:a16="http://schemas.microsoft.com/office/drawing/2014/main" id="{7362BA9C-3F8A-C3DA-5120-6569026FA3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6511" y="1655276"/>
            <a:ext cx="11424642" cy="5112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57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spcBef>
                <a:spcPts val="1000"/>
              </a:spcBef>
            </a:pPr>
            <a:r>
              <a:rPr lang="en-US" sz="4000" kern="1200" dirty="0">
                <a:solidFill>
                  <a:srgbClr val="FFFFFF"/>
                </a:solidFill>
                <a:latin typeface="+mn-lt"/>
                <a:ea typeface="+mn-ea"/>
                <a:cs typeface="+mn-cs"/>
              </a:rPr>
              <a:t>PROJECTION</a:t>
            </a: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r>
              <a:rPr lang="en-US" sz="2000" kern="1200" dirty="0">
                <a:solidFill>
                  <a:srgbClr val="FFFFFF"/>
                </a:solidFill>
                <a:latin typeface="+mn-lt"/>
                <a:ea typeface="+mn-ea"/>
                <a:cs typeface="+mn-cs"/>
              </a:rPr>
              <a:t>CONSERVATIVE RISK LEVEL</a:t>
            </a:r>
          </a:p>
        </p:txBody>
      </p:sp>
      <p:pic>
        <p:nvPicPr>
          <p:cNvPr id="3074" name="Picture 2">
            <a:extLst>
              <a:ext uri="{FF2B5EF4-FFF2-40B4-BE49-F238E27FC236}">
                <a16:creationId xmlns:a16="http://schemas.microsoft.com/office/drawing/2014/main" id="{3F36B299-5971-7B69-AA3E-9631A3D8DF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43878" y="1716832"/>
            <a:ext cx="9985976" cy="4893129"/>
          </a:xfrm>
          <a:prstGeom prst="rect">
            <a:avLst/>
          </a:prstGeom>
          <a:solidFill>
            <a:srgbClr val="FFFFFF"/>
          </a:solidFill>
        </p:spPr>
      </p:pic>
    </p:spTree>
    <p:extLst>
      <p:ext uri="{BB962C8B-B14F-4D97-AF65-F5344CB8AC3E}">
        <p14:creationId xmlns:p14="http://schemas.microsoft.com/office/powerpoint/2010/main" val="306374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r>
              <a:rPr lang="en-US" sz="4000" kern="1200" dirty="0">
                <a:solidFill>
                  <a:srgbClr val="FFFFFF"/>
                </a:solidFill>
                <a:latin typeface="+mn-lt"/>
                <a:ea typeface="+mn-ea"/>
                <a:cs typeface="+mn-cs"/>
              </a:rPr>
              <a:t>PROJECTION</a:t>
            </a:r>
            <a:endParaRPr lang="en-US" sz="4000" kern="1200" dirty="0">
              <a:solidFill>
                <a:srgbClr val="FFFFFF"/>
              </a:solidFill>
              <a:latin typeface="+mj-lt"/>
              <a:ea typeface="+mj-ea"/>
              <a:cs typeface="+mj-cs"/>
            </a:endParaRP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r>
              <a:rPr lang="en-US" sz="2000" kern="1200" dirty="0">
                <a:solidFill>
                  <a:srgbClr val="FFFFFF"/>
                </a:solidFill>
                <a:latin typeface="+mn-lt"/>
                <a:ea typeface="+mn-ea"/>
                <a:cs typeface="+mn-cs"/>
              </a:rPr>
              <a:t>AGGRESSIVE RISK LEVEL</a:t>
            </a:r>
          </a:p>
        </p:txBody>
      </p:sp>
      <p:pic>
        <p:nvPicPr>
          <p:cNvPr id="4100" name="Picture 4">
            <a:extLst>
              <a:ext uri="{FF2B5EF4-FFF2-40B4-BE49-F238E27FC236}">
                <a16:creationId xmlns:a16="http://schemas.microsoft.com/office/drawing/2014/main" id="{9F316D58-CDE9-2891-C69D-65CC006584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21805" y="1655276"/>
            <a:ext cx="9907452" cy="4953726"/>
          </a:xfrm>
          <a:prstGeom prst="rect">
            <a:avLst/>
          </a:prstGeom>
          <a:solidFill>
            <a:srgbClr val="FFFFFF"/>
          </a:solidFill>
        </p:spPr>
      </p:pic>
    </p:spTree>
    <p:extLst>
      <p:ext uri="{BB962C8B-B14F-4D97-AF65-F5344CB8AC3E}">
        <p14:creationId xmlns:p14="http://schemas.microsoft.com/office/powerpoint/2010/main" val="259673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r>
              <a:rPr lang="en-US" sz="4000" kern="1200" dirty="0">
                <a:solidFill>
                  <a:srgbClr val="FFFFFF"/>
                </a:solidFill>
                <a:latin typeface="+mn-lt"/>
                <a:ea typeface="+mn-ea"/>
                <a:cs typeface="+mn-cs"/>
              </a:rPr>
              <a:t>Utilization PEAKS</a:t>
            </a:r>
            <a:endParaRPr lang="en-US" sz="4000" kern="1200" dirty="0">
              <a:solidFill>
                <a:srgbClr val="FFFFFF"/>
              </a:solidFill>
              <a:latin typeface="+mj-lt"/>
              <a:ea typeface="+mj-ea"/>
              <a:cs typeface="+mj-cs"/>
            </a:endParaRP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endParaRPr lang="en-US" sz="2000" kern="1200" dirty="0">
              <a:solidFill>
                <a:srgbClr val="FFFFFF"/>
              </a:solidFill>
              <a:latin typeface="+mn-lt"/>
              <a:ea typeface="+mn-ea"/>
              <a:cs typeface="+mn-cs"/>
            </a:endParaRPr>
          </a:p>
        </p:txBody>
      </p:sp>
      <p:pic>
        <p:nvPicPr>
          <p:cNvPr id="2" name="Picture 2">
            <a:extLst>
              <a:ext uri="{FF2B5EF4-FFF2-40B4-BE49-F238E27FC236}">
                <a16:creationId xmlns:a16="http://schemas.microsoft.com/office/drawing/2014/main" id="{0BBE3EA6-9328-A84C-F31F-003AC3D8EB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92800" y="1655275"/>
            <a:ext cx="5059788" cy="516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5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9B389ED-2CBC-54EA-296E-43012F828277}"/>
              </a:ext>
            </a:extLst>
          </p:cNvPr>
          <p:cNvSpPr>
            <a:spLocks noGrp="1"/>
          </p:cNvSpPr>
          <p:nvPr>
            <p:ph type="title"/>
          </p:nvPr>
        </p:nvSpPr>
        <p:spPr>
          <a:xfrm>
            <a:off x="587163" y="521001"/>
            <a:ext cx="11004241" cy="381000"/>
          </a:xfrm>
        </p:spPr>
        <p:txBody>
          <a:bodyPr>
            <a:normAutofit fontScale="90000"/>
          </a:bodyPr>
          <a:lstStyle/>
          <a:p>
            <a:r>
              <a:rPr lang="en-US" dirty="0"/>
              <a:t>Rightsizing</a:t>
            </a:r>
          </a:p>
        </p:txBody>
      </p:sp>
      <p:sp>
        <p:nvSpPr>
          <p:cNvPr id="18" name="Subtitle 17">
            <a:extLst>
              <a:ext uri="{FF2B5EF4-FFF2-40B4-BE49-F238E27FC236}">
                <a16:creationId xmlns:a16="http://schemas.microsoft.com/office/drawing/2014/main" id="{235A2670-7A12-6E5D-DE6D-96D7ACEA53C0}"/>
              </a:ext>
            </a:extLst>
          </p:cNvPr>
          <p:cNvSpPr>
            <a:spLocks noGrp="1"/>
          </p:cNvSpPr>
          <p:nvPr>
            <p:ph type="subTitle" idx="10"/>
          </p:nvPr>
        </p:nvSpPr>
        <p:spPr>
          <a:xfrm>
            <a:off x="600595" y="920082"/>
            <a:ext cx="10990809" cy="247743"/>
          </a:xfrm>
        </p:spPr>
        <p:txBody>
          <a:bodyPr/>
          <a:lstStyle/>
          <a:p>
            <a:r>
              <a:rPr lang="en-US"/>
              <a:t>Key Terms</a:t>
            </a:r>
            <a:endParaRPr lang="en-US" dirty="0"/>
          </a:p>
        </p:txBody>
      </p:sp>
      <p:graphicFrame>
        <p:nvGraphicFramePr>
          <p:cNvPr id="22" name="Content Placeholder 18">
            <a:extLst>
              <a:ext uri="{FF2B5EF4-FFF2-40B4-BE49-F238E27FC236}">
                <a16:creationId xmlns:a16="http://schemas.microsoft.com/office/drawing/2014/main" id="{49E1489E-560E-221A-CD55-DED24213386B}"/>
              </a:ext>
            </a:extLst>
          </p:cNvPr>
          <p:cNvGraphicFramePr>
            <a:graphicFrameLocks noGrp="1"/>
          </p:cNvGraphicFramePr>
          <p:nvPr>
            <p:ph sz="quarter" idx="14"/>
          </p:nvPr>
        </p:nvGraphicFramePr>
        <p:xfrm>
          <a:off x="1003109" y="1638301"/>
          <a:ext cx="9425405"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6979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521</Words>
  <Application>Microsoft Office PowerPoint</Application>
  <PresentationFormat>Widescreen</PresentationFormat>
  <Paragraphs>65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Metropolis</vt:lpstr>
      <vt:lpstr>Open Sans</vt:lpstr>
      <vt:lpstr>Source Sans Pro</vt:lpstr>
      <vt:lpstr>Wingdings</vt:lpstr>
      <vt:lpstr>Office Theme</vt:lpstr>
      <vt:lpstr>Understanding the capacity settings</vt:lpstr>
      <vt:lpstr>Understanding the capacity settings</vt:lpstr>
      <vt:lpstr>PROJECTION</vt:lpstr>
      <vt:lpstr>PROJECTION</vt:lpstr>
      <vt:lpstr>Utilization PEAKS</vt:lpstr>
      <vt:lpstr>Rightsizing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Rightsizing</dc:title>
  <dc:creator>Bengt Gronas</dc:creator>
  <cp:lastModifiedBy>bgronas</cp:lastModifiedBy>
  <cp:revision>4</cp:revision>
  <dcterms:created xsi:type="dcterms:W3CDTF">2023-09-24T19:15:32Z</dcterms:created>
  <dcterms:modified xsi:type="dcterms:W3CDTF">2023-09-26T17:22:58Z</dcterms:modified>
</cp:coreProperties>
</file>