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47309099" r:id="rId2"/>
    <p:sldId id="21473090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90" autoAdjust="0"/>
  </p:normalViewPr>
  <p:slideViewPr>
    <p:cSldViewPr snapToGrid="0">
      <p:cViewPr varScale="1">
        <p:scale>
          <a:sx n="56" d="100"/>
          <a:sy n="56" d="100"/>
        </p:scale>
        <p:origin x="144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C10DA-900C-42C9-BBC1-4CB8C39D2919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8962F-E781-4989-88F7-BD851678D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7E9EA"/>
              </a:solidFill>
              <a:effectLst/>
              <a:latin typeface="TwitterChirp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Now, </a:t>
            </a:r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to it</a:t>
            </a:r>
          </a:p>
          <a:p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log in to </a:t>
            </a:r>
            <a:r>
              <a:rPr lang="nb-NO" dirty="0" err="1"/>
              <a:t>the</a:t>
            </a:r>
            <a:r>
              <a:rPr lang="nb-NO" dirty="0"/>
              <a:t> lab,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a Hands-On Lab Admin </a:t>
            </a:r>
            <a:r>
              <a:rPr lang="nb-NO" dirty="0" err="1"/>
              <a:t>called</a:t>
            </a:r>
            <a:r>
              <a:rPr lang="nb-NO" dirty="0"/>
              <a:t> </a:t>
            </a:r>
            <a:r>
              <a:rPr lang="nb-NO" b="1" dirty="0" err="1"/>
              <a:t>holadmin</a:t>
            </a:r>
            <a:r>
              <a:rPr lang="nb-NO" dirty="0"/>
              <a:t>, and </a:t>
            </a:r>
            <a:r>
              <a:rPr lang="nb-NO" dirty="0" err="1"/>
              <a:t>the</a:t>
            </a:r>
            <a:r>
              <a:rPr lang="nb-NO" dirty="0"/>
              <a:t> admin </a:t>
            </a:r>
            <a:r>
              <a:rPr lang="nb-NO" dirty="0" err="1"/>
              <a:t>password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b="1" i="1" dirty="0" err="1"/>
              <a:t>Vmware</a:t>
            </a:r>
            <a:r>
              <a:rPr lang="nb-NO" b="1" i="1" dirty="0"/>
              <a:t> One Bang!</a:t>
            </a:r>
          </a:p>
          <a:p>
            <a:endParaRPr lang="nb-NO" b="1" i="1" dirty="0"/>
          </a:p>
          <a:p>
            <a:r>
              <a:rPr lang="nb-NO" b="1" i="1" dirty="0"/>
              <a:t>So first </a:t>
            </a:r>
            <a:r>
              <a:rPr lang="nb-NO" b="1" i="1" dirty="0" err="1"/>
              <a:t>of</a:t>
            </a:r>
            <a:r>
              <a:rPr lang="nb-NO" b="1" i="1" dirty="0"/>
              <a:t> all </a:t>
            </a:r>
            <a:r>
              <a:rPr lang="nb-NO" b="1" i="1" dirty="0" err="1"/>
              <a:t>let’s</a:t>
            </a:r>
            <a:r>
              <a:rPr lang="nb-NO" b="1" i="1" dirty="0"/>
              <a:t> </a:t>
            </a:r>
            <a:r>
              <a:rPr lang="nb-NO" b="1" i="1" dirty="0" err="1"/>
              <a:t>find</a:t>
            </a:r>
            <a:r>
              <a:rPr lang="nb-NO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898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9F9E-05B9-AD95-D273-FE6118505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E158A-6C17-B7FA-12A0-D15A9F38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05CD-B5AC-D053-DC97-435B1549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2E56-2A17-8A63-0C4C-B13C2516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4FF2-9B20-EC15-DF21-A2C0A342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D515-646E-B3B4-9927-AFE03063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4D0B3-9DA1-ACB7-C1BF-7FA66805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E6C5-66E3-7DBF-ACE5-C17AD7E4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AB3B-9E16-4E6D-A2E5-25422FA8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23AC-E857-33EB-D4BD-3BDB37FF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789CB-D0B8-6B69-7B38-B3F5F063C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E03F-F137-09B2-E01F-7267B8CD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B5D9-9C06-1D4A-0A29-656BC90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5E46-696A-01E2-74A3-BAEC292B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FC41-02C5-818E-34CA-3773AC8B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6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8C31-2C9F-C7CF-C42E-BE883A94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7297-82CA-5682-87FD-35AFFB2D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FBC-6B74-C82E-727C-F605D6B5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7067-ACF3-79FD-7268-577D9A35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D17F-1AC8-3773-2CB9-C67AE6D5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F657-2690-A1C0-98E3-F4250BB1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9017D-4A1F-AF5E-7C5D-4EEE2E4C5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3D48-8157-92B2-EDDF-EFC02EF8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8139-E8BF-DC30-43E5-57DBEA03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3E12-EDC8-D8D4-DC87-6C567C34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D7C9-1210-B39A-6D1D-145BEC49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C831-70E0-7AF0-F76A-0BAD9400C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0DD23-7F3A-F04C-BD47-04C99A829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23A07-DEB7-1206-D355-9F209954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675D1-DB7D-34ED-CD18-3802C196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744E-F85F-D415-3659-BCC98855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2FC6-ECF4-388E-79CD-8E29ED81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6438F-D77D-CD74-6AC9-38F45086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64F24-058A-4EAF-A33B-67A13306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83D9E-378B-E525-C598-44BB95292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D5C18-7D5D-49DA-9D99-F81E40058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CE640-BE7A-52F2-CF1E-3FEFDB42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6902C-6E18-75FE-4FDE-FFCBB8C6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DBA9F-C8D2-2E5E-CD52-887F0FED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D256-4D20-E0E8-2212-14033EF0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32763-8919-C300-FA0D-3C905B7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B7397-66E5-F751-1682-A8F08AE4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39801-B88E-B22E-20DF-13AF3704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77DFB-1558-7691-EE43-3AF8B4F1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333B8-36F4-5B48-3098-7D893090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7BB0-EA95-C0F2-2734-7E742F0A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5EAA-8E51-963D-3C85-3E18CE51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7BAF-8224-C2BD-A635-9BE4D7B2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36B64-363B-24EB-AA63-2EABABCB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4BB9-DBBB-7D58-FBAB-894D8212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351C2-18CD-E0A0-B395-125FA9D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3A3E-A657-7873-C0E2-A50B69EB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EF1A-5F2B-8D9C-6769-07A10D4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6FDA5-AFD9-E654-B786-C6D0D2BEF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5DF43-17EB-8D48-29B3-C2617B24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40D6-D0B7-8905-D8DE-B613209F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86AC-E661-8A6F-DD13-138B075B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7730A-9337-7981-DBEE-C5336F4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2058B-5459-960C-AD67-6EAA72B9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24CE-44E4-38DF-2D24-096B0530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4E29-7FB3-3F6F-6CA5-CFF1A7ACE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A211-9DC0-4EDC-99D5-DCC7853B419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213B7-976F-4F21-E143-7E770A914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9CD3-8C54-C922-FADD-4948D4406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F6A6-E268-4137-8C10-D58775B7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2FF6B2-FA14-4654-8C91-A9B50E74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78133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1B7F49A-3902-45AD-A008-5F94452B75D7}"/>
              </a:ext>
            </a:extLst>
          </p:cNvPr>
          <p:cNvGraphicFramePr>
            <a:graphicFrameLocks noGrp="1"/>
          </p:cNvGraphicFramePr>
          <p:nvPr/>
        </p:nvGraphicFramePr>
        <p:xfrm>
          <a:off x="3630897" y="4037512"/>
          <a:ext cx="8438645" cy="23164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684273">
                  <a:extLst>
                    <a:ext uri="{9D8B030D-6E8A-4147-A177-3AD203B41FA5}">
                      <a16:colId xmlns:a16="http://schemas.microsoft.com/office/drawing/2014/main" val="2114191259"/>
                    </a:ext>
                  </a:extLst>
                </a:gridCol>
                <a:gridCol w="1754372">
                  <a:extLst>
                    <a:ext uri="{9D8B030D-6E8A-4147-A177-3AD203B41FA5}">
                      <a16:colId xmlns:a16="http://schemas.microsoft.com/office/drawing/2014/main" val="3900667561"/>
                    </a:ext>
                  </a:extLst>
                </a:gridCol>
              </a:tblGrid>
              <a:tr h="46729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2"/>
                          </a:solidFill>
                        </a:rPr>
                        <a:t>GREG SYLVESTRE</a:t>
                      </a:r>
                      <a:endParaRPr lang="en-US" sz="2000" b="0" dirty="0">
                        <a:solidFill>
                          <a:schemeClr val="accent2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accent2"/>
                          </a:solidFill>
                          <a:latin typeface="Metropolis"/>
                        </a:rPr>
                        <a:t>Senior Solutions Engineer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11 years in VMware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Based in Silicon Valley, California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Covers: Salesforce and Meta (Facebook)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Metropolis"/>
                        </a:rPr>
                        <a:t>4th year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 in HOL (2013, 2014, 2021, 2022)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rgbClr val="3F3F3F"/>
                          </a:solidFill>
                        </a:rPr>
                        <a:t>Motorcycling, gaming rig builds and home repair projects</a:t>
                      </a:r>
                      <a:br>
                        <a:rPr lang="en-US" sz="1800" b="0" dirty="0">
                          <a:solidFill>
                            <a:srgbClr val="3F3F3F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@gsylvestre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878829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6779BBA7-AD6B-4733-9EB9-59C326BD4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06033"/>
              </p:ext>
            </p:extLst>
          </p:nvPr>
        </p:nvGraphicFramePr>
        <p:xfrm>
          <a:off x="3630897" y="1294295"/>
          <a:ext cx="8438644" cy="23164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910268">
                  <a:extLst>
                    <a:ext uri="{9D8B030D-6E8A-4147-A177-3AD203B41FA5}">
                      <a16:colId xmlns:a16="http://schemas.microsoft.com/office/drawing/2014/main" val="2114191259"/>
                    </a:ext>
                  </a:extLst>
                </a:gridCol>
                <a:gridCol w="528376">
                  <a:extLst>
                    <a:ext uri="{9D8B030D-6E8A-4147-A177-3AD203B41FA5}">
                      <a16:colId xmlns:a16="http://schemas.microsoft.com/office/drawing/2014/main" val="3900667561"/>
                    </a:ext>
                  </a:extLst>
                </a:gridCol>
              </a:tblGrid>
              <a:tr h="12067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</a:rPr>
                        <a:t>BENGT GRONAS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2"/>
                          </a:solidFill>
                        </a:rPr>
                        <a:t>Senior Solutions Engineer</a:t>
                      </a:r>
                      <a:br>
                        <a:rPr lang="en-US" sz="1800" b="0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8 years in VMware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Based in Oslo, Norway</a:t>
                      </a:r>
                      <a:br>
                        <a:rPr lang="en-US" sz="1800" b="0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Covers 8 countries: Nordics and Baltics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Often a Lab Captain at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</a:rPr>
                        <a:t>Vmware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 Explore / VMworld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Music production, long travels; hiking, motorcycle, chess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@bgronas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87882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D228501-5947-0C5E-F9DA-ED6017CF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24" y="1552119"/>
            <a:ext cx="1811581" cy="18115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B355AC-66E5-1759-F634-9A793F1FB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" y="1294295"/>
            <a:ext cx="1063723" cy="77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D3AA0ED-FE86-8A0E-411A-4D03F5B76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888" y="3419027"/>
            <a:ext cx="2084268" cy="3223084"/>
          </a:xfrm>
          <a:prstGeom prst="rect">
            <a:avLst/>
          </a:prstGeom>
        </p:spPr>
      </p:pic>
      <p:pic>
        <p:nvPicPr>
          <p:cNvPr id="1034" name="Picture 10" descr="Flag of usa or united states of america  background.">
            <a:extLst>
              <a:ext uri="{FF2B5EF4-FFF2-40B4-BE49-F238E27FC236}">
                <a16:creationId xmlns:a16="http://schemas.microsoft.com/office/drawing/2014/main" id="{7EB96665-6DE5-2D35-563F-7AA5A1C8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1" y="4116192"/>
            <a:ext cx="1169240" cy="73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8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E29F-8CDF-DEDA-CC92-2C08FEE9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97" y="412751"/>
            <a:ext cx="11001004" cy="381000"/>
          </a:xfrm>
        </p:spPr>
        <p:txBody>
          <a:bodyPr wrap="none" anchor="b">
            <a:normAutofit fontScale="90000"/>
          </a:bodyPr>
          <a:lstStyle/>
          <a:p>
            <a:r>
              <a:rPr lang="en-US" sz="2600"/>
              <a:t>Account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0FF57-CD06-DB0D-18F9-BB9B00E1F39D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4455" y="846083"/>
            <a:ext cx="10987947" cy="2477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HOL-2201-14-CMP </a:t>
            </a:r>
            <a:r>
              <a:rPr lang="en-US" sz="1700" dirty="0"/>
              <a:t>student check-in – LET’S GO!!!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FB93D8-DC0F-BA28-9C7A-EB13160765D2}"/>
              </a:ext>
            </a:extLst>
          </p:cNvPr>
          <p:cNvGrpSpPr/>
          <p:nvPr/>
        </p:nvGrpSpPr>
        <p:grpSpPr>
          <a:xfrm>
            <a:off x="2129973" y="1676735"/>
            <a:ext cx="7932057" cy="3504533"/>
            <a:chOff x="2380983" y="1559046"/>
            <a:chExt cx="7932057" cy="350453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084772-D48F-8021-10DC-72F2956B427A}"/>
                </a:ext>
              </a:extLst>
            </p:cNvPr>
            <p:cNvSpPr/>
            <p:nvPr/>
          </p:nvSpPr>
          <p:spPr>
            <a:xfrm>
              <a:off x="2949439" y="1567992"/>
              <a:ext cx="2196000" cy="2178108"/>
            </a:xfrm>
            <a:prstGeom prst="ellipse">
              <a:avLst/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 descr="Employee Badge">
              <a:extLst>
                <a:ext uri="{FF2B5EF4-FFF2-40B4-BE49-F238E27FC236}">
                  <a16:creationId xmlns:a16="http://schemas.microsoft.com/office/drawing/2014/main" id="{38945B95-335A-4BC4-4318-585E879005A9}"/>
                </a:ext>
              </a:extLst>
            </p:cNvPr>
            <p:cNvSpPr/>
            <p:nvPr/>
          </p:nvSpPr>
          <p:spPr>
            <a:xfrm>
              <a:off x="3417439" y="2032179"/>
              <a:ext cx="1260000" cy="124973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EDD2C1-4815-678F-1326-C11688698E44}"/>
                </a:ext>
              </a:extLst>
            </p:cNvPr>
            <p:cNvSpPr/>
            <p:nvPr/>
          </p:nvSpPr>
          <p:spPr>
            <a:xfrm>
              <a:off x="7344918" y="1559046"/>
              <a:ext cx="2196000" cy="2196000"/>
            </a:xfrm>
            <a:prstGeom prst="ellipse">
              <a:avLst/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 descr="Lock">
              <a:extLst>
                <a:ext uri="{FF2B5EF4-FFF2-40B4-BE49-F238E27FC236}">
                  <a16:creationId xmlns:a16="http://schemas.microsoft.com/office/drawing/2014/main" id="{6F6E1005-D439-578E-633B-0CA023B2B376}"/>
                </a:ext>
              </a:extLst>
            </p:cNvPr>
            <p:cNvSpPr/>
            <p:nvPr/>
          </p:nvSpPr>
          <p:spPr>
            <a:xfrm>
              <a:off x="7812918" y="2027046"/>
              <a:ext cx="1260000" cy="1260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BC4D57-D183-4226-7EA8-515CD9CB35DE}"/>
                </a:ext>
              </a:extLst>
            </p:cNvPr>
            <p:cNvSpPr txBox="1"/>
            <p:nvPr/>
          </p:nvSpPr>
          <p:spPr>
            <a:xfrm>
              <a:off x="2380983" y="4210287"/>
              <a:ext cx="3332913" cy="853292"/>
            </a:xfrm>
            <a:prstGeom prst="rect">
              <a:avLst/>
            </a:prstGeom>
            <a:noFill/>
          </p:spPr>
          <p:txBody>
            <a:bodyPr wrap="square" tIns="72000" bIns="72000">
              <a:spAutoFit/>
            </a:bodyPr>
            <a:lstStyle/>
            <a:p>
              <a:r>
                <a:rPr lang="nb-NO" sz="2800" b="1" dirty="0" err="1">
                  <a:solidFill>
                    <a:schemeClr val="tx2"/>
                  </a:solidFill>
                </a:rPr>
                <a:t>Name</a:t>
              </a:r>
              <a:r>
                <a:rPr lang="nb-NO" sz="2800" b="1" dirty="0">
                  <a:solidFill>
                    <a:schemeClr val="tx2"/>
                  </a:solidFill>
                </a:rPr>
                <a:t>: </a:t>
              </a:r>
              <a:r>
                <a:rPr lang="nb-NO" sz="2800" b="1" dirty="0" err="1">
                  <a:solidFill>
                    <a:schemeClr val="tx2"/>
                  </a:solidFill>
                </a:rPr>
                <a:t>holadmin</a:t>
              </a:r>
              <a:endParaRPr lang="nb-NO" sz="2800" b="1" dirty="0">
                <a:solidFill>
                  <a:schemeClr val="tx2"/>
                </a:solidFill>
              </a:endParaRPr>
            </a:p>
            <a:p>
              <a:r>
                <a:rPr lang="nb-NO" sz="1600" dirty="0">
                  <a:solidFill>
                    <a:schemeClr val="tx2"/>
                  </a:solidFill>
                </a:rPr>
                <a:t>(VMware </a:t>
              </a:r>
              <a:r>
                <a:rPr lang="nb-NO" sz="1600" dirty="0" err="1">
                  <a:solidFill>
                    <a:schemeClr val="tx2"/>
                  </a:solidFill>
                </a:rPr>
                <a:t>identity</a:t>
              </a:r>
              <a:r>
                <a:rPr lang="nb-NO" sz="1600" dirty="0">
                  <a:solidFill>
                    <a:schemeClr val="tx2"/>
                  </a:solidFill>
                </a:rPr>
                <a:t> manager)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A15B11-360A-1904-7606-B8682AE7D2F9}"/>
                </a:ext>
              </a:extLst>
            </p:cNvPr>
            <p:cNvSpPr txBox="1"/>
            <p:nvPr/>
          </p:nvSpPr>
          <p:spPr>
            <a:xfrm>
              <a:off x="6572797" y="4210287"/>
              <a:ext cx="374024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b-NO" sz="2800" b="1" dirty="0" err="1">
                  <a:solidFill>
                    <a:schemeClr val="tx2"/>
                  </a:solidFill>
                </a:rPr>
                <a:t>Password</a:t>
              </a:r>
              <a:r>
                <a:rPr lang="nb-NO" sz="2800" b="1" dirty="0">
                  <a:solidFill>
                    <a:schemeClr val="tx2"/>
                  </a:solidFill>
                </a:rPr>
                <a:t>: VMware1!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0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Metropolis</vt:lpstr>
      <vt:lpstr>TwitterChirp</vt:lpstr>
      <vt:lpstr>Office Theme</vt:lpstr>
      <vt:lpstr>Introduction</vt:lpstr>
      <vt:lpstr>Account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Bengt Grønås</dc:creator>
  <cp:lastModifiedBy>Bengt Grønås</cp:lastModifiedBy>
  <cp:revision>1</cp:revision>
  <dcterms:created xsi:type="dcterms:W3CDTF">2022-12-03T15:39:27Z</dcterms:created>
  <dcterms:modified xsi:type="dcterms:W3CDTF">2022-12-03T15:42:07Z</dcterms:modified>
</cp:coreProperties>
</file>