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8" r:id="rId3"/>
    <p:sldId id="260" r:id="rId5"/>
    <p:sldId id="261" r:id="rId6"/>
    <p:sldId id="266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资源支撑</a:t>
            </a:r>
            <a:r>
              <a:t>情况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[工作簿1]Sheet1!$A$1:$A$8</c:f>
              <c:strCache>
                <c:ptCount val="8"/>
                <c:pt idx="0">
                  <c:v>敏感词整改</c:v>
                </c:pt>
                <c:pt idx="1">
                  <c:v>前端公共组件</c:v>
                </c:pt>
                <c:pt idx="2">
                  <c:v>移动端业务</c:v>
                </c:pt>
                <c:pt idx="3">
                  <c:v>云帆产品</c:v>
                </c:pt>
                <c:pt idx="4">
                  <c:v>Hida、云市场</c:v>
                </c:pt>
                <c:pt idx="5">
                  <c:v>开发者平台</c:v>
                </c:pt>
                <c:pt idx="6">
                  <c:v>门户、文档中心</c:v>
                </c:pt>
                <c:pt idx="7">
                  <c:v>基础服务</c:v>
                </c:pt>
              </c:strCache>
            </c:strRef>
          </c:cat>
          <c:val>
            <c:numRef>
              <c:f>[工作簿1]Sheet1!$B$1:$B$8</c:f>
              <c:numCache>
                <c:formatCode>General</c:formatCode>
                <c:ptCount val="8"/>
                <c:pt idx="0">
                  <c:v>60</c:v>
                </c:pt>
                <c:pt idx="1">
                  <c:v>4</c:v>
                </c:pt>
                <c:pt idx="2">
                  <c:v>48</c:v>
                </c:pt>
                <c:pt idx="3">
                  <c:v>56</c:v>
                </c:pt>
                <c:pt idx="4">
                  <c:v>38</c:v>
                </c:pt>
                <c:pt idx="5">
                  <c:v>168</c:v>
                </c:pt>
                <c:pt idx="6">
                  <c:v>41</c:v>
                </c:pt>
                <c:pt idx="7">
                  <c:v>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0"/>
        <c:axId val="370375898"/>
        <c:axId val="280656498"/>
      </c:barChart>
      <c:catAx>
        <c:axId val="37037589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0656498"/>
        <c:crosses val="autoZero"/>
        <c:auto val="1"/>
        <c:lblAlgn val="ctr"/>
        <c:lblOffset val="100"/>
        <c:noMultiLvlLbl val="0"/>
      </c:catAx>
      <c:valAx>
        <c:axId val="28065649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3758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AD66-ECE2-46BC-9A8B-BBC2BA5C0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0EEC-1A7E-49E4-A2DC-867F731ECA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75BC-C68F-497C-82D0-085DDB4EBB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75BC-C68F-497C-82D0-085DDB4EBB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19403" y="355937"/>
            <a:ext cx="97930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428230" y="297895"/>
            <a:ext cx="116085" cy="1160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9" name="Picture 3" descr="C:\Users\fanliyuan\Desktop\Hikvision Logo-R-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3" y="281409"/>
            <a:ext cx="1184639" cy="1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logo-0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4092" y="297895"/>
            <a:ext cx="1115060" cy="14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1FBA-6237-4D0B-8FD3-65A374D24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E5A2-64C7-44F4-ADA1-6627B83384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占位符 1"/>
          <p:cNvSpPr txBox="1"/>
          <p:nvPr/>
        </p:nvSpPr>
        <p:spPr>
          <a:xfrm>
            <a:off x="324938" y="553900"/>
            <a:ext cx="5453939" cy="477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基础能力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门户网站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&amp;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文档中心</a:t>
            </a:r>
            <a:endParaRPr lang="zh-CN" altLang="en-US" sz="2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275" y="886460"/>
            <a:ext cx="1154557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主要工作</a:t>
            </a:r>
            <a:endParaRPr lang="zh-CN" altLang="en-US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完成</a:t>
            </a:r>
            <a:r>
              <a:rPr lang="en-US" altLang="zh-CN" sz="1600" dirty="0" smtClean="0">
                <a:latin typeface="+mn-ea"/>
              </a:rPr>
              <a:t>V1.8.11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V1.8.12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V1.8.13</a:t>
            </a:r>
            <a:r>
              <a:rPr lang="zh-CN" altLang="en-US" sz="1600" dirty="0" smtClean="0">
                <a:latin typeface="+mn-ea"/>
              </a:rPr>
              <a:t>共计</a:t>
            </a: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个版本；</a:t>
            </a:r>
            <a:endParaRPr lang="zh-CN" altLang="en-US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修复文档标题显示不全以及文档页面滚动时闪烁的问题，修复文档在老版本</a:t>
            </a:r>
            <a:r>
              <a:rPr lang="en-US" altLang="zh-CN" sz="1600" dirty="0">
                <a:latin typeface="+mn-ea"/>
              </a:rPr>
              <a:t>safari</a:t>
            </a:r>
            <a:r>
              <a:rPr lang="zh-CN" altLang="en-US" sz="1600" dirty="0">
                <a:latin typeface="+mn-ea"/>
              </a:rPr>
              <a:t>浏览器中无法渲染的问题；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文档全屏编辑模式下，增加保存功能，关闭窗口增加弹窗提示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避免未保存意外退出；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添加图片直接上传</a:t>
            </a:r>
            <a:r>
              <a:rPr lang="en-US" altLang="zh-CN" sz="1600" dirty="0">
                <a:latin typeface="+mn-ea"/>
              </a:rPr>
              <a:t>OSS</a:t>
            </a:r>
            <a:r>
              <a:rPr lang="zh-CN" altLang="en-US" sz="1600" dirty="0">
                <a:latin typeface="+mn-ea"/>
              </a:rPr>
              <a:t>，不进行</a:t>
            </a:r>
            <a:r>
              <a:rPr lang="en-US" altLang="zh-CN" sz="1600" dirty="0">
                <a:latin typeface="+mn-ea"/>
              </a:rPr>
              <a:t>base64</a:t>
            </a:r>
            <a:r>
              <a:rPr lang="zh-CN" altLang="en-US" sz="1600" dirty="0">
                <a:latin typeface="+mn-ea"/>
              </a:rPr>
              <a:t>编码，提高编辑体验；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调整文档中代码块高亮样式，增加日间、夜间模式切换和复制功能；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文档删除逻辑优化，清理</a:t>
            </a:r>
            <a:r>
              <a:rPr lang="en-US" altLang="zh-CN" sz="1600" dirty="0">
                <a:latin typeface="+mn-ea"/>
              </a:rPr>
              <a:t>es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pg</a:t>
            </a:r>
            <a:r>
              <a:rPr lang="zh-CN" altLang="en-US" sz="1600" dirty="0">
                <a:latin typeface="+mn-ea"/>
              </a:rPr>
              <a:t>中的冗余数据；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文档发布对接阿里云内容安全检测；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+mn-ea"/>
              </a:rPr>
              <a:t>删除门户中所有冗余代码、无用数据、和</a:t>
            </a:r>
            <a:r>
              <a:rPr lang="zh-CN" altLang="en-US" sz="1600" dirty="0">
                <a:latin typeface="+mn-ea"/>
              </a:rPr>
              <a:t>图片</a:t>
            </a:r>
            <a:r>
              <a:rPr lang="en-US" altLang="zh-CN" sz="1600" dirty="0">
                <a:latin typeface="+mn-ea"/>
              </a:rPr>
              <a:t>，代码编写按规范整改</a:t>
            </a:r>
            <a:r>
              <a:rPr lang="zh-CN" altLang="en-US" sz="1600" dirty="0">
                <a:latin typeface="+mn-ea"/>
              </a:rPr>
              <a:t>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优化nuxtServerInit中的逻辑，减轻负载压力；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+mn-ea"/>
              </a:rPr>
              <a:t>门户中数据获取方式优化，减少数据库查询；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数据统计</a:t>
            </a:r>
            <a:endParaRPr lang="en-US" altLang="zh-CN" sz="16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日均浏览量（</a:t>
            </a:r>
            <a:r>
              <a:rPr lang="en-US" altLang="zh-CN" sz="1600" dirty="0" smtClean="0">
                <a:latin typeface="+mn-ea"/>
              </a:rPr>
              <a:t>PV</a:t>
            </a:r>
            <a:r>
              <a:rPr lang="zh-CN" altLang="en-US" sz="1600" dirty="0" smtClean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1021</a:t>
            </a:r>
            <a:r>
              <a:rPr lang="zh-CN" altLang="en-US" sz="1600" dirty="0">
                <a:latin typeface="+mn-ea"/>
              </a:rPr>
              <a:t>（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↓27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）、日均访客数（</a:t>
            </a:r>
            <a:r>
              <a:rPr lang="en-US" altLang="zh-CN" sz="1600" dirty="0" smtClean="0">
                <a:latin typeface="+mn-ea"/>
              </a:rPr>
              <a:t>UV</a:t>
            </a:r>
            <a:r>
              <a:rPr lang="zh-CN" altLang="en-US" sz="1600" dirty="0" smtClean="0">
                <a:latin typeface="+mn-ea"/>
              </a:rPr>
              <a:t>）：</a:t>
            </a:r>
            <a:r>
              <a:rPr lang="en-US" altLang="zh-CN" sz="1600" dirty="0" smtClean="0">
                <a:latin typeface="+mn-ea"/>
              </a:rPr>
              <a:t>303</a:t>
            </a:r>
            <a:r>
              <a:rPr lang="zh-CN" altLang="en-US" sz="1600" dirty="0">
                <a:latin typeface="+mn-ea"/>
              </a:rPr>
              <a:t>（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↓45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）；</a:t>
            </a:r>
            <a:endParaRPr lang="en-US" altLang="zh-CN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页面访问</a:t>
            </a:r>
            <a:r>
              <a:rPr lang="en-US" altLang="zh-CN" sz="1600" dirty="0" smtClean="0">
                <a:latin typeface="+mn-ea"/>
              </a:rPr>
              <a:t>TOP5</a:t>
            </a:r>
            <a:r>
              <a:rPr lang="zh-CN" altLang="en-US" sz="1600" dirty="0" smtClean="0">
                <a:latin typeface="+mn-ea"/>
              </a:rPr>
              <a:t>：首页、文档中心页面，物联网平台页面、开发者资源页面、价格</a:t>
            </a:r>
            <a:r>
              <a:rPr lang="zh-CN" altLang="en-US" sz="1600" dirty="0" smtClean="0">
                <a:latin typeface="+mn-ea"/>
              </a:rPr>
              <a:t>咨询页面；</a:t>
            </a:r>
            <a:endParaRPr lang="en-US" altLang="zh-CN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访问方式：</a:t>
            </a:r>
            <a:r>
              <a:rPr lang="en-US" altLang="zh-CN" sz="1600" dirty="0" smtClean="0">
                <a:latin typeface="+mn-ea"/>
              </a:rPr>
              <a:t>PC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90.1%</a:t>
            </a:r>
            <a:r>
              <a:rPr lang="zh-CN" altLang="en-US" sz="1600" dirty="0" smtClean="0">
                <a:latin typeface="+mn-ea"/>
              </a:rPr>
              <a:t>）、移动设备（</a:t>
            </a:r>
            <a:r>
              <a:rPr lang="en-US" altLang="zh-CN" sz="1600" dirty="0" smtClean="0">
                <a:latin typeface="+mn-ea"/>
              </a:rPr>
              <a:t>9.9%</a:t>
            </a:r>
            <a:r>
              <a:rPr lang="zh-CN" altLang="en-US" sz="1600" dirty="0" smtClean="0">
                <a:latin typeface="+mn-ea"/>
              </a:rPr>
              <a:t>）；</a:t>
            </a:r>
            <a:endParaRPr lang="en-US" altLang="zh-CN" sz="1600" dirty="0" smtClean="0">
              <a:latin typeface="+mn-ea"/>
            </a:endParaRPr>
          </a:p>
          <a:p>
            <a:pPr lvl="1"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占位符 1"/>
          <p:cNvSpPr txBox="1"/>
          <p:nvPr/>
        </p:nvSpPr>
        <p:spPr>
          <a:xfrm>
            <a:off x="324938" y="553900"/>
            <a:ext cx="6507662" cy="477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业务支撑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前端资源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275" y="886460"/>
            <a:ext cx="11545570" cy="650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整体情况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主要工作</a:t>
            </a:r>
            <a:endParaRPr lang="en-US" altLang="zh-CN" sz="16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400">
                <a:latin typeface="+mn-ea"/>
              </a:rPr>
              <a:t>新增</a:t>
            </a:r>
            <a:r>
              <a:rPr lang="zh-CN" sz="1400">
                <a:latin typeface="+mn-ea"/>
              </a:rPr>
              <a:t>访客组件、地图管理组件、问卷调查组件、图片巡查组件</a:t>
            </a:r>
            <a:r>
              <a:rPr sz="1400">
                <a:latin typeface="+mn-ea"/>
              </a:rPr>
              <a:t>等；</a:t>
            </a: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400">
                <a:latin typeface="+mn-ea"/>
              </a:rPr>
              <a:t>支撑人员管理组件开发，实现人员信息字段自定义扩展，人员信息列表批量修改、人员信息导入按分组、组织自动创建等若干功能，修复人员审核不能用</a:t>
            </a:r>
            <a:r>
              <a:rPr lang="zh-CN" sz="1400">
                <a:latin typeface="+mn-ea"/>
              </a:rPr>
              <a:t>微信拍照等</a:t>
            </a:r>
            <a:r>
              <a:rPr lang="zh-CN" sz="1400">
                <a:latin typeface="+mn-ea"/>
              </a:rPr>
              <a:t>若干问题</a:t>
            </a:r>
            <a:r>
              <a:rPr lang="zh-CN" sz="1400">
                <a:latin typeface="+mn-ea"/>
              </a:rPr>
              <a:t>；</a:t>
            </a:r>
            <a:endParaRPr lang="zh-CN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400" dirty="0" smtClean="0">
              <a:latin typeface="+mn-ea"/>
            </a:endParaRPr>
          </a:p>
        </p:txBody>
      </p:sp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649605" y="1360805"/>
          <a:ext cx="6507480" cy="388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占位符 1"/>
          <p:cNvSpPr txBox="1"/>
          <p:nvPr/>
        </p:nvSpPr>
        <p:spPr>
          <a:xfrm>
            <a:off x="324938" y="553900"/>
            <a:ext cx="6507662" cy="477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业务支撑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前端资源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40" y="886460"/>
            <a:ext cx="11545570" cy="687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+mn-ea"/>
                <a:sym typeface="+mn-ea"/>
              </a:rPr>
              <a:t>告警组件支持对协议规则配置短信通知联动内容，事件列表中显示通道号和通道名、运营平台新增对</a:t>
            </a:r>
            <a:r>
              <a:rPr lang="en-US" altLang="zh-CN" sz="1400">
                <a:latin typeface="+mn-ea"/>
                <a:sym typeface="+mn-ea"/>
              </a:rPr>
              <a:t>NVR</a:t>
            </a:r>
            <a:r>
              <a:rPr lang="zh-CN" altLang="en-US" sz="1400">
                <a:latin typeface="+mn-ea"/>
                <a:sym typeface="+mn-ea"/>
              </a:rPr>
              <a:t>包含通道的协议报文进行解析；</a:t>
            </a:r>
            <a:endParaRPr lang="zh-CN" altLang="en-US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+mn-ea"/>
                <a:sym typeface="+mn-ea"/>
              </a:rPr>
              <a:t>泳池组件实现重复</a:t>
            </a:r>
            <a:r>
              <a:rPr lang="zh-CN" altLang="en-US" sz="1400">
                <a:latin typeface="+mn-ea"/>
                <a:sym typeface="+mn-ea"/>
              </a:rPr>
              <a:t>通知功能，告警列表新增操作人、恢复方式、操作人联系方式等字段；</a:t>
            </a: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+mn-ea"/>
                <a:sym typeface="+mn-ea"/>
              </a:rPr>
              <a:t>AI</a:t>
            </a:r>
            <a:r>
              <a:rPr lang="zh-CN" altLang="en-US" sz="1400" dirty="0">
                <a:latin typeface="+mn-ea"/>
                <a:sym typeface="+mn-ea"/>
              </a:rPr>
              <a:t>算法中心支持本地上传超过</a:t>
            </a:r>
            <a:r>
              <a:rPr lang="en-US" altLang="zh-CN" sz="1400" dirty="0">
                <a:latin typeface="+mn-ea"/>
                <a:sym typeface="+mn-ea"/>
              </a:rPr>
              <a:t>2G</a:t>
            </a:r>
            <a:r>
              <a:rPr lang="zh-CN" altLang="en-US" sz="1400" dirty="0">
                <a:latin typeface="+mn-ea"/>
                <a:sym typeface="+mn-ea"/>
              </a:rPr>
              <a:t>的大文件，边缘分析任务支持关联子目标配置，任务规则支持按监控点配置联动，</a:t>
            </a:r>
            <a:r>
              <a:rPr lang="zh-CN" altLang="en-US" sz="1400" dirty="0">
                <a:latin typeface="+mn-ea"/>
                <a:sym typeface="+mn-ea"/>
              </a:rPr>
              <a:t>解决无法翻页，页面滚动失效、分析结果展示为空、复制规则子目标未复制等若干问题</a:t>
            </a:r>
            <a:r>
              <a:rPr lang="zh-CN" altLang="en-US" sz="1400" dirty="0">
                <a:latin typeface="+mn-ea"/>
                <a:sym typeface="+mn-ea"/>
              </a:rPr>
              <a:t>；</a:t>
            </a:r>
            <a:endParaRPr lang="zh-CN" sz="1400">
              <a:latin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400">
                <a:latin typeface="+mn-ea"/>
                <a:sym typeface="+mn-ea"/>
              </a:rPr>
              <a:t>云对讲组件修复</a:t>
            </a:r>
            <a:r>
              <a:rPr lang="en-US" altLang="zh-CN" sz="1400">
                <a:latin typeface="+mn-ea"/>
                <a:sym typeface="+mn-ea"/>
              </a:rPr>
              <a:t>ios</a:t>
            </a:r>
            <a:r>
              <a:rPr lang="zh-CN" altLang="en-US" sz="1400">
                <a:latin typeface="+mn-ea"/>
                <a:sym typeface="+mn-ea"/>
              </a:rPr>
              <a:t>环境下不开启调试模式无法打开对讲页面的问题；</a:t>
            </a:r>
            <a:endParaRPr lang="zh-CN" altLang="en-US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+mn-ea"/>
                <a:sym typeface="+mn-ea"/>
              </a:rPr>
              <a:t>支撑门禁组件开发，支持按人员分组配置</a:t>
            </a:r>
            <a:r>
              <a:rPr lang="zh-CN" altLang="en-US" sz="1400">
                <a:latin typeface="+mn-ea"/>
                <a:sym typeface="+mn-ea"/>
              </a:rPr>
              <a:t>权限，修复一些遗留问题；</a:t>
            </a:r>
            <a:endParaRPr lang="zh-CN" altLang="en-US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+mn-ea"/>
                <a:sym typeface="+mn-ea"/>
              </a:rPr>
              <a:t>物联网卡组件发布一个版本，修复若干遗留问题；</a:t>
            </a:r>
            <a:endParaRPr lang="zh-CN" altLang="en-US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+mn-ea"/>
                <a:sym typeface="+mn-ea"/>
              </a:rPr>
              <a:t>消费组件实现新增二维码，送餐点管理支持多人配送，订餐、报餐、排餐支持全选，订单管理新增订单总额和订单数等若干功能需求，并修复一些历史遗留问题；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发布行业应用与服务平台</a:t>
            </a:r>
            <a:r>
              <a:rPr lang="en-US" altLang="zh-CN" sz="1400" dirty="0">
                <a:latin typeface="+mn-ea"/>
              </a:rPr>
              <a:t>4</a:t>
            </a:r>
            <a:r>
              <a:rPr lang="zh-CN" altLang="en-US" sz="1400" dirty="0">
                <a:latin typeface="+mn-ea"/>
              </a:rPr>
              <a:t>个版本，连接器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个版本，基本实现应用开发能力、应用连接能力等主体功能，并修复一些线上</a:t>
            </a:r>
            <a:r>
              <a:rPr lang="zh-CN" altLang="en-US" sz="1400" dirty="0">
                <a:latin typeface="+mn-ea"/>
              </a:rPr>
              <a:t>问题；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因与卫瓴科技合作到期，企业微信二维码显示空白，删除所有页面中的</a:t>
            </a:r>
            <a:r>
              <a:rPr lang="zh-CN" altLang="en-US" sz="1400" dirty="0">
                <a:latin typeface="+mn-ea"/>
              </a:rPr>
              <a:t>二维码；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运营平台登录验证码支持</a:t>
            </a:r>
            <a:r>
              <a:rPr lang="en-US" altLang="zh-CN" sz="1400" dirty="0">
                <a:latin typeface="+mn-ea"/>
              </a:rPr>
              <a:t>hiklink</a:t>
            </a:r>
            <a:r>
              <a:rPr lang="zh-CN" altLang="en-US" sz="1400" dirty="0">
                <a:latin typeface="+mn-ea"/>
              </a:rPr>
              <a:t>发送，运营平台用户管理真实姓名字段、个人资料姓名</a:t>
            </a:r>
            <a:r>
              <a:rPr lang="zh-CN" altLang="en-US" sz="1400" dirty="0">
                <a:latin typeface="+mn-ea"/>
              </a:rPr>
              <a:t>字段调整为</a:t>
            </a:r>
            <a:r>
              <a:rPr lang="en-US" altLang="zh-CN" sz="1400" dirty="0">
                <a:latin typeface="+mn-ea"/>
              </a:rPr>
              <a:t>hiklink</a:t>
            </a:r>
            <a:r>
              <a:rPr lang="zh-CN" altLang="en-US" sz="1400" dirty="0">
                <a:latin typeface="+mn-ea"/>
              </a:rPr>
              <a:t>名字；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设备服务支持按能力集正向和反向查询，发布设备日志模块，实现设备日志远程查看，增加</a:t>
            </a:r>
            <a:r>
              <a:rPr lang="en-US" altLang="zh-CN" sz="1400" dirty="0">
                <a:latin typeface="+mn-ea"/>
              </a:rPr>
              <a:t>APK</a:t>
            </a:r>
            <a:r>
              <a:rPr lang="zh-CN" altLang="en-US" sz="1400" dirty="0">
                <a:latin typeface="+mn-ea"/>
              </a:rPr>
              <a:t>包管理和</a:t>
            </a:r>
            <a:r>
              <a:rPr lang="en-US" altLang="zh-CN" sz="1400" dirty="0">
                <a:latin typeface="+mn-ea"/>
              </a:rPr>
              <a:t>APK</a:t>
            </a:r>
            <a:r>
              <a:rPr lang="zh-CN" altLang="en-US" sz="1400" dirty="0">
                <a:latin typeface="+mn-ea"/>
              </a:rPr>
              <a:t>升级的</a:t>
            </a:r>
            <a:r>
              <a:rPr lang="zh-CN" altLang="en-US" sz="1400" dirty="0">
                <a:latin typeface="+mn-ea"/>
              </a:rPr>
              <a:t>功能；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远程配置实现精细化配置并发布上线，解决定制设备的兼容，减少开发工作量；对部分接口实现缓存，提高首页加载速率；实现人脸图片下发等功能（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月上线），更新</a:t>
            </a:r>
            <a:r>
              <a:rPr lang="en-US" altLang="zh-CN" sz="1400" dirty="0">
                <a:latin typeface="+mn-ea"/>
              </a:rPr>
              <a:t>AIOP</a:t>
            </a:r>
            <a:r>
              <a:rPr lang="zh-CN" altLang="en-US" sz="1400" dirty="0">
                <a:latin typeface="+mn-ea"/>
              </a:rPr>
              <a:t>资源包，支持超脑设备，更新</a:t>
            </a:r>
            <a:r>
              <a:rPr lang="en-US" altLang="zh-CN" sz="1400" dirty="0">
                <a:latin typeface="+mn-ea"/>
              </a:rPr>
              <a:t>ipc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heop</a:t>
            </a:r>
            <a:r>
              <a:rPr lang="zh-CN" altLang="en-US" sz="1400" dirty="0">
                <a:latin typeface="+mn-ea"/>
              </a:rPr>
              <a:t>资源包，修复球机设备页面不能正常渲染的</a:t>
            </a:r>
            <a:r>
              <a:rPr lang="zh-CN" altLang="en-US" sz="1400" dirty="0">
                <a:latin typeface="+mn-ea"/>
              </a:rPr>
              <a:t>问题；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支持控制台用户子账号增加、</a:t>
            </a:r>
            <a:r>
              <a:rPr lang="zh-CN" altLang="en-US" sz="1400" dirty="0">
                <a:latin typeface="+mn-ea"/>
              </a:rPr>
              <a:t>删除、变更等</a:t>
            </a:r>
            <a:r>
              <a:rPr lang="zh-CN" altLang="en-US" sz="1400" dirty="0">
                <a:latin typeface="+mn-ea"/>
              </a:rPr>
              <a:t>功能；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</a:rPr>
              <a:t>远程协助增加对老设备的兼容，支持手动关联</a:t>
            </a:r>
            <a:r>
              <a:rPr lang="zh-CN" altLang="en-US" sz="1400" dirty="0">
                <a:latin typeface="+mn-ea"/>
              </a:rPr>
              <a:t>设备；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400"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占位符 1"/>
          <p:cNvSpPr txBox="1"/>
          <p:nvPr/>
        </p:nvSpPr>
        <p:spPr>
          <a:xfrm>
            <a:off x="324938" y="553900"/>
            <a:ext cx="6507662" cy="477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业务支撑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前端资源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40" y="886460"/>
            <a:ext cx="1154557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支撑</a:t>
            </a:r>
            <a:r>
              <a:rPr lang="en-US" altLang="zh-CN" sz="1400" dirty="0">
                <a:latin typeface="+mn-ea"/>
                <a:sym typeface="+mn-ea"/>
              </a:rPr>
              <a:t>hida5</a:t>
            </a:r>
            <a:r>
              <a:rPr lang="zh-CN" altLang="en-US" sz="1400" dirty="0">
                <a:latin typeface="+mn-ea"/>
                <a:sym typeface="+mn-ea"/>
              </a:rPr>
              <a:t>个版本开发，实现工作空间、首页编辑器、历史隐私政策、协议摘要，全局告警弹窗等功能，并修复了一些历史遗留问</a:t>
            </a:r>
            <a:r>
              <a:rPr lang="zh-CN" altLang="en-US" sz="1400" dirty="0">
                <a:latin typeface="+mn-ea"/>
                <a:sym typeface="+mn-ea"/>
              </a:rPr>
              <a:t>题；</a:t>
            </a:r>
            <a:endParaRPr lang="zh-CN" altLang="en-US" sz="1400" dirty="0">
              <a:latin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支持终端异常分析系统开发，配合修改过滤条件，解决</a:t>
            </a:r>
            <a:r>
              <a:rPr lang="en-US" altLang="zh-CN" sz="1400" dirty="0">
                <a:latin typeface="+mn-ea"/>
                <a:sym typeface="+mn-ea"/>
              </a:rPr>
              <a:t>CPU</a:t>
            </a:r>
            <a:r>
              <a:rPr lang="zh-CN" altLang="en-US" sz="1400" dirty="0">
                <a:latin typeface="+mn-ea"/>
                <a:sym typeface="+mn-ea"/>
              </a:rPr>
              <a:t>使用率过高的问题；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支持</a:t>
            </a:r>
            <a:r>
              <a:rPr lang="en-US" altLang="zh-CN" sz="1400" dirty="0">
                <a:latin typeface="+mn-ea"/>
                <a:sym typeface="+mn-ea"/>
              </a:rPr>
              <a:t>heop</a:t>
            </a:r>
            <a:r>
              <a:rPr lang="zh-CN" altLang="en-US" sz="1400" dirty="0">
                <a:latin typeface="+mn-ea"/>
                <a:sym typeface="+mn-ea"/>
              </a:rPr>
              <a:t>智定义平台若干个版本开发，支持</a:t>
            </a:r>
            <a:r>
              <a:rPr lang="en-US" altLang="zh-CN" sz="1400" dirty="0">
                <a:latin typeface="+mn-ea"/>
                <a:sym typeface="+mn-ea"/>
              </a:rPr>
              <a:t>webide</a:t>
            </a:r>
            <a:r>
              <a:rPr lang="zh-CN" altLang="en-US" sz="1400" dirty="0">
                <a:latin typeface="+mn-ea"/>
                <a:sym typeface="+mn-ea"/>
              </a:rPr>
              <a:t>模型展示、打包、下载等一些列功能需求；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物联网平台中增加远程协助、安全隧道和在线调试功能；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运营平台登录优化，设备管理、视频模块权限配置，支持控制台用户密码重置，萤石</a:t>
            </a:r>
            <a:r>
              <a:rPr lang="en-US" altLang="zh-CN" sz="1400" dirty="0">
                <a:latin typeface="+mn-ea"/>
                <a:sym typeface="+mn-ea"/>
              </a:rPr>
              <a:t>SK</a:t>
            </a:r>
            <a:r>
              <a:rPr lang="zh-CN" altLang="en-US" sz="1400" dirty="0">
                <a:latin typeface="+mn-ea"/>
                <a:sym typeface="+mn-ea"/>
              </a:rPr>
              <a:t>等敏感信息脱敏；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+mn-ea"/>
                <a:sym typeface="+mn-ea"/>
              </a:rPr>
              <a:t>API</a:t>
            </a:r>
            <a:r>
              <a:rPr lang="zh-CN" altLang="en-US" sz="1400" dirty="0">
                <a:latin typeface="+mn-ea"/>
                <a:sym typeface="+mn-ea"/>
              </a:rPr>
              <a:t>网关实现批量更改接口分组的功能；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视频中心修复分页查询手机端已收藏的监控点信息报错的问题；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控制台增加全局搜索、我的导航、资源统计、资源预警等功能；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完成</a:t>
            </a:r>
            <a:r>
              <a:rPr lang="en-US" altLang="zh-CN" sz="1400" dirty="0">
                <a:latin typeface="+mn-ea"/>
                <a:sym typeface="+mn-ea"/>
              </a:rPr>
              <a:t>185</a:t>
            </a:r>
            <a:r>
              <a:rPr lang="zh-CN" altLang="en-US" sz="1400" dirty="0">
                <a:latin typeface="+mn-ea"/>
                <a:sym typeface="+mn-ea"/>
              </a:rPr>
              <a:t>个前端工程</a:t>
            </a:r>
            <a:r>
              <a:rPr lang="en-US" altLang="zh-CN" sz="1400" dirty="0">
                <a:latin typeface="+mn-ea"/>
                <a:sym typeface="+mn-ea"/>
              </a:rPr>
              <a:t>iscan</a:t>
            </a:r>
            <a:r>
              <a:rPr lang="zh-CN" altLang="en-US" sz="1400" dirty="0">
                <a:latin typeface="+mn-ea"/>
                <a:sym typeface="+mn-ea"/>
              </a:rPr>
              <a:t>流水线配置，所有高中低缺陷清零等工作；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完成重点敏感词筛查、整改和发布；</a:t>
            </a: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400"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427224" y="1402506"/>
            <a:ext cx="6743700" cy="502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73901" y="1031313"/>
            <a:ext cx="5934431" cy="4116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方案、设计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--H5</a:t>
            </a:r>
            <a:r>
              <a:rPr lang="zh-CN" altLang="en-US" sz="1600" dirty="0" smtClean="0">
                <a:solidFill>
                  <a:schemeClr val="tx1"/>
                </a:solidFill>
              </a:rPr>
              <a:t>组件开发部署</a:t>
            </a:r>
            <a:r>
              <a:rPr lang="zh-CN" altLang="en-US" sz="1600" dirty="0" smtClean="0">
                <a:solidFill>
                  <a:schemeClr val="tx1"/>
                </a:solidFill>
              </a:rPr>
              <a:t>指南》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《</a:t>
            </a:r>
            <a:r>
              <a:rPr lang="zh-CN" altLang="en-US" sz="1600" dirty="0" smtClean="0">
                <a:solidFill>
                  <a:schemeClr val="tx1"/>
                </a:solidFill>
              </a:rPr>
              <a:t>云曜人工智能与算法平台</a:t>
            </a:r>
            <a:r>
              <a:rPr lang="en-US" altLang="zh-CN" sz="1600" dirty="0" smtClean="0">
                <a:solidFill>
                  <a:schemeClr val="tx1"/>
                </a:solidFill>
              </a:rPr>
              <a:t>V1.1.0</a:t>
            </a:r>
            <a:r>
              <a:rPr lang="zh-CN" altLang="en-US" sz="1600" dirty="0" smtClean="0">
                <a:solidFill>
                  <a:schemeClr val="tx1"/>
                </a:solidFill>
              </a:rPr>
              <a:t>需求规格说明书</a:t>
            </a:r>
            <a:r>
              <a:rPr lang="en-US" altLang="zh-CN" sz="1600" dirty="0" smtClean="0">
                <a:solidFill>
                  <a:schemeClr val="tx1"/>
                </a:solidFill>
              </a:rPr>
              <a:t>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门户</a:t>
            </a:r>
            <a:r>
              <a:rPr lang="en-US" altLang="zh-CN" sz="1600" dirty="0" smtClean="0">
                <a:solidFill>
                  <a:schemeClr val="tx1"/>
                </a:solidFill>
              </a:rPr>
              <a:t>V1.8.12</a:t>
            </a:r>
            <a:r>
              <a:rPr lang="zh-CN" altLang="en-US" sz="1600" dirty="0" smtClean="0">
                <a:solidFill>
                  <a:schemeClr val="tx1"/>
                </a:solidFill>
              </a:rPr>
              <a:t>需求规格</a:t>
            </a:r>
            <a:r>
              <a:rPr lang="zh-CN" altLang="en-US" sz="1600" dirty="0" smtClean="0">
                <a:solidFill>
                  <a:schemeClr val="tx1"/>
                </a:solidFill>
              </a:rPr>
              <a:t>说明书》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门户</a:t>
            </a:r>
            <a:r>
              <a:rPr lang="en-US" altLang="zh-CN" sz="1600" dirty="0" smtClean="0">
                <a:solidFill>
                  <a:schemeClr val="tx1"/>
                </a:solidFill>
              </a:rPr>
              <a:t>V1.8.14</a:t>
            </a:r>
            <a:r>
              <a:rPr lang="zh-CN" altLang="en-US" sz="1600" dirty="0" smtClean="0">
                <a:solidFill>
                  <a:schemeClr val="tx1"/>
                </a:solidFill>
              </a:rPr>
              <a:t>需求规格</a:t>
            </a:r>
            <a:r>
              <a:rPr lang="zh-CN" altLang="en-US" sz="1600" dirty="0" smtClean="0">
                <a:solidFill>
                  <a:schemeClr val="tx1"/>
                </a:solidFill>
              </a:rPr>
              <a:t>说明书》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云曜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文档中心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V1.8.6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概要设计说明书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门户</a:t>
            </a:r>
            <a:r>
              <a:rPr lang="en-US" altLang="zh-CN" sz="1600" dirty="0" smtClean="0">
                <a:solidFill>
                  <a:schemeClr val="tx1"/>
                </a:solidFill>
              </a:rPr>
              <a:t>V1.8.14</a:t>
            </a:r>
            <a:r>
              <a:rPr lang="zh-CN" altLang="en-US" sz="1600" dirty="0" smtClean="0">
                <a:solidFill>
                  <a:schemeClr val="tx1"/>
                </a:solidFill>
              </a:rPr>
              <a:t>概要设计</a:t>
            </a:r>
            <a:r>
              <a:rPr lang="zh-CN" altLang="en-US" sz="1600" dirty="0" smtClean="0">
                <a:solidFill>
                  <a:schemeClr val="tx1"/>
                </a:solidFill>
              </a:rPr>
              <a:t>说明书》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文档中心</a:t>
            </a:r>
            <a:r>
              <a:rPr lang="en-US" altLang="zh-CN" sz="1600" dirty="0" smtClean="0">
                <a:solidFill>
                  <a:schemeClr val="tx1"/>
                </a:solidFill>
              </a:rPr>
              <a:t>V2.4.0</a:t>
            </a:r>
            <a:r>
              <a:rPr lang="zh-CN" altLang="en-US" sz="1600" dirty="0" smtClean="0">
                <a:solidFill>
                  <a:schemeClr val="tx1"/>
                </a:solidFill>
              </a:rPr>
              <a:t>概要设计</a:t>
            </a:r>
            <a:r>
              <a:rPr lang="zh-CN" altLang="en-US" sz="1600" dirty="0" smtClean="0">
                <a:solidFill>
                  <a:schemeClr val="tx1"/>
                </a:solidFill>
              </a:rPr>
              <a:t>说明书》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基础服务</a:t>
            </a:r>
            <a:r>
              <a:rPr lang="en-US" altLang="zh-CN" sz="1600" dirty="0" smtClean="0">
                <a:solidFill>
                  <a:schemeClr val="tx1"/>
                </a:solidFill>
              </a:rPr>
              <a:t>V1.13.20</a:t>
            </a:r>
            <a:r>
              <a:rPr lang="zh-CN" altLang="en-US" sz="1600" dirty="0" smtClean="0">
                <a:solidFill>
                  <a:schemeClr val="tx1"/>
                </a:solidFill>
              </a:rPr>
              <a:t>概要设计</a:t>
            </a:r>
            <a:r>
              <a:rPr lang="zh-CN" altLang="en-US" sz="1600" dirty="0" smtClean="0">
                <a:solidFill>
                  <a:schemeClr val="tx1"/>
                </a:solidFill>
              </a:rPr>
              <a:t>说明书》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《云曜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远程配置</a:t>
            </a:r>
            <a:r>
              <a:rPr lang="en-US" altLang="zh-CN" sz="1600" dirty="0" smtClean="0">
                <a:solidFill>
                  <a:schemeClr val="tx1"/>
                </a:solidFill>
              </a:rPr>
              <a:t>V1.12.97</a:t>
            </a:r>
            <a:r>
              <a:rPr lang="zh-CN" altLang="en-US" sz="1600" dirty="0" smtClean="0">
                <a:solidFill>
                  <a:schemeClr val="tx1"/>
                </a:solidFill>
              </a:rPr>
              <a:t>概要设计说明</a:t>
            </a:r>
            <a:r>
              <a:rPr lang="zh-CN" altLang="en-US" sz="1600" dirty="0" smtClean="0">
                <a:solidFill>
                  <a:schemeClr val="tx1"/>
                </a:solidFill>
              </a:rPr>
              <a:t>书》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《云帆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智能监测预警</a:t>
            </a:r>
            <a:r>
              <a:rPr lang="en-US" altLang="zh-CN" sz="1600" dirty="0" smtClean="0">
                <a:solidFill>
                  <a:schemeClr val="tx1"/>
                </a:solidFill>
              </a:rPr>
              <a:t>V2.10.0</a:t>
            </a:r>
            <a:r>
              <a:rPr lang="zh-CN" altLang="en-US" sz="1600" dirty="0" smtClean="0">
                <a:solidFill>
                  <a:schemeClr val="tx1"/>
                </a:solidFill>
              </a:rPr>
              <a:t>前端概要设计</a:t>
            </a:r>
            <a:r>
              <a:rPr lang="zh-CN" altLang="en-US" sz="1600" dirty="0" smtClean="0">
                <a:solidFill>
                  <a:schemeClr val="tx1"/>
                </a:solidFill>
              </a:rPr>
              <a:t>说明书》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324938" y="553900"/>
            <a:ext cx="9873162" cy="477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业务支撑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设计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&amp;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技术支撑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演示</Application>
  <PresentationFormat>宽屏</PresentationFormat>
  <Paragraphs>95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等线</vt:lpstr>
      <vt:lpstr>汉仪中等线KW</vt:lpstr>
      <vt:lpstr>微软雅黑</vt:lpstr>
      <vt:lpstr>宋体</vt:lpstr>
      <vt:lpstr>Arial Unicode MS</vt:lpstr>
      <vt:lpstr>等线 Light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雷鹏飞6</dc:creator>
  <cp:lastModifiedBy>雷鹏飞</cp:lastModifiedBy>
  <cp:revision>32</cp:revision>
  <dcterms:created xsi:type="dcterms:W3CDTF">2024-01-05T14:52:18Z</dcterms:created>
  <dcterms:modified xsi:type="dcterms:W3CDTF">2024-01-05T14:52:18Z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2E2920BF22319BB25E6A9765E73BCB83_42</vt:lpwstr>
  </property>
</Properties>
</file>