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64" r:id="rId3"/>
    <p:sldId id="270" r:id="rId4"/>
    <p:sldId id="268" r:id="rId5"/>
    <p:sldId id="269" r:id="rId6"/>
    <p:sldId id="257" r:id="rId7"/>
    <p:sldId id="258" r:id="rId8"/>
    <p:sldId id="259" r:id="rId9"/>
    <p:sldId id="265" r:id="rId10"/>
    <p:sldId id="260" r:id="rId11"/>
    <p:sldId id="263" r:id="rId12"/>
    <p:sldId id="267" r:id="rId13"/>
    <p:sldId id="266" r:id="rId1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77212" autoAdjust="0"/>
  </p:normalViewPr>
  <p:slideViewPr>
    <p:cSldViewPr snapToGrid="0">
      <p:cViewPr varScale="1">
        <p:scale>
          <a:sx n="68" d="100"/>
          <a:sy n="68" d="100"/>
        </p:scale>
        <p:origin x="11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6A761-F50C-4A61-85E1-521DB1BD48AF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52BD4-8465-4AF7-BF78-5C6AF54506D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7365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67C1CD-2B30-4655-B66C-F92B41C98069}" type="slidenum">
              <a:rPr lang="nl-NL" smtClean="0"/>
              <a:pPr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057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2BD4-8465-4AF7-BF78-5C6AF54506D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473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Verschillen: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Stereotypes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Camelcase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Matchgegevens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Prefix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Hekje #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Platgeslagen relatie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dirty="0" smtClean="0"/>
              <a:t>gegenereerd: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Stereotypes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Camelcase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err="1" smtClean="0"/>
              <a:t>Trace</a:t>
            </a:r>
            <a:endParaRPr lang="nl-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err="1" smtClean="0"/>
              <a:t>SourceAttribute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2BD4-8465-4AF7-BF78-5C6AF54506D9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3118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Relatie </a:t>
            </a:r>
            <a:r>
              <a:rPr lang="nl-NL" dirty="0" err="1" smtClean="0"/>
              <a:t>ligIn</a:t>
            </a:r>
            <a:r>
              <a:rPr lang="nl-NL" dirty="0" smtClean="0"/>
              <a:t> is platgeslagen maar het entiteittype Gemeente blijft gehandhaafd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Matchgegevens (en niet de unieke aanduiding) worden gebruikt om de platgeslagen</a:t>
            </a:r>
            <a:r>
              <a:rPr lang="nl-NL" baseline="0" dirty="0" smtClean="0"/>
              <a:t> relatie te vervangen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2BD4-8465-4AF7-BF78-5C6AF54506D9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1730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Let</a:t>
            </a:r>
            <a:r>
              <a:rPr lang="nl-NL" baseline="0" dirty="0" smtClean="0"/>
              <a:t> op: groepen zijn niet zichtbaar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Supertype wordt de naam van het overblijvende entiteittype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Ook alle relaties van de platgeslagen objecten worden overgezet naar het samengevoegde object.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2BD4-8465-4AF7-BF78-5C6AF54506D9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0428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Groepen kunnen ook matchgegevens hebben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Groepen hebben geen volgorde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2BD4-8465-4AF7-BF78-5C6AF54506D9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44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smtClean="0"/>
              <a:t>Zoek de verschillen:</a:t>
            </a:r>
          </a:p>
          <a:p>
            <a:pPr marL="171450" indent="-171450">
              <a:buFontTx/>
              <a:buChar char="-"/>
            </a:pPr>
            <a:r>
              <a:rPr lang="nl-NL" dirty="0" smtClean="0"/>
              <a:t>Zelfverwijzingen zijn anders</a:t>
            </a:r>
          </a:p>
          <a:p>
            <a:pPr marL="171450" indent="-171450">
              <a:buFontTx/>
              <a:buChar char="-"/>
            </a:pPr>
            <a:r>
              <a:rPr lang="nl-NL" dirty="0" smtClean="0"/>
              <a:t>Inverse</a:t>
            </a:r>
            <a:r>
              <a:rPr lang="nl-NL" baseline="0" dirty="0" smtClean="0"/>
              <a:t> relatierichting</a:t>
            </a:r>
          </a:p>
          <a:p>
            <a:pPr marL="171450" indent="-171450">
              <a:buFontTx/>
              <a:buChar char="-"/>
            </a:pPr>
            <a:endParaRPr lang="nl-NL" baseline="0" dirty="0" smtClean="0"/>
          </a:p>
          <a:p>
            <a:pPr marL="0" indent="0">
              <a:buFontTx/>
              <a:buNone/>
            </a:pPr>
            <a:r>
              <a:rPr lang="nl-NL" baseline="0" dirty="0" smtClean="0"/>
              <a:t>Alle relatiediagrammen uit het </a:t>
            </a:r>
            <a:r>
              <a:rPr lang="nl-NL" baseline="0" dirty="0" err="1" smtClean="0"/>
              <a:t>verstuffingsdocument</a:t>
            </a:r>
            <a:r>
              <a:rPr lang="nl-NL" baseline="0" dirty="0" smtClean="0"/>
              <a:t> hebben nu een UML equivalent</a:t>
            </a:r>
            <a:endParaRPr lang="nl-NL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2BD4-8465-4AF7-BF78-5C6AF54506D9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1840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dirty="0" smtClean="0"/>
              <a:t>Formeel</a:t>
            </a:r>
            <a:r>
              <a:rPr lang="nl-NL" baseline="0" dirty="0" smtClean="0"/>
              <a:t> patroon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err="1" smtClean="0"/>
              <a:t>sourceAttribute</a:t>
            </a:r>
            <a:r>
              <a:rPr lang="nl-NL" baseline="0" dirty="0" smtClean="0"/>
              <a:t> is een </a:t>
            </a:r>
            <a:r>
              <a:rPr lang="nl-NL" baseline="0" dirty="0" err="1" smtClean="0"/>
              <a:t>trace</a:t>
            </a:r>
            <a:r>
              <a:rPr lang="nl-NL" baseline="0" dirty="0" smtClean="0"/>
              <a:t> op </a:t>
            </a:r>
            <a:r>
              <a:rPr lang="nl-NL" baseline="0" dirty="0" err="1" smtClean="0"/>
              <a:t>attribute</a:t>
            </a:r>
            <a:r>
              <a:rPr lang="nl-NL" baseline="0" dirty="0" smtClean="0"/>
              <a:t> niveau. Een soort van </a:t>
            </a:r>
            <a:r>
              <a:rPr lang="nl-NL" baseline="0" dirty="0" err="1" smtClean="0"/>
              <a:t>inheritance</a:t>
            </a:r>
            <a:r>
              <a:rPr lang="nl-NL" baseline="0" dirty="0" smtClean="0"/>
              <a:t> want het schema-algoritme kan doorlinken naar de </a:t>
            </a:r>
            <a:r>
              <a:rPr lang="nl-NL" baseline="0" dirty="0" err="1" smtClean="0"/>
              <a:t>tagged</a:t>
            </a:r>
            <a:r>
              <a:rPr lang="nl-NL" baseline="0" dirty="0" smtClean="0"/>
              <a:t> </a:t>
            </a:r>
            <a:r>
              <a:rPr lang="nl-NL" baseline="0" dirty="0" err="1" smtClean="0"/>
              <a:t>values</a:t>
            </a:r>
            <a:r>
              <a:rPr lang="nl-NL" baseline="0" dirty="0" smtClean="0"/>
              <a:t> van het SIM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NL" baseline="0" dirty="0" smtClean="0"/>
              <a:t>Herkomst niet nodig in UGM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2BD4-8465-4AF7-BF78-5C6AF54506D9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417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52BD4-8465-4AF7-BF78-5C6AF54506D9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26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759-6F82-4097-88F8-6B6F4178073A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317-5136-4FD9-8BF4-D492A1B197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288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759-6F82-4097-88F8-6B6F4178073A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317-5136-4FD9-8BF4-D492A1B197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8908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759-6F82-4097-88F8-6B6F4178073A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317-5136-4FD9-8BF4-D492A1B197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836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14917" y="2276476"/>
            <a:ext cx="10270067" cy="14700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Klik om de stijl te bewerken</a:t>
            </a:r>
            <a:endParaRPr lang="nl-NL" noProof="0" dirty="0" smtClean="0"/>
          </a:p>
        </p:txBody>
      </p:sp>
    </p:spTree>
    <p:extLst>
      <p:ext uri="{BB962C8B-B14F-4D97-AF65-F5344CB8AC3E}">
        <p14:creationId xmlns:p14="http://schemas.microsoft.com/office/powerpoint/2010/main" val="417189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14917" y="2276476"/>
            <a:ext cx="10270067" cy="14700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Klik om de stijl te bewerken</a:t>
            </a:r>
            <a:endParaRPr lang="nl-NL" noProof="0" dirty="0" smtClean="0"/>
          </a:p>
        </p:txBody>
      </p:sp>
    </p:spTree>
    <p:extLst>
      <p:ext uri="{BB962C8B-B14F-4D97-AF65-F5344CB8AC3E}">
        <p14:creationId xmlns:p14="http://schemas.microsoft.com/office/powerpoint/2010/main" val="284962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E044F-0D5E-E942-AFC3-081FA31B288E}" type="slidenum">
              <a:rPr lang="nl-NL">
                <a:solidFill>
                  <a:srgbClr val="D0E8F8"/>
                </a:solidFill>
              </a:rPr>
              <a:pPr/>
              <a:t>‹nr.›</a:t>
            </a:fld>
            <a:endParaRPr lang="nl-NL">
              <a:solidFill>
                <a:srgbClr val="D0E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1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0000" y="4463999"/>
            <a:ext cx="10272000" cy="1440000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0000" y="2880000"/>
            <a:ext cx="10272000" cy="1584000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FFFFFF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97BA7F-C95B-A046-B507-59BA2DBFB183}" type="slidenum">
              <a:rPr lang="nl-NL">
                <a:solidFill>
                  <a:srgbClr val="D0E8F8"/>
                </a:solidFill>
              </a:rPr>
              <a:pPr/>
              <a:t>‹nr.›</a:t>
            </a:fld>
            <a:endParaRPr lang="nl-NL">
              <a:solidFill>
                <a:srgbClr val="D0E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5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0001" y="1260000"/>
            <a:ext cx="4992000" cy="460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240000" y="1260000"/>
            <a:ext cx="4992000" cy="4608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FFFFFF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67441E-AF55-AA48-A48F-E6D6793E7A70}" type="slidenum">
              <a:rPr lang="nl-NL">
                <a:solidFill>
                  <a:srgbClr val="D0E8F8"/>
                </a:solidFill>
              </a:rPr>
              <a:pPr/>
              <a:t>‹nr.›</a:t>
            </a:fld>
            <a:endParaRPr lang="nl-NL">
              <a:solidFill>
                <a:srgbClr val="D0E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76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2400000" y="274638"/>
            <a:ext cx="8832000" cy="79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0000" y="1260000"/>
            <a:ext cx="4992000" cy="68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60000" y="2075723"/>
            <a:ext cx="4992000" cy="37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240000" y="1260000"/>
            <a:ext cx="4992000" cy="684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240000" y="2060848"/>
            <a:ext cx="4992000" cy="37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FFFFFF"/>
              </a:solidFill>
            </a:endParaRP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9112F-0432-3E45-B191-A3E8BBB1FBC6}" type="slidenum">
              <a:rPr lang="nl-NL">
                <a:solidFill>
                  <a:srgbClr val="D0E8F8"/>
                </a:solidFill>
              </a:rPr>
              <a:pPr/>
              <a:t>‹nr.›</a:t>
            </a:fld>
            <a:endParaRPr lang="nl-NL">
              <a:solidFill>
                <a:srgbClr val="D0E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03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A9CB0A-67EE-8845-8F51-D4AF2C2A12BE}" type="slidenum">
              <a:rPr lang="nl-NL">
                <a:solidFill>
                  <a:srgbClr val="D0E8F8"/>
                </a:solidFill>
              </a:rPr>
              <a:pPr/>
              <a:t>‹nr.›</a:t>
            </a:fld>
            <a:endParaRPr lang="nl-NL">
              <a:solidFill>
                <a:srgbClr val="D0E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FFFFFF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0717E-837C-9F4A-B7EC-A6CB3D75579A}" type="slidenum">
              <a:rPr lang="nl-NL">
                <a:solidFill>
                  <a:srgbClr val="D0E8F8"/>
                </a:solidFill>
              </a:rPr>
              <a:pPr/>
              <a:t>‹nr.›</a:t>
            </a:fld>
            <a:endParaRPr lang="nl-NL">
              <a:solidFill>
                <a:srgbClr val="D0E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63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759-6F82-4097-88F8-6B6F4178073A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317-5136-4FD9-8BF4-D492A1B197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44268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 bwMode="auto">
          <a:xfrm>
            <a:off x="0" y="5445224"/>
            <a:ext cx="12192000" cy="14127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26B3-8991-FC4E-8214-194F99C920E3}" type="slidenum">
              <a:rPr lang="nl-NL" smtClean="0">
                <a:solidFill>
                  <a:srgbClr val="D0E8F8"/>
                </a:solidFill>
              </a:rPr>
              <a:pPr/>
              <a:t>‹nr.›</a:t>
            </a:fld>
            <a:endParaRPr lang="nl-NL">
              <a:solidFill>
                <a:srgbClr val="D0E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56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ind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814917" y="2276476"/>
            <a:ext cx="10270067" cy="14700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nl-NL" noProof="0" smtClean="0"/>
              <a:t>Klik om de stijl te bewerken</a:t>
            </a:r>
            <a:endParaRPr lang="nl-NL" noProof="0" dirty="0" smtClean="0"/>
          </a:p>
        </p:txBody>
      </p:sp>
    </p:spTree>
    <p:extLst>
      <p:ext uri="{BB962C8B-B14F-4D97-AF65-F5344CB8AC3E}">
        <p14:creationId xmlns:p14="http://schemas.microsoft.com/office/powerpoint/2010/main" val="423807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0000" y="1260000"/>
            <a:ext cx="3936000" cy="115200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nl-NL" dirty="0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040000" y="273052"/>
            <a:ext cx="6192000" cy="560422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60000" y="2412000"/>
            <a:ext cx="3936000" cy="346527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dirty="0" smtClean="0"/>
              <a:t>Klik om de modelstijlen te bewerken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FFFFFF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B25184-5A55-6444-9BCB-62EB761A0FBB}" type="slidenum">
              <a:rPr lang="nl-NL">
                <a:solidFill>
                  <a:srgbClr val="D0E8F8"/>
                </a:solidFill>
              </a:rPr>
              <a:pPr/>
              <a:t>‹nr.›</a:t>
            </a:fld>
            <a:endParaRPr lang="nl-NL">
              <a:solidFill>
                <a:srgbClr val="D0E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35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0000" y="4680000"/>
            <a:ext cx="10272000" cy="484710"/>
          </a:xfrm>
        </p:spPr>
        <p:txBody>
          <a:bodyPr wrap="none" anchor="ctr" anchorCtr="0"/>
          <a:lstStyle>
            <a:lvl1pPr algn="ctr">
              <a:defRPr sz="2400" b="1"/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400000" y="324000"/>
            <a:ext cx="8832000" cy="42840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960000" y="5151314"/>
            <a:ext cx="10272000" cy="72595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  <a:p>
            <a:pPr lvl="0"/>
            <a:r>
              <a:rPr lang="en-US" dirty="0" err="1" smtClean="0"/>
              <a:t>ww</a:t>
            </a:r>
            <a:endParaRPr lang="en-US" dirty="0" smtClean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FFFFFF"/>
              </a:solidFill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4AFA5-A12D-9246-B72F-BDD799BE8511}" type="slidenum">
              <a:rPr lang="nl-NL">
                <a:solidFill>
                  <a:srgbClr val="D0E8F8"/>
                </a:solidFill>
              </a:rPr>
              <a:pPr/>
              <a:t>‹nr.›</a:t>
            </a:fld>
            <a:endParaRPr lang="nl-NL">
              <a:solidFill>
                <a:srgbClr val="D0E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869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FFFFFF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1E0182-18D6-8645-A657-13119BDBAE00}" type="slidenum">
              <a:rPr lang="nl-NL">
                <a:solidFill>
                  <a:srgbClr val="D0E8F8"/>
                </a:solidFill>
              </a:rPr>
              <a:pPr/>
              <a:t>‹nr.›</a:t>
            </a:fld>
            <a:endParaRPr lang="nl-NL">
              <a:solidFill>
                <a:srgbClr val="D0E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83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504565" y="540000"/>
            <a:ext cx="1680000" cy="529200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60000" y="540000"/>
            <a:ext cx="8400363" cy="529200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nl-NL">
              <a:solidFill>
                <a:srgbClr val="FFFFFF"/>
              </a:solidFill>
            </a:endParaRP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7D22F-3BC9-394B-8621-F2B4A73ABC37}" type="slidenum">
              <a:rPr lang="nl-NL">
                <a:solidFill>
                  <a:srgbClr val="D0E8F8"/>
                </a:solidFill>
              </a:rPr>
              <a:pPr/>
              <a:t>‹nr.›</a:t>
            </a:fld>
            <a:endParaRPr lang="nl-NL">
              <a:solidFill>
                <a:srgbClr val="D0E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2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 bwMode="auto">
          <a:xfrm>
            <a:off x="0" y="5445224"/>
            <a:ext cx="12192000" cy="141277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nl-NL" sz="2400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>
              <a:solidFill>
                <a:srgbClr val="FFFFFF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326B3-8991-FC4E-8214-194F99C920E3}" type="slidenum">
              <a:rPr lang="nl-NL" smtClean="0">
                <a:solidFill>
                  <a:srgbClr val="D0E8F8"/>
                </a:solidFill>
              </a:rPr>
              <a:pPr/>
              <a:t>‹nr.›</a:t>
            </a:fld>
            <a:endParaRPr lang="nl-NL">
              <a:solidFill>
                <a:srgbClr val="D0E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54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759-6F82-4097-88F8-6B6F4178073A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317-5136-4FD9-8BF4-D492A1B197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438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759-6F82-4097-88F8-6B6F4178073A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317-5136-4FD9-8BF4-D492A1B197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2937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759-6F82-4097-88F8-6B6F4178073A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317-5136-4FD9-8BF4-D492A1B197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63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759-6F82-4097-88F8-6B6F4178073A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317-5136-4FD9-8BF4-D492A1B197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79353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759-6F82-4097-88F8-6B6F4178073A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317-5136-4FD9-8BF4-D492A1B197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877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759-6F82-4097-88F8-6B6F4178073A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317-5136-4FD9-8BF4-D492A1B197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326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D5759-6F82-4097-88F8-6B6F4178073A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0317-5136-4FD9-8BF4-D492A1B197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887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gi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D5759-6F82-4097-88F8-6B6F4178073A}" type="datetimeFigureOut">
              <a:rPr lang="nl-NL" smtClean="0"/>
              <a:t>11-5-2017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0317-5136-4FD9-8BF4-D492A1B1978C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96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0000" y="1260000"/>
            <a:ext cx="10272000" cy="46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84033" y="6236420"/>
            <a:ext cx="528058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nl-NL" dirty="0">
              <a:solidFill>
                <a:srgbClr val="FFFFFF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7383" y="6237313"/>
            <a:ext cx="864096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1">
                <a:solidFill>
                  <a:schemeClr val="accent5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D4326B3-8991-FC4E-8214-194F99C920E3}" type="slidenum">
              <a:rPr lang="nl-NL" smtClean="0">
                <a:solidFill>
                  <a:srgbClr val="D0E8F8"/>
                </a:solidFill>
                <a:ea typeface="ＭＳ Ｐゴシック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‹nr.›</a:t>
            </a:fld>
            <a:endParaRPr lang="nl-NL" dirty="0">
              <a:solidFill>
                <a:srgbClr val="D0E8F8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60000" y="540000"/>
            <a:ext cx="1027200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het opmaakprofiel te </a:t>
            </a:r>
            <a:r>
              <a:rPr lang="nl-NL" dirty="0" smtClean="0"/>
              <a:t>bewerken</a:t>
            </a:r>
            <a:endParaRPr lang="nl-NL" dirty="0"/>
          </a:p>
        </p:txBody>
      </p:sp>
      <p:pic>
        <p:nvPicPr>
          <p:cNvPr id="3074" name="Picture 2" descr="https://new.kinggemeenten.nl/sites/default/files/logo-KING.gif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339" y="102256"/>
            <a:ext cx="1536171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33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i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rgbClr val="E37222"/>
          </a:solidFill>
          <a:latin typeface="Verdana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rgbClr val="E37222"/>
          </a:solidFill>
          <a:latin typeface="Verdana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rgbClr val="E37222"/>
          </a:solidFill>
          <a:latin typeface="Verdana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rgbClr val="E37222"/>
          </a:solidFill>
          <a:latin typeface="Verdana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rgbClr val="E37222"/>
          </a:solidFill>
          <a:latin typeface="Verdana" charset="0"/>
          <a:ea typeface="ＭＳ Ｐゴシック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rgbClr val="E37222"/>
          </a:solidFill>
          <a:latin typeface="Verdana" charset="0"/>
          <a:ea typeface="ＭＳ Ｐゴシック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rgbClr val="E37222"/>
          </a:solidFill>
          <a:latin typeface="Verdana" charset="0"/>
          <a:ea typeface="ＭＳ Ｐゴシック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 i="1">
          <a:solidFill>
            <a:srgbClr val="E37222"/>
          </a:solidFill>
          <a:latin typeface="Verdana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  <a:ea typeface="Arial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  <a:ea typeface="Arial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2"/>
          </a:solidFill>
          <a:latin typeface="+mn-lt"/>
          <a:ea typeface="Arial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2"/>
          </a:solidFill>
          <a:latin typeface="+mn-lt"/>
          <a:ea typeface="Arial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l-NL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nl-NL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nl-NL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nl-NL" b="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nl-NL" b="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Modelleren in UGM</a:t>
            </a:r>
            <a:r>
              <a:rPr lang="nl-NL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nl-NL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nl-NL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nl-NL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nl-N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Henri Korver</a:t>
            </a:r>
            <a:r>
              <a:rPr lang="nl-NL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nl-NL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nl-NL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StUF</a:t>
            </a:r>
            <a:r>
              <a:rPr lang="nl-N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Expertgroep </a:t>
            </a:r>
            <a:r>
              <a:rPr lang="nl-NL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 mei 2017</a:t>
            </a:r>
            <a:r>
              <a:rPr lang="nl-N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nl-N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nl-N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</a:t>
            </a:r>
            <a:r>
              <a:rPr lang="nl-NL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</a:t>
            </a:r>
            <a:r>
              <a:rPr lang="nl-NL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Utrecht</a:t>
            </a:r>
            <a:r>
              <a:rPr lang="nl-NL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nl-NL" sz="3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nl-NL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nl-NL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nl-NL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294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04" y="1350154"/>
            <a:ext cx="5207804" cy="4439222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835" y="1332163"/>
            <a:ext cx="6114669" cy="4457213"/>
          </a:xfrm>
          <a:prstGeom prst="rect">
            <a:avLst/>
          </a:prstGeom>
        </p:spPr>
      </p:pic>
      <p:sp>
        <p:nvSpPr>
          <p:cNvPr id="4" name="Tekstvak 3"/>
          <p:cNvSpPr txBox="1"/>
          <p:nvPr/>
        </p:nvSpPr>
        <p:spPr>
          <a:xfrm>
            <a:off x="3940280" y="5098409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smtClean="0"/>
              <a:t>UGM</a:t>
            </a:r>
            <a:endParaRPr lang="nl-NL" sz="3600" dirty="0"/>
          </a:p>
        </p:txBody>
      </p:sp>
      <p:sp>
        <p:nvSpPr>
          <p:cNvPr id="5" name="Tekstvak 4"/>
          <p:cNvSpPr txBox="1"/>
          <p:nvPr/>
        </p:nvSpPr>
        <p:spPr>
          <a:xfrm>
            <a:off x="10778189" y="5098408"/>
            <a:ext cx="907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600" dirty="0" smtClean="0"/>
              <a:t>SIM</a:t>
            </a:r>
            <a:endParaRPr lang="nl-NL" sz="36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Tagged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 </a:t>
            </a:r>
            <a:r>
              <a:rPr lang="nl-NL" dirty="0" err="1" smtClean="0"/>
              <a:t>attribute</a:t>
            </a:r>
            <a:r>
              <a:rPr lang="nl-NL" dirty="0" smtClean="0"/>
              <a:t> </a:t>
            </a:r>
            <a:r>
              <a:rPr lang="nl-NL" i="1" dirty="0" smtClean="0"/>
              <a:t>Burgerservicenummer</a:t>
            </a:r>
            <a:endParaRPr lang="nl-NL" i="1" dirty="0"/>
          </a:p>
        </p:txBody>
      </p:sp>
      <p:sp>
        <p:nvSpPr>
          <p:cNvPr id="8" name="Rechthoek 7"/>
          <p:cNvSpPr/>
          <p:nvPr/>
        </p:nvSpPr>
        <p:spPr bwMode="auto">
          <a:xfrm>
            <a:off x="609601" y="3932442"/>
            <a:ext cx="2867378" cy="2444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00325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572040" y="3088475"/>
            <a:ext cx="2867378" cy="2444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rgbClr val="00325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normalizeH="0" baseline="0" dirty="0" err="1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9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CB0A-67EE-8845-8F51-D4AF2C2A12BE}" type="slidenum">
              <a:rPr lang="nl-NL" smtClean="0">
                <a:solidFill>
                  <a:srgbClr val="D0E8F8"/>
                </a:solidFill>
              </a:rPr>
              <a:pPr/>
              <a:t>11</a:t>
            </a:fld>
            <a:endParaRPr lang="nl-NL">
              <a:solidFill>
                <a:srgbClr val="D0E8F8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320" y="60640"/>
            <a:ext cx="8463835" cy="679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2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CB0A-67EE-8845-8F51-D4AF2C2A12BE}" type="slidenum">
              <a:rPr lang="nl-NL" smtClean="0">
                <a:solidFill>
                  <a:srgbClr val="D0E8F8"/>
                </a:solidFill>
              </a:rPr>
              <a:pPr/>
              <a:t>12</a:t>
            </a:fld>
            <a:endParaRPr lang="nl-NL">
              <a:solidFill>
                <a:srgbClr val="D0E8F8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02" y="111372"/>
            <a:ext cx="11638354" cy="62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46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Automatische conversie SIM -&gt; UGM</a:t>
            </a:r>
            <a:endParaRPr lang="nl-NL" dirty="0"/>
          </a:p>
        </p:txBody>
      </p:sp>
      <p:sp>
        <p:nvSpPr>
          <p:cNvPr id="6" name="Tijdelijke aanduiding voor inhoud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Namen worden geconverteerd naar </a:t>
            </a:r>
            <a:r>
              <a:rPr lang="nl-NL" dirty="0" err="1" smtClean="0"/>
              <a:t>camelCase</a:t>
            </a:r>
            <a:endParaRPr lang="nl-NL" dirty="0" smtClean="0"/>
          </a:p>
          <a:p>
            <a:r>
              <a:rPr lang="nl-NL" dirty="0" smtClean="0"/>
              <a:t>Stereotypes worden hernoemd</a:t>
            </a:r>
          </a:p>
          <a:p>
            <a:pPr lvl="1"/>
            <a:r>
              <a:rPr lang="nl-NL" dirty="0" smtClean="0"/>
              <a:t>Objecttype 		-&gt; Entiteittype</a:t>
            </a:r>
          </a:p>
          <a:p>
            <a:pPr lvl="1"/>
            <a:r>
              <a:rPr lang="nl-NL" dirty="0" smtClean="0"/>
              <a:t>Referentielijst		-&gt; Tabelentiteit</a:t>
            </a:r>
          </a:p>
          <a:p>
            <a:pPr lvl="1"/>
            <a:r>
              <a:rPr lang="nl-NL" dirty="0" smtClean="0"/>
              <a:t>Attribuutsoort 		-&gt; Element</a:t>
            </a:r>
          </a:p>
          <a:p>
            <a:pPr lvl="1"/>
            <a:r>
              <a:rPr lang="nl-NL" dirty="0" smtClean="0"/>
              <a:t>Relatiesoort		-&gt; Relatie</a:t>
            </a:r>
          </a:p>
          <a:p>
            <a:pPr lvl="1"/>
            <a:r>
              <a:rPr lang="nl-NL" dirty="0" smtClean="0"/>
              <a:t>Gegevensgroep 	-&gt; Groep</a:t>
            </a:r>
          </a:p>
          <a:p>
            <a:r>
              <a:rPr lang="nl-NL" dirty="0" smtClean="0"/>
              <a:t>Er worden extra </a:t>
            </a:r>
            <a:r>
              <a:rPr lang="nl-NL" dirty="0" err="1" smtClean="0"/>
              <a:t>tagged</a:t>
            </a:r>
            <a:r>
              <a:rPr lang="nl-NL" dirty="0" smtClean="0"/>
              <a:t> </a:t>
            </a:r>
            <a:r>
              <a:rPr lang="nl-NL" dirty="0" err="1" smtClean="0"/>
              <a:t>values</a:t>
            </a:r>
            <a:r>
              <a:rPr lang="nl-NL" dirty="0" smtClean="0"/>
              <a:t> gegenereerd:</a:t>
            </a:r>
          </a:p>
          <a:p>
            <a:pPr lvl="1"/>
            <a:r>
              <a:rPr lang="nl-NL" dirty="0" smtClean="0"/>
              <a:t>Formeel patroon</a:t>
            </a:r>
          </a:p>
          <a:p>
            <a:pPr lvl="1"/>
            <a:r>
              <a:rPr lang="nl-NL" dirty="0" smtClean="0"/>
              <a:t>Minimum lengte, Minimum waarde, </a:t>
            </a:r>
            <a:r>
              <a:rPr lang="nl-NL" smtClean="0"/>
              <a:t>Maximum waarde</a:t>
            </a:r>
            <a:endParaRPr lang="nl-NL" dirty="0" smtClean="0"/>
          </a:p>
          <a:p>
            <a:r>
              <a:rPr lang="nl-NL" dirty="0" smtClean="0"/>
              <a:t>Er worden </a:t>
            </a:r>
            <a:r>
              <a:rPr lang="nl-NL" dirty="0" err="1" smtClean="0"/>
              <a:t>traces</a:t>
            </a:r>
            <a:r>
              <a:rPr lang="nl-NL" dirty="0" smtClean="0"/>
              <a:t> gegenereerd</a:t>
            </a:r>
          </a:p>
          <a:p>
            <a:pPr lvl="1"/>
            <a:r>
              <a:rPr lang="nl-NL" dirty="0" smtClean="0"/>
              <a:t>Class niveau 		-&gt; </a:t>
            </a:r>
            <a:r>
              <a:rPr lang="nl-NL" dirty="0" err="1" smtClean="0"/>
              <a:t>trace</a:t>
            </a:r>
            <a:endParaRPr lang="nl-NL" dirty="0" smtClean="0"/>
          </a:p>
          <a:p>
            <a:pPr lvl="1"/>
            <a:r>
              <a:rPr lang="nl-NL" dirty="0" err="1" smtClean="0"/>
              <a:t>Attribute</a:t>
            </a:r>
            <a:r>
              <a:rPr lang="nl-NL" dirty="0" smtClean="0"/>
              <a:t> niveau	-&gt; </a:t>
            </a:r>
            <a:r>
              <a:rPr lang="nl-NL" dirty="0" err="1" smtClean="0"/>
              <a:t>SourceAttribute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8324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Transformatie-script SIM -&gt; UGM (met </a:t>
            </a:r>
            <a:r>
              <a:rPr lang="nl-NL" dirty="0" err="1" smtClean="0"/>
              <a:t>traceability</a:t>
            </a:r>
            <a:r>
              <a:rPr lang="nl-NL" dirty="0" smtClean="0"/>
              <a:t>)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60" y="1524000"/>
            <a:ext cx="11538928" cy="426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54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Handmatige modelleer-acties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Platslaan relaties</a:t>
            </a:r>
          </a:p>
          <a:p>
            <a:r>
              <a:rPr lang="nl-NL" dirty="0" smtClean="0"/>
              <a:t>Platslaan entiteittypen</a:t>
            </a:r>
          </a:p>
          <a:p>
            <a:pPr lvl="1"/>
            <a:r>
              <a:rPr lang="nl-NL" dirty="0" smtClean="0"/>
              <a:t>Samenvoegen elementen </a:t>
            </a:r>
          </a:p>
          <a:p>
            <a:pPr lvl="1"/>
            <a:r>
              <a:rPr lang="nl-NL" dirty="0" smtClean="0"/>
              <a:t>Samenvoegen groepen</a:t>
            </a:r>
          </a:p>
          <a:p>
            <a:pPr lvl="1"/>
            <a:r>
              <a:rPr lang="nl-NL" dirty="0" smtClean="0"/>
              <a:t>Samenvoegen relaties</a:t>
            </a:r>
          </a:p>
          <a:p>
            <a:r>
              <a:rPr lang="nl-NL" dirty="0" smtClean="0"/>
              <a:t>Opvoeren inverse relaties</a:t>
            </a:r>
          </a:p>
          <a:p>
            <a:r>
              <a:rPr lang="nl-NL" dirty="0"/>
              <a:t>Formeel specificeren formaat </a:t>
            </a:r>
            <a:r>
              <a:rPr lang="nl-NL" dirty="0" smtClean="0"/>
              <a:t>elementen</a:t>
            </a:r>
          </a:p>
          <a:p>
            <a:r>
              <a:rPr lang="nl-NL" dirty="0" smtClean="0"/>
              <a:t>Inkorten elementnamen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CB0A-67EE-8845-8F51-D4AF2C2A12BE}" type="slidenum">
              <a:rPr lang="nl-NL" smtClean="0">
                <a:solidFill>
                  <a:srgbClr val="D0E8F8"/>
                </a:solidFill>
              </a:rPr>
              <a:pPr/>
              <a:t>4</a:t>
            </a:fld>
            <a:endParaRPr lang="nl-NL">
              <a:solidFill>
                <a:srgbClr val="D0E8F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8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87" y="1088136"/>
            <a:ext cx="11896026" cy="438912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207877" y="82800"/>
            <a:ext cx="6642612" cy="792163"/>
          </a:xfrm>
        </p:spPr>
        <p:txBody>
          <a:bodyPr/>
          <a:lstStyle/>
          <a:p>
            <a:r>
              <a:rPr lang="nl-NL" dirty="0" smtClean="0"/>
              <a:t>Handmatige aanpassingen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33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864" y="88448"/>
            <a:ext cx="9354312" cy="669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9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63" y="210312"/>
            <a:ext cx="11696288" cy="652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9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691" y="0"/>
            <a:ext cx="9236753" cy="680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3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9" y="75716"/>
            <a:ext cx="5673842" cy="6690844"/>
          </a:xfrm>
          <a:prstGeom prst="rect">
            <a:avLst/>
          </a:prstGeom>
        </p:spPr>
      </p:pic>
      <p:pic>
        <p:nvPicPr>
          <p:cNvPr id="4" name="Afbeelding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897" y="193306"/>
            <a:ext cx="2031862" cy="645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3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ing PowerPointsjabloon licht oranje 132627">
  <a:themeElements>
    <a:clrScheme name="King">
      <a:dk1>
        <a:srgbClr val="003258"/>
      </a:dk1>
      <a:lt1>
        <a:srgbClr val="FFFFFF"/>
      </a:lt1>
      <a:dk2>
        <a:srgbClr val="003359"/>
      </a:dk2>
      <a:lt2>
        <a:srgbClr val="FFFFFF"/>
      </a:lt2>
      <a:accent1>
        <a:srgbClr val="D84010"/>
      </a:accent1>
      <a:accent2>
        <a:srgbClr val="0078C8"/>
      </a:accent2>
      <a:accent3>
        <a:srgbClr val="003258"/>
      </a:accent3>
      <a:accent4>
        <a:srgbClr val="E3AB82"/>
      </a:accent4>
      <a:accent5>
        <a:srgbClr val="D0E8F8"/>
      </a:accent5>
      <a:accent6>
        <a:srgbClr val="707070"/>
      </a:accent6>
      <a:hlink>
        <a:srgbClr val="D84010"/>
      </a:hlink>
      <a:folHlink>
        <a:srgbClr val="800080"/>
      </a:folHlink>
    </a:clrScheme>
    <a:fontScheme name="Ki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D84010"/>
        </a:solidFill>
        <a:ln w="9525" cap="flat" cmpd="sng" algn="ctr">
          <a:solidFill>
            <a:srgbClr val="003258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+mn-lt"/>
          </a:defRPr>
        </a:defPPr>
      </a:lstStyle>
    </a:txDef>
  </a:objectDefaults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ing PowerPointsjabloon licht oranje 132627.potx" id="{5BF4D942-E3E5-463E-B571-A7F4569B9CD9}" vid="{ADDE132A-577B-4C31-8062-F4B04F639BFD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193</Words>
  <Application>Microsoft Office PowerPoint</Application>
  <PresentationFormat>Breedbeeld</PresentationFormat>
  <Paragraphs>69</Paragraphs>
  <Slides>12</Slides>
  <Notes>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Calibri Light</vt:lpstr>
      <vt:lpstr>Verdana</vt:lpstr>
      <vt:lpstr>Kantoorthema</vt:lpstr>
      <vt:lpstr>King PowerPointsjabloon licht oranje 132627</vt:lpstr>
      <vt:lpstr>  Modelleren in UGM  Henri Korver StUF Expertgroep 11 mei 2017 La Vie, Utrecht   </vt:lpstr>
      <vt:lpstr>Automatische conversie SIM -&gt; UGM</vt:lpstr>
      <vt:lpstr>Transformatie-script SIM -&gt; UGM (met traceability)</vt:lpstr>
      <vt:lpstr>Handmatige modelleer-acties</vt:lpstr>
      <vt:lpstr>Handmatige aanpassingen</vt:lpstr>
      <vt:lpstr>PowerPoint-presentatie</vt:lpstr>
      <vt:lpstr>PowerPoint-presentatie</vt:lpstr>
      <vt:lpstr>PowerPoint-presentatie</vt:lpstr>
      <vt:lpstr>PowerPoint-presentatie</vt:lpstr>
      <vt:lpstr>Tagged values attribute Burgerservicenummer</vt:lpstr>
      <vt:lpstr>PowerPoint-presentatie</vt:lpstr>
      <vt:lpstr>PowerPoint-presentatie</vt:lpstr>
    </vt:vector>
  </TitlesOfParts>
  <Company>Vereninging Nederlandse Gemeenten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Henri Korver</dc:creator>
  <cp:lastModifiedBy>Henri Korver</cp:lastModifiedBy>
  <cp:revision>30</cp:revision>
  <dcterms:created xsi:type="dcterms:W3CDTF">2017-05-10T07:53:38Z</dcterms:created>
  <dcterms:modified xsi:type="dcterms:W3CDTF">2017-05-11T13:41:57Z</dcterms:modified>
</cp:coreProperties>
</file>