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2"/>
  </p:notesMasterIdLst>
  <p:sldIdLst>
    <p:sldId id="260" r:id="rId3"/>
    <p:sldId id="261" r:id="rId4"/>
    <p:sldId id="256" r:id="rId5"/>
    <p:sldId id="262" r:id="rId6"/>
    <p:sldId id="263" r:id="rId7"/>
    <p:sldId id="257" r:id="rId8"/>
    <p:sldId id="258" r:id="rId9"/>
    <p:sldId id="259" r:id="rId10"/>
    <p:sldId id="264" r:id="rId11"/>
  </p:sldIdLst>
  <p:sldSz cx="9144000" cy="5143500" type="screen16x9"/>
  <p:notesSz cx="6858000" cy="9144000"/>
  <p:embeddedFontLst>
    <p:embeddedFont>
      <p:font typeface="Lucida Sans Unicode" panose="020B0602030504020204" pitchFamily="3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Aldrich" panose="020B0604020202020204" charset="0"/>
      <p:regular r:id="rId18"/>
    </p:embeddedFont>
    <p:embeddedFont>
      <p:font typeface="Verdana" panose="020B060403050404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15288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8807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84be0ee1a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84be0ee1a_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4be0ee1a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4be0ee1a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84be0ee1a_6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84be0ee1a_6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 min]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kracht van ons team zit hem in de diversiteit en synergie. Dit zie je zowel terug in persoonlijkheden, als in ieders professionele achtergrond.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84be0ee1a_6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84be0ee1a_6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objec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g">
  <p:cSld name="Leeg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een titel">
  <p:cSld name="Alleen titel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72139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www.google.nl/url?sa=i&amp;rct=j&amp;q=&amp;esrc=s&amp;source=images&amp;cd=&amp;cad=rja&amp;uact=8&amp;ved=&amp;url=https://www.gemeentebanen.nl/overheden/gemeente-eindhoven&amp;psig=AOvVaw0Xa8l-PLzVWPGlTpg3KJDZ&amp;ust=1541627780613120" TargetMode="External"/><Relationship Id="rId7" Type="http://schemas.openxmlformats.org/officeDocument/2006/relationships/hyperlink" Target="http://www.google.nl/url?sa=i&amp;rct=j&amp;q=&amp;esrc=s&amp;source=images&amp;cd=&amp;cad=rja&amp;uact=8&amp;ved=2ahUKEwjM9MmgnuTaAhXOAewKHdcWAuIQjRx6BAgBEAU&amp;url=http://fitpointa2.com/events-promotions/challenge/&amp;psig=AOvVaw3_uB4-9ZvqdIj0-fDGZDe6&amp;ust=152525457926519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nl/url?sa=i&amp;rct=j&amp;q=&amp;esrc=s&amp;source=images&amp;cd=&amp;cad=rja&amp;uact=8&amp;ved=2ahUKEwiZ5oClneTaAhUH2KQKHRdnB80QjRx6BAgBEAU&amp;url=http://nikolaassintobin.blogspot.com/2016/09/als-de-rijke-jongeling-in-het-huwelijk.html&amp;psig=AOvVaw1DKm9LiWikzUcHCq-PCub_&amp;ust=152525431412404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utrecht.zaakonline.nl/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://utrecht.trouwplanner.online/ado92qeap9alk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utrecht.trouwplanner.online/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www.google.nl/url?sa=i&amp;rct=j&amp;q=&amp;esrc=s&amp;source=images&amp;cd=&amp;ved=2ahUKEwiMg46lya3iAhWDKVAKHX7xCFEQjRx6BAgBEAU&amp;url=https://fr.depositphotos.com/44493657/stock-photo-color-post-its.html&amp;psig=AOvVaw0_E9M8lE01TLAu5TT1W4gu&amp;ust=1558560676223109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beeldingsresultaat voor gemeente eindhoven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1" y="2247022"/>
            <a:ext cx="2115241" cy="211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bject 20"/>
          <p:cNvSpPr/>
          <p:nvPr/>
        </p:nvSpPr>
        <p:spPr>
          <a:xfrm>
            <a:off x="4429816" y="3272318"/>
            <a:ext cx="4428434" cy="1486431"/>
          </a:xfrm>
          <a:custGeom>
            <a:avLst/>
            <a:gdLst/>
            <a:ahLst/>
            <a:cxnLst/>
            <a:rect l="l" t="t" r="r" b="b"/>
            <a:pathLst>
              <a:path w="6282690" h="2513329">
                <a:moveTo>
                  <a:pt x="0" y="0"/>
                </a:moveTo>
                <a:lnTo>
                  <a:pt x="0" y="2513012"/>
                </a:lnTo>
                <a:lnTo>
                  <a:pt x="6282531" y="2198885"/>
                </a:lnTo>
                <a:lnTo>
                  <a:pt x="6282531" y="31412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sz="800">
              <a:solidFill>
                <a:srgbClr val="CC0000"/>
              </a:solidFill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05023" y="3399982"/>
            <a:ext cx="3255778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5"/>
            <a:r>
              <a:rPr lang="nl-NL" sz="1600" b="1" spc="7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Huwelijksplanner/trouwtool</a:t>
            </a:r>
            <a:endParaRPr lang="nl-NL" sz="1600" b="1" spc="7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5775"/>
            <a:r>
              <a:rPr lang="nl-NL" sz="1600" b="1" spc="7" dirty="0">
                <a:solidFill>
                  <a:srgbClr val="FFFFFF"/>
                </a:solidFill>
                <a:latin typeface="Lucida Sans Unicode"/>
                <a:cs typeface="Lucida Sans Unicode"/>
              </a:rPr>
              <a:t> en </a:t>
            </a:r>
          </a:p>
          <a:p>
            <a:pPr marL="5775"/>
            <a:r>
              <a:rPr lang="nl-NL" sz="1600" b="1" spc="7" dirty="0">
                <a:solidFill>
                  <a:srgbClr val="FFFFFF"/>
                </a:solidFill>
                <a:latin typeface="Lucida Sans Unicode"/>
                <a:cs typeface="Lucida Sans Unicode"/>
              </a:rPr>
              <a:t>Common </a:t>
            </a:r>
            <a:r>
              <a:rPr lang="nl-NL" sz="1600" b="1" spc="7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Ground</a:t>
            </a:r>
            <a:endParaRPr lang="nl-NL" sz="1600" b="1" spc="7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5775"/>
            <a:r>
              <a:rPr lang="nl-NL" sz="1600" b="1" spc="7" dirty="0">
                <a:solidFill>
                  <a:srgbClr val="FFFFFF"/>
                </a:solidFill>
                <a:latin typeface="Lucida Sans Unicode"/>
                <a:cs typeface="Lucida Sans Unicode"/>
              </a:rPr>
              <a:t>		22 mei 2019</a:t>
            </a:r>
            <a:endParaRPr sz="1600" b="1" dirty="0">
              <a:latin typeface="Lucida Sans Unicode"/>
              <a:cs typeface="Lucida Sans Unicode"/>
            </a:endParaRPr>
          </a:p>
        </p:txBody>
      </p:sp>
      <p:pic>
        <p:nvPicPr>
          <p:cNvPr id="1030" name="Picture 6" descr="H:\Mijn Documenten\logoGU\logo\GU_logo_rood_rgb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10" y="4224499"/>
            <a:ext cx="1391640" cy="83090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321" y="846222"/>
            <a:ext cx="354342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4" descr="Afbeeldingsresultaat voor haarlem gemeente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3" name="AutoShape 6" descr="Afbeeldingsresultaat voor haarlem gemeente"/>
          <p:cNvSpPr>
            <a:spLocks noChangeAspect="1" noChangeArrowheads="1"/>
          </p:cNvSpPr>
          <p:nvPr/>
        </p:nvSpPr>
        <p:spPr bwMode="auto">
          <a:xfrm>
            <a:off x="152400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" name="AutoShape 8" descr="Afbeeldingsresultaat voor haarlem gemeente"/>
          <p:cNvSpPr>
            <a:spLocks noChangeAspect="1" noChangeArrowheads="1"/>
          </p:cNvSpPr>
          <p:nvPr/>
        </p:nvSpPr>
        <p:spPr bwMode="auto">
          <a:xfrm>
            <a:off x="304800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AutoShape 10" descr="Afbeeldingsresultaat voor haarlem gemeente"/>
          <p:cNvSpPr>
            <a:spLocks noChangeAspect="1" noChangeArrowheads="1"/>
          </p:cNvSpPr>
          <p:nvPr/>
        </p:nvSpPr>
        <p:spPr bwMode="auto">
          <a:xfrm>
            <a:off x="457200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9" name="Picture 2" descr="Afbeeldingsresultaat voor challenge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91" y="350792"/>
            <a:ext cx="3975100" cy="226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208;p40"/>
          <p:cNvSpPr txBox="1"/>
          <p:nvPr/>
        </p:nvSpPr>
        <p:spPr>
          <a:xfrm>
            <a:off x="1712647" y="3470638"/>
            <a:ext cx="2121031" cy="5708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>
              <a:buSzPts val="1200"/>
            </a:pPr>
            <a:r>
              <a:rPr lang="en-US" sz="2400" i="1" dirty="0" err="1">
                <a:solidFill>
                  <a:srgbClr val="FF0000"/>
                </a:solidFill>
              </a:rPr>
              <a:t>Convenant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</a:p>
          <a:p>
            <a:pPr>
              <a:buSzPts val="1200"/>
            </a:pPr>
            <a:r>
              <a:rPr lang="en-US" sz="2400" i="1" dirty="0" err="1">
                <a:solidFill>
                  <a:srgbClr val="FF0000"/>
                </a:solidFill>
              </a:rPr>
              <a:t>gemeenten</a:t>
            </a:r>
            <a:endParaRPr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71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Agenda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09.30 – 10.00 uur: intro, kennismaken doel en opzet ochtend</a:t>
            </a:r>
          </a:p>
          <a:p>
            <a:pPr marL="114297" indent="0">
              <a:buNone/>
            </a:pPr>
            <a:r>
              <a:rPr lang="nl-NL" dirty="0"/>
              <a:t> </a:t>
            </a:r>
          </a:p>
          <a:p>
            <a:r>
              <a:rPr lang="nl-NL" dirty="0"/>
              <a:t>10.00 – 11.00 uur: stand van zaken Convenant Gemeenten en Utrecht</a:t>
            </a:r>
          </a:p>
          <a:p>
            <a:pPr marL="114297" indent="0">
              <a:buNone/>
            </a:pPr>
            <a:r>
              <a:rPr lang="nl-NL" dirty="0"/>
              <a:t> </a:t>
            </a:r>
          </a:p>
          <a:p>
            <a:r>
              <a:rPr lang="nl-NL" dirty="0"/>
              <a:t>11.00 – 11.30 uur: inventarisatie van opgaven en vraagstukken</a:t>
            </a:r>
          </a:p>
          <a:p>
            <a:pPr marL="114297" indent="0">
              <a:buNone/>
            </a:pPr>
            <a:r>
              <a:rPr lang="nl-NL" dirty="0"/>
              <a:t> </a:t>
            </a:r>
          </a:p>
          <a:p>
            <a:r>
              <a:rPr lang="nl-NL" dirty="0"/>
              <a:t>11.30 – 12.00 uur: prioritering, afspraken en afronding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754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00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/>
          <p:nvPr/>
        </p:nvSpPr>
        <p:spPr>
          <a:xfrm>
            <a:off x="0" y="2285700"/>
            <a:ext cx="3415500" cy="2857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7"/>
          <p:cNvSpPr/>
          <p:nvPr/>
        </p:nvSpPr>
        <p:spPr>
          <a:xfrm>
            <a:off x="3546907" y="4661700"/>
            <a:ext cx="55125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nl" sz="1400" i="0" u="none" strike="noStrike" cap="none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“</a:t>
            </a:r>
            <a:r>
              <a:rPr lang="nl" sz="1400" i="1" u="none" strike="noStrike" cap="none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Maak trouwen een fluitje van een cent!”</a:t>
            </a:r>
            <a:endParaRPr sz="1400" i="0" u="none" strike="noStrike" cap="none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4" name="Google Shape;104;p27" descr="H:\Mijn Documenten\logoGU\logo\GU_logo_rood_rg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003" y="4029172"/>
            <a:ext cx="1391640" cy="83090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7"/>
          <p:cNvSpPr txBox="1"/>
          <p:nvPr/>
        </p:nvSpPr>
        <p:spPr>
          <a:xfrm>
            <a:off x="319950" y="216125"/>
            <a:ext cx="55125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Huwelijksplanner</a:t>
            </a:r>
            <a:endParaRPr sz="4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7"/>
          <p:cNvSpPr/>
          <p:nvPr/>
        </p:nvSpPr>
        <p:spPr>
          <a:xfrm rot="10800000">
            <a:off x="5728500" y="0"/>
            <a:ext cx="3415500" cy="2857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7" name="Google Shape;10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3325" y="1482625"/>
            <a:ext cx="2008200" cy="20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>
              <a:lnSpc>
                <a:spcPct val="100000"/>
              </a:lnSpc>
              <a:buSzPts val="2800"/>
            </a:pPr>
            <a:endParaRPr dirty="0"/>
          </a:p>
        </p:txBody>
      </p:sp>
      <p:sp>
        <p:nvSpPr>
          <p:cNvPr id="182" name="Google Shape;18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457189" indent="-342892"/>
            <a:r>
              <a:rPr lang="en-US" dirty="0" err="1"/>
              <a:t>Radicaal</a:t>
            </a:r>
            <a:r>
              <a:rPr lang="en-US" dirty="0"/>
              <a:t> </a:t>
            </a:r>
            <a:r>
              <a:rPr lang="en-US" dirty="0" err="1"/>
              <a:t>vanuit</a:t>
            </a:r>
            <a:r>
              <a:rPr lang="en-US" dirty="0"/>
              <a:t> </a:t>
            </a:r>
            <a:r>
              <a:rPr lang="en-US" dirty="0" err="1"/>
              <a:t>bruidspaar</a:t>
            </a:r>
            <a:r>
              <a:rPr lang="en-US" dirty="0"/>
              <a:t>/</a:t>
            </a:r>
            <a:r>
              <a:rPr lang="en-US" dirty="0" err="1"/>
              <a:t>gps</a:t>
            </a:r>
            <a:endParaRPr lang="en-US" dirty="0"/>
          </a:p>
          <a:p>
            <a:pPr marL="457189" indent="-342892"/>
            <a:r>
              <a:rPr lang="en-US" dirty="0"/>
              <a:t>24/7 </a:t>
            </a:r>
            <a:r>
              <a:rPr lang="en-US" dirty="0" err="1"/>
              <a:t>trouwen</a:t>
            </a:r>
            <a:endParaRPr dirty="0"/>
          </a:p>
          <a:p>
            <a:pPr marL="457189" indent="-342892"/>
            <a:r>
              <a:rPr lang="en-US" dirty="0"/>
              <a:t>Elke </a:t>
            </a:r>
            <a:r>
              <a:rPr lang="en-US" dirty="0" err="1"/>
              <a:t>gewenste</a:t>
            </a:r>
            <a:r>
              <a:rPr lang="en-US" dirty="0"/>
              <a:t> </a:t>
            </a:r>
            <a:r>
              <a:rPr lang="en-US" dirty="0" err="1"/>
              <a:t>locatie</a:t>
            </a:r>
            <a:r>
              <a:rPr lang="en-US" dirty="0"/>
              <a:t>; 25 </a:t>
            </a:r>
            <a:r>
              <a:rPr lang="en-US" dirty="0" err="1"/>
              <a:t>vaste</a:t>
            </a:r>
            <a:r>
              <a:rPr lang="en-US" dirty="0"/>
              <a:t> </a:t>
            </a:r>
            <a:r>
              <a:rPr lang="en-US" dirty="0" err="1"/>
              <a:t>locaties</a:t>
            </a:r>
            <a:endParaRPr dirty="0"/>
          </a:p>
          <a:p>
            <a:pPr marL="457189" indent="-342892"/>
            <a:r>
              <a:rPr lang="en-US" dirty="0" err="1"/>
              <a:t>Trouwambtenaren</a:t>
            </a:r>
            <a:r>
              <a:rPr lang="en-US" dirty="0"/>
              <a:t>: </a:t>
            </a:r>
            <a:r>
              <a:rPr lang="en-US" dirty="0" err="1"/>
              <a:t>eigen</a:t>
            </a:r>
            <a:r>
              <a:rPr lang="en-US" dirty="0"/>
              <a:t> BABS,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gemeente</a:t>
            </a:r>
            <a:r>
              <a:rPr lang="en-US" dirty="0"/>
              <a:t> of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één</a:t>
            </a:r>
            <a:r>
              <a:rPr lang="en-US" dirty="0"/>
              <a:t> dag. </a:t>
            </a:r>
            <a:endParaRPr dirty="0"/>
          </a:p>
          <a:p>
            <a:pPr marL="457189" indent="-342892"/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telefoonverkeer</a:t>
            </a:r>
            <a:endParaRPr dirty="0"/>
          </a:p>
          <a:p>
            <a:pPr marL="457189" indent="-342892"/>
            <a:r>
              <a:rPr lang="en-US" dirty="0" err="1"/>
              <a:t>Handmatig</a:t>
            </a:r>
            <a:r>
              <a:rPr lang="en-US" dirty="0"/>
              <a:t> </a:t>
            </a:r>
            <a:r>
              <a:rPr lang="en-US" dirty="0" err="1"/>
              <a:t>plannen</a:t>
            </a:r>
            <a:endParaRPr dirty="0"/>
          </a:p>
          <a:p>
            <a:pPr marL="457189" indent="-342892"/>
            <a:r>
              <a:rPr lang="en-US" dirty="0" err="1"/>
              <a:t>Flexibiliteit</a:t>
            </a:r>
            <a:r>
              <a:rPr lang="en-US" dirty="0"/>
              <a:t> (</a:t>
            </a:r>
            <a:r>
              <a:rPr lang="en-US" dirty="0" err="1"/>
              <a:t>eenvoudig</a:t>
            </a:r>
            <a:r>
              <a:rPr lang="en-US" dirty="0"/>
              <a:t> en </a:t>
            </a:r>
            <a:r>
              <a:rPr lang="en-US" dirty="0" err="1"/>
              <a:t>snel</a:t>
            </a:r>
            <a:r>
              <a:rPr lang="en-US" dirty="0"/>
              <a:t> </a:t>
            </a:r>
            <a:r>
              <a:rPr lang="en-US" dirty="0" err="1"/>
              <a:t>aanpassingen</a:t>
            </a:r>
            <a:r>
              <a:rPr lang="en-US" dirty="0"/>
              <a:t>) </a:t>
            </a:r>
            <a:endParaRPr dirty="0"/>
          </a:p>
          <a:p>
            <a:pPr marL="457189" indent="-342892"/>
            <a:r>
              <a:rPr lang="en-US" dirty="0" err="1"/>
              <a:t>Schaalbaarheid</a:t>
            </a:r>
            <a:endParaRPr dirty="0"/>
          </a:p>
          <a:p>
            <a:pPr marL="457189" indent="-228594">
              <a:buNone/>
            </a:pPr>
            <a:endParaRPr dirty="0"/>
          </a:p>
          <a:p>
            <a:pPr marL="457189" indent="-228594">
              <a:buNone/>
            </a:pPr>
            <a:endParaRPr dirty="0"/>
          </a:p>
          <a:p>
            <a:pPr marL="457189" indent="-228594">
              <a:buNone/>
            </a:pPr>
            <a:endParaRPr dirty="0"/>
          </a:p>
        </p:txBody>
      </p:sp>
      <p:pic>
        <p:nvPicPr>
          <p:cNvPr id="183" name="Google Shape;183;p38" descr="Afbeeldingsresultaat voor huwelijk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9570" y="3122431"/>
            <a:ext cx="2773624" cy="166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0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90516" y="667431"/>
            <a:ext cx="2840994" cy="1396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31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53411" y="172793"/>
            <a:ext cx="1991728" cy="15786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7157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lnSpc>
                <a:spcPct val="90000"/>
              </a:lnSpc>
              <a:buSzPts val="4400"/>
            </a:pPr>
            <a:r>
              <a:rPr lang="nl-NL"/>
              <a:t>Twee sporen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59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lnSpc>
                <a:spcPct val="90000"/>
              </a:lnSpc>
              <a:buClr>
                <a:schemeClr val="dk1"/>
              </a:buClr>
              <a:buSzPts val="2800"/>
              <a:buNone/>
            </a:pPr>
            <a:r>
              <a:rPr lang="nl-NL" dirty="0"/>
              <a:t>1. Een praktisch toepasbaar spoor (overgangsfase):</a:t>
            </a:r>
            <a:endParaRPr dirty="0"/>
          </a:p>
          <a:p>
            <a:pPr marL="342900" indent="-257175">
              <a:lnSpc>
                <a:spcPct val="90000"/>
              </a:lnSpc>
              <a:buChar char="•"/>
            </a:pPr>
            <a:r>
              <a:rPr lang="nl-NL" dirty="0"/>
              <a:t>SAAS applicatie </a:t>
            </a:r>
            <a:endParaRPr dirty="0"/>
          </a:p>
          <a:p>
            <a:pPr marL="342900" indent="-257175">
              <a:lnSpc>
                <a:spcPct val="90000"/>
              </a:lnSpc>
              <a:buChar char="•"/>
            </a:pPr>
            <a:r>
              <a:rPr lang="nl-NL" dirty="0"/>
              <a:t>Opgebouwd uit componenten</a:t>
            </a:r>
            <a:endParaRPr dirty="0"/>
          </a:p>
          <a:p>
            <a:pPr marL="342900" indent="-257175">
              <a:lnSpc>
                <a:spcPct val="90000"/>
              </a:lnSpc>
              <a:buChar char="•"/>
            </a:pPr>
            <a:r>
              <a:rPr lang="nl-NL" dirty="0"/>
              <a:t>Bruikbaar in het nu</a:t>
            </a:r>
            <a:endParaRPr dirty="0"/>
          </a:p>
          <a:p>
            <a:pPr marL="0" indent="0">
              <a:lnSpc>
                <a:spcPct val="90000"/>
              </a:lnSpc>
              <a:buClr>
                <a:schemeClr val="dk1"/>
              </a:buClr>
              <a:buSzPts val="2800"/>
              <a:buNone/>
            </a:pPr>
            <a:endParaRPr dirty="0"/>
          </a:p>
          <a:p>
            <a:pPr marL="0" indent="0">
              <a:lnSpc>
                <a:spcPct val="90000"/>
              </a:lnSpc>
              <a:buClr>
                <a:schemeClr val="dk1"/>
              </a:buClr>
              <a:buSzPts val="2800"/>
              <a:buNone/>
            </a:pPr>
            <a:r>
              <a:rPr lang="nl-NL" dirty="0"/>
              <a:t>2. </a:t>
            </a:r>
            <a:r>
              <a:rPr lang="nl-NL" dirty="0" err="1"/>
              <a:t>Proof</a:t>
            </a:r>
            <a:r>
              <a:rPr lang="nl-NL" dirty="0"/>
              <a:t> of concept (</a:t>
            </a:r>
            <a:r>
              <a:rPr lang="nl-NL" dirty="0" err="1"/>
              <a:t>soll</a:t>
            </a:r>
            <a:r>
              <a:rPr lang="nl-NL" dirty="0"/>
              <a:t>):</a:t>
            </a:r>
            <a:endParaRPr dirty="0"/>
          </a:p>
          <a:p>
            <a:pPr marL="342900" indent="-257175">
              <a:lnSpc>
                <a:spcPct val="90000"/>
              </a:lnSpc>
              <a:buChar char="•"/>
            </a:pPr>
            <a:r>
              <a:rPr lang="nl-NL" dirty="0"/>
              <a:t>In eigen beheer</a:t>
            </a:r>
            <a:endParaRPr dirty="0"/>
          </a:p>
          <a:p>
            <a:pPr marL="342900" indent="-257175">
              <a:lnSpc>
                <a:spcPct val="90000"/>
              </a:lnSpc>
              <a:buChar char="•"/>
            </a:pPr>
            <a:r>
              <a:rPr lang="nl-NL" dirty="0"/>
              <a:t>Opgebouwd uit nieuwe componenten</a:t>
            </a:r>
            <a:endParaRPr dirty="0"/>
          </a:p>
          <a:p>
            <a:pPr marL="342900" indent="-257175">
              <a:buChar char="•"/>
            </a:pPr>
            <a:r>
              <a:rPr lang="nl-NL" dirty="0"/>
              <a:t>Bruikbaar in de toekomst</a:t>
            </a:r>
            <a:endParaRPr dirty="0"/>
          </a:p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r>
              <a:rPr lang="nl-NL" dirty="0"/>
              <a:t>We bouwen deze werelden iteratief naar elkaar toe.</a:t>
            </a:r>
            <a:endParaRPr dirty="0"/>
          </a:p>
          <a:p>
            <a:pPr marL="0" indent="0">
              <a:lnSpc>
                <a:spcPct val="90000"/>
              </a:lnSpc>
              <a:buClr>
                <a:schemeClr val="dk1"/>
              </a:buClr>
              <a:buSzPts val="2800"/>
              <a:buNone/>
            </a:pPr>
            <a:r>
              <a:rPr lang="nl-NL" dirty="0"/>
              <a:t>	</a:t>
            </a:r>
            <a:endParaRPr dirty="0"/>
          </a:p>
          <a:p>
            <a:pPr marL="0" indent="0">
              <a:lnSpc>
                <a:spcPct val="90000"/>
              </a:lnSpc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4" name="Picture 10" descr="http://janvanbarneveld.nl/_static/i/timthumb.php?src=_static/i/2016/twee%20sporen%20waarheen.jpg&amp;w=350&amp;h=0&amp;zc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905" y="1815374"/>
            <a:ext cx="3208791" cy="213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82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Trouwstel &amp; backoffice staan centraal!</a:t>
            </a:r>
            <a:endParaRPr/>
          </a:p>
        </p:txBody>
      </p:sp>
      <p:sp>
        <p:nvSpPr>
          <p:cNvPr id="113" name="Google Shape;113;p28"/>
          <p:cNvSpPr/>
          <p:nvPr/>
        </p:nvSpPr>
        <p:spPr>
          <a:xfrm flipH="1">
            <a:off x="0" y="4325200"/>
            <a:ext cx="9144000" cy="818400"/>
          </a:xfrm>
          <a:prstGeom prst="snip1Rect">
            <a:avLst>
              <a:gd name="adj" fmla="val 50000"/>
            </a:avLst>
          </a:prstGeom>
          <a:solidFill>
            <a:srgbClr val="54D8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8"/>
          <p:cNvSpPr/>
          <p:nvPr/>
        </p:nvSpPr>
        <p:spPr>
          <a:xfrm>
            <a:off x="808400" y="3949100"/>
            <a:ext cx="818400" cy="818400"/>
          </a:xfrm>
          <a:prstGeom prst="octagon">
            <a:avLst>
              <a:gd name="adj" fmla="val 29289"/>
            </a:avLst>
          </a:prstGeom>
          <a:solidFill>
            <a:schemeClr val="lt1"/>
          </a:solidFill>
          <a:ln w="28575" cap="flat" cmpd="sng">
            <a:solidFill>
              <a:srgbClr val="4376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8"/>
          <p:cNvSpPr/>
          <p:nvPr/>
        </p:nvSpPr>
        <p:spPr>
          <a:xfrm>
            <a:off x="1971300" y="3949100"/>
            <a:ext cx="818400" cy="818400"/>
          </a:xfrm>
          <a:prstGeom prst="octagon">
            <a:avLst>
              <a:gd name="adj" fmla="val 29289"/>
            </a:avLst>
          </a:prstGeom>
          <a:solidFill>
            <a:schemeClr val="lt1"/>
          </a:solidFill>
          <a:ln w="28575" cap="flat" cmpd="sng">
            <a:solidFill>
              <a:srgbClr val="4376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3600">
                <a:solidFill>
                  <a:srgbClr val="4376FC"/>
                </a:solidFill>
                <a:latin typeface="Aldrich"/>
                <a:ea typeface="Aldrich"/>
                <a:cs typeface="Aldrich"/>
                <a:sym typeface="Aldrich"/>
              </a:rPr>
              <a:t>1</a:t>
            </a:r>
            <a:endParaRPr sz="3600">
              <a:solidFill>
                <a:srgbClr val="4376FC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16" name="Google Shape;116;p28"/>
          <p:cNvSpPr/>
          <p:nvPr/>
        </p:nvSpPr>
        <p:spPr>
          <a:xfrm>
            <a:off x="3134200" y="3949100"/>
            <a:ext cx="818400" cy="818400"/>
          </a:xfrm>
          <a:prstGeom prst="octagon">
            <a:avLst>
              <a:gd name="adj" fmla="val 29289"/>
            </a:avLst>
          </a:prstGeom>
          <a:solidFill>
            <a:schemeClr val="lt1"/>
          </a:solidFill>
          <a:ln w="28575" cap="flat" cmpd="sng">
            <a:solidFill>
              <a:srgbClr val="4376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3600">
                <a:solidFill>
                  <a:srgbClr val="4376FC"/>
                </a:solidFill>
                <a:latin typeface="Aldrich"/>
                <a:ea typeface="Aldrich"/>
                <a:cs typeface="Aldrich"/>
                <a:sym typeface="Aldrich"/>
              </a:rPr>
              <a:t>2</a:t>
            </a:r>
            <a:endParaRPr sz="3600">
              <a:solidFill>
                <a:srgbClr val="4376FC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17" name="Google Shape;117;p28"/>
          <p:cNvSpPr/>
          <p:nvPr/>
        </p:nvSpPr>
        <p:spPr>
          <a:xfrm>
            <a:off x="4297100" y="3949100"/>
            <a:ext cx="818400" cy="818400"/>
          </a:xfrm>
          <a:prstGeom prst="octagon">
            <a:avLst>
              <a:gd name="adj" fmla="val 29289"/>
            </a:avLst>
          </a:prstGeom>
          <a:solidFill>
            <a:schemeClr val="lt1"/>
          </a:solidFill>
          <a:ln w="28575" cap="flat" cmpd="sng">
            <a:solidFill>
              <a:srgbClr val="4376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3600">
                <a:solidFill>
                  <a:srgbClr val="4376FC"/>
                </a:solidFill>
                <a:latin typeface="Aldrich"/>
                <a:ea typeface="Aldrich"/>
                <a:cs typeface="Aldrich"/>
                <a:sym typeface="Aldrich"/>
              </a:rPr>
              <a:t>3</a:t>
            </a:r>
            <a:endParaRPr sz="3600">
              <a:solidFill>
                <a:srgbClr val="4376FC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18" name="Google Shape;118;p28"/>
          <p:cNvSpPr/>
          <p:nvPr/>
        </p:nvSpPr>
        <p:spPr>
          <a:xfrm>
            <a:off x="5291175" y="4002775"/>
            <a:ext cx="818400" cy="818400"/>
          </a:xfrm>
          <a:prstGeom prst="octagon">
            <a:avLst>
              <a:gd name="adj" fmla="val 29289"/>
            </a:avLst>
          </a:prstGeom>
          <a:solidFill>
            <a:schemeClr val="lt1"/>
          </a:solidFill>
          <a:ln w="28575" cap="flat" cmpd="sng">
            <a:solidFill>
              <a:srgbClr val="4376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9" name="Google Shape;1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8425" y="1322525"/>
            <a:ext cx="3939861" cy="262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025" y="4071950"/>
            <a:ext cx="60714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66424" y="4071949"/>
            <a:ext cx="1535151" cy="102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0000" y="4131563"/>
            <a:ext cx="480750" cy="45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8"/>
          <p:cNvSpPr txBox="1"/>
          <p:nvPr/>
        </p:nvSpPr>
        <p:spPr>
          <a:xfrm>
            <a:off x="452950" y="1276325"/>
            <a:ext cx="4662600" cy="24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  <a:buChar char="■"/>
            </a:pPr>
            <a:r>
              <a:rPr lang="nl" dirty="0"/>
              <a:t>Het trouwende stel als startpunt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  <a:buChar char="■"/>
            </a:pPr>
            <a:r>
              <a:rPr lang="nl" dirty="0"/>
              <a:t>Overzicht door online portaal: </a:t>
            </a:r>
            <a:r>
              <a:rPr lang="nl" dirty="0">
                <a:solidFill>
                  <a:schemeClr val="dk1"/>
                </a:solidFill>
              </a:rPr>
              <a:t>Inzicht in stand van zaken (stukken en voortgang)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  <a:buChar char="■"/>
            </a:pPr>
            <a:r>
              <a:rPr lang="nl" dirty="0">
                <a:solidFill>
                  <a:schemeClr val="dk1"/>
                </a:solidFill>
              </a:rPr>
              <a:t>Vanaf de bank alles kunnen regelen. Van partner tot getuigen. Van datum ceremonie tot trouwboekje.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24" name="Google Shape;124;p28"/>
          <p:cNvSpPr txBox="1"/>
          <p:nvPr/>
        </p:nvSpPr>
        <p:spPr>
          <a:xfrm>
            <a:off x="452900" y="1276325"/>
            <a:ext cx="4662600" cy="24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  <a:buChar char="■"/>
            </a:pPr>
            <a:r>
              <a:rPr lang="nl" dirty="0"/>
              <a:t>Berichtenverkeer gaat automatisch</a:t>
            </a: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  <a:buChar char="■"/>
            </a:pPr>
            <a:r>
              <a:rPr lang="nl" dirty="0"/>
              <a:t>Reserveren ceremonie gebeurt automatisch</a:t>
            </a: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  <a:buChar char="■"/>
            </a:pPr>
            <a:r>
              <a:rPr lang="nl" dirty="0"/>
              <a:t>Reserveren Babsen gebeurt automatisch</a:t>
            </a: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  <a:buChar char="■"/>
            </a:pPr>
            <a:r>
              <a:rPr lang="nl" dirty="0"/>
              <a:t>Reserveren locatie (Utrecht) gebeurt automatisch</a:t>
            </a: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  <a:buChar char="■"/>
            </a:pPr>
            <a:r>
              <a:rPr lang="nl" dirty="0"/>
              <a:t>Betalen kan online</a:t>
            </a: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  <a:buChar char="■"/>
            </a:pPr>
            <a:r>
              <a:rPr lang="nl" dirty="0"/>
              <a:t>Wijzigen kan online</a:t>
            </a: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  <a:buChar char="■"/>
            </a:pPr>
            <a:r>
              <a:rPr lang="nl" dirty="0"/>
              <a:t>Annuleren kan online</a:t>
            </a: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  <a:buChar char="■"/>
            </a:pPr>
            <a:r>
              <a:rPr lang="nl" dirty="0"/>
              <a:t>Dashboard voor de backoffice voor overzicht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Future proof</a:t>
            </a:r>
            <a:endParaRPr/>
          </a:p>
        </p:txBody>
      </p:sp>
      <p:sp>
        <p:nvSpPr>
          <p:cNvPr id="130" name="Google Shape;130;p29"/>
          <p:cNvSpPr/>
          <p:nvPr/>
        </p:nvSpPr>
        <p:spPr>
          <a:xfrm flipH="1">
            <a:off x="0" y="4325200"/>
            <a:ext cx="9144000" cy="818400"/>
          </a:xfrm>
          <a:prstGeom prst="snip1Rect">
            <a:avLst>
              <a:gd name="adj" fmla="val 50000"/>
            </a:avLst>
          </a:prstGeom>
          <a:solidFill>
            <a:srgbClr val="54D8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9"/>
          <p:cNvSpPr/>
          <p:nvPr/>
        </p:nvSpPr>
        <p:spPr>
          <a:xfrm>
            <a:off x="808400" y="3949100"/>
            <a:ext cx="818400" cy="818400"/>
          </a:xfrm>
          <a:prstGeom prst="octagon">
            <a:avLst>
              <a:gd name="adj" fmla="val 29289"/>
            </a:avLst>
          </a:prstGeom>
          <a:solidFill>
            <a:schemeClr val="lt1"/>
          </a:solidFill>
          <a:ln w="28575" cap="flat" cmpd="sng">
            <a:solidFill>
              <a:srgbClr val="4376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9"/>
          <p:cNvSpPr/>
          <p:nvPr/>
        </p:nvSpPr>
        <p:spPr>
          <a:xfrm>
            <a:off x="1971300" y="3949100"/>
            <a:ext cx="818400" cy="818400"/>
          </a:xfrm>
          <a:prstGeom prst="octagon">
            <a:avLst>
              <a:gd name="adj" fmla="val 29289"/>
            </a:avLst>
          </a:prstGeom>
          <a:solidFill>
            <a:schemeClr val="lt1"/>
          </a:solidFill>
          <a:ln w="28575" cap="flat" cmpd="sng">
            <a:solidFill>
              <a:srgbClr val="4376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3600">
                <a:solidFill>
                  <a:srgbClr val="4376FC"/>
                </a:solidFill>
                <a:latin typeface="Aldrich"/>
                <a:ea typeface="Aldrich"/>
                <a:cs typeface="Aldrich"/>
                <a:sym typeface="Aldrich"/>
              </a:rPr>
              <a:t>1</a:t>
            </a:r>
            <a:endParaRPr sz="3600">
              <a:solidFill>
                <a:srgbClr val="4376FC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33" name="Google Shape;133;p29"/>
          <p:cNvSpPr/>
          <p:nvPr/>
        </p:nvSpPr>
        <p:spPr>
          <a:xfrm>
            <a:off x="3134200" y="3949100"/>
            <a:ext cx="818400" cy="818400"/>
          </a:xfrm>
          <a:prstGeom prst="octagon">
            <a:avLst>
              <a:gd name="adj" fmla="val 29289"/>
            </a:avLst>
          </a:prstGeom>
          <a:solidFill>
            <a:schemeClr val="lt1"/>
          </a:solidFill>
          <a:ln w="28575" cap="flat" cmpd="sng">
            <a:solidFill>
              <a:srgbClr val="4376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3600">
                <a:solidFill>
                  <a:srgbClr val="4376FC"/>
                </a:solidFill>
                <a:latin typeface="Aldrich"/>
                <a:ea typeface="Aldrich"/>
                <a:cs typeface="Aldrich"/>
                <a:sym typeface="Aldrich"/>
              </a:rPr>
              <a:t>2</a:t>
            </a:r>
            <a:endParaRPr sz="3600">
              <a:solidFill>
                <a:srgbClr val="4376FC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34" name="Google Shape;134;p29"/>
          <p:cNvSpPr/>
          <p:nvPr/>
        </p:nvSpPr>
        <p:spPr>
          <a:xfrm>
            <a:off x="4297100" y="3949100"/>
            <a:ext cx="818400" cy="818400"/>
          </a:xfrm>
          <a:prstGeom prst="octagon">
            <a:avLst>
              <a:gd name="adj" fmla="val 29289"/>
            </a:avLst>
          </a:prstGeom>
          <a:solidFill>
            <a:schemeClr val="lt1"/>
          </a:solidFill>
          <a:ln w="28575" cap="flat" cmpd="sng">
            <a:solidFill>
              <a:srgbClr val="4376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3600">
                <a:solidFill>
                  <a:srgbClr val="4376FC"/>
                </a:solidFill>
                <a:latin typeface="Aldrich"/>
                <a:ea typeface="Aldrich"/>
                <a:cs typeface="Aldrich"/>
                <a:sym typeface="Aldrich"/>
              </a:rPr>
              <a:t>3</a:t>
            </a:r>
            <a:endParaRPr sz="3600">
              <a:solidFill>
                <a:srgbClr val="4376FC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35" name="Google Shape;135;p29"/>
          <p:cNvSpPr/>
          <p:nvPr/>
        </p:nvSpPr>
        <p:spPr>
          <a:xfrm>
            <a:off x="6389250" y="3949100"/>
            <a:ext cx="818400" cy="818400"/>
          </a:xfrm>
          <a:prstGeom prst="octagon">
            <a:avLst>
              <a:gd name="adj" fmla="val 29289"/>
            </a:avLst>
          </a:prstGeom>
          <a:solidFill>
            <a:schemeClr val="lt1"/>
          </a:solidFill>
          <a:ln w="28575" cap="flat" cmpd="sng">
            <a:solidFill>
              <a:srgbClr val="4376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6" name="Google Shape;1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675024" y="4071949"/>
            <a:ext cx="1535151" cy="102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025" y="4071950"/>
            <a:ext cx="60714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2425" y="4077888"/>
            <a:ext cx="480750" cy="45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9"/>
          <p:cNvSpPr txBox="1"/>
          <p:nvPr/>
        </p:nvSpPr>
        <p:spPr>
          <a:xfrm>
            <a:off x="452949" y="1276325"/>
            <a:ext cx="6069476" cy="24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  <a:buFont typeface="Arial"/>
              <a:buChar char="■"/>
            </a:pPr>
            <a:r>
              <a:rPr lang="nl" dirty="0"/>
              <a:t>De trouwplanner is ontwikkelt volgens het Common Ground principe: </a:t>
            </a:r>
            <a:r>
              <a:rPr lang="nl" dirty="0" smtClean="0"/>
              <a:t>deelbaar </a:t>
            </a:r>
            <a:r>
              <a:rPr lang="nl" dirty="0"/>
              <a:t>en schaalbaar.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  <a:buChar char="■"/>
            </a:pPr>
            <a:r>
              <a:rPr lang="nl" dirty="0"/>
              <a:t>Deelbaar door de componenten waaruit de trouwplanner is opgebouwd.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  <a:buChar char="■"/>
            </a:pPr>
            <a:r>
              <a:rPr lang="nl" dirty="0"/>
              <a:t>De trouwplanner is NLX proof.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  <a:buChar char="■"/>
            </a:pPr>
            <a:r>
              <a:rPr lang="nl" dirty="0"/>
              <a:t>De componenten waaruit de trouwplanner is opgebouwd, zijn voor meerdere doeleinden te gebruiken, niet alleen voor de trouwplanner.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76FC"/>
              </a:buClr>
              <a:buSzPts val="1400"/>
              <a:buChar char="■"/>
            </a:pPr>
            <a:r>
              <a:rPr lang="nl" dirty="0"/>
              <a:t>De componenten zijn te vinden </a:t>
            </a:r>
            <a:r>
              <a:rPr lang="nl" dirty="0" smtClean="0"/>
              <a:t>op: </a:t>
            </a:r>
            <a:r>
              <a:rPr lang="nl" sz="1100" u="sng" dirty="0" smtClean="0">
                <a:solidFill>
                  <a:schemeClr val="hlink"/>
                </a:solidFill>
                <a:hlinkClick r:id="rId6"/>
              </a:rPr>
              <a:t>http</a:t>
            </a:r>
            <a:r>
              <a:rPr lang="nl" sz="1100" u="sng" dirty="0">
                <a:solidFill>
                  <a:schemeClr val="hlink"/>
                </a:solidFill>
                <a:hlinkClick r:id="rId6"/>
              </a:rPr>
              <a:t>://utrecht.zaakonline.nl/</a:t>
            </a:r>
            <a:endParaRPr dirty="0"/>
          </a:p>
        </p:txBody>
      </p:sp>
      <p:pic>
        <p:nvPicPr>
          <p:cNvPr id="140" name="Google Shape;140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22425" y="-53325"/>
            <a:ext cx="2481663" cy="285958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/>
          <p:nvPr/>
        </p:nvSpPr>
        <p:spPr>
          <a:xfrm>
            <a:off x="5343175" y="3949100"/>
            <a:ext cx="818400" cy="818400"/>
          </a:xfrm>
          <a:prstGeom prst="octagon">
            <a:avLst>
              <a:gd name="adj" fmla="val 29289"/>
            </a:avLst>
          </a:prstGeom>
          <a:solidFill>
            <a:schemeClr val="lt1"/>
          </a:solidFill>
          <a:ln w="28575" cap="flat" cmpd="sng">
            <a:solidFill>
              <a:srgbClr val="4376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3600">
                <a:solidFill>
                  <a:srgbClr val="4376FC"/>
                </a:solidFill>
                <a:latin typeface="Aldrich"/>
                <a:ea typeface="Aldrich"/>
                <a:cs typeface="Aldrich"/>
                <a:sym typeface="Aldrich"/>
              </a:rPr>
              <a:t>4</a:t>
            </a:r>
            <a:endParaRPr sz="3600">
              <a:solidFill>
                <a:srgbClr val="4376FC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>
            <a:spLocks noGrp="1"/>
          </p:cNvSpPr>
          <p:nvPr>
            <p:ph type="title"/>
          </p:nvPr>
        </p:nvSpPr>
        <p:spPr>
          <a:xfrm>
            <a:off x="311700" y="423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Demo</a:t>
            </a:r>
            <a:endParaRPr dirty="0"/>
          </a:p>
        </p:txBody>
      </p:sp>
      <p:sp>
        <p:nvSpPr>
          <p:cNvPr id="147" name="Google Shape;147;p30"/>
          <p:cNvSpPr/>
          <p:nvPr/>
        </p:nvSpPr>
        <p:spPr>
          <a:xfrm flipH="1">
            <a:off x="0" y="4325200"/>
            <a:ext cx="9144000" cy="818400"/>
          </a:xfrm>
          <a:prstGeom prst="snip1Rect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rgbClr val="4376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48" name="Google Shape;148;p30"/>
          <p:cNvSpPr/>
          <p:nvPr/>
        </p:nvSpPr>
        <p:spPr>
          <a:xfrm>
            <a:off x="808400" y="3949100"/>
            <a:ext cx="818400" cy="818400"/>
          </a:xfrm>
          <a:prstGeom prst="octagon">
            <a:avLst>
              <a:gd name="adj" fmla="val 29289"/>
            </a:avLst>
          </a:prstGeom>
          <a:solidFill>
            <a:schemeClr val="lt1"/>
          </a:solidFill>
          <a:ln w="28575" cap="flat" cmpd="sng">
            <a:solidFill>
              <a:srgbClr val="4376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0"/>
          <p:cNvSpPr/>
          <p:nvPr/>
        </p:nvSpPr>
        <p:spPr>
          <a:xfrm>
            <a:off x="1971300" y="3949100"/>
            <a:ext cx="818400" cy="818400"/>
          </a:xfrm>
          <a:prstGeom prst="octagon">
            <a:avLst>
              <a:gd name="adj" fmla="val 29289"/>
            </a:avLst>
          </a:prstGeom>
          <a:solidFill>
            <a:schemeClr val="lt1"/>
          </a:solidFill>
          <a:ln w="28575" cap="flat" cmpd="sng">
            <a:solidFill>
              <a:srgbClr val="4376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3600">
                <a:solidFill>
                  <a:srgbClr val="4376FC"/>
                </a:solidFill>
                <a:latin typeface="Aldrich"/>
                <a:ea typeface="Aldrich"/>
                <a:cs typeface="Aldrich"/>
                <a:sym typeface="Aldrich"/>
              </a:rPr>
              <a:t>1</a:t>
            </a:r>
            <a:endParaRPr sz="3600">
              <a:solidFill>
                <a:srgbClr val="4376FC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50" name="Google Shape;150;p30"/>
          <p:cNvSpPr/>
          <p:nvPr/>
        </p:nvSpPr>
        <p:spPr>
          <a:xfrm>
            <a:off x="3134200" y="3949100"/>
            <a:ext cx="818400" cy="818400"/>
          </a:xfrm>
          <a:prstGeom prst="octagon">
            <a:avLst>
              <a:gd name="adj" fmla="val 29289"/>
            </a:avLst>
          </a:prstGeom>
          <a:solidFill>
            <a:schemeClr val="lt1"/>
          </a:solidFill>
          <a:ln w="28575" cap="flat" cmpd="sng">
            <a:solidFill>
              <a:srgbClr val="4376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3600">
                <a:solidFill>
                  <a:srgbClr val="4376FC"/>
                </a:solidFill>
                <a:latin typeface="Aldrich"/>
                <a:ea typeface="Aldrich"/>
                <a:cs typeface="Aldrich"/>
                <a:sym typeface="Aldrich"/>
              </a:rPr>
              <a:t>2</a:t>
            </a:r>
            <a:endParaRPr sz="3600">
              <a:solidFill>
                <a:srgbClr val="4376FC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51" name="Google Shape;151;p30"/>
          <p:cNvSpPr/>
          <p:nvPr/>
        </p:nvSpPr>
        <p:spPr>
          <a:xfrm>
            <a:off x="4297100" y="3949100"/>
            <a:ext cx="818400" cy="818400"/>
          </a:xfrm>
          <a:prstGeom prst="octagon">
            <a:avLst>
              <a:gd name="adj" fmla="val 29289"/>
            </a:avLst>
          </a:prstGeom>
          <a:solidFill>
            <a:schemeClr val="lt1"/>
          </a:solidFill>
          <a:ln w="28575" cap="flat" cmpd="sng">
            <a:solidFill>
              <a:srgbClr val="4376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3600">
                <a:solidFill>
                  <a:srgbClr val="4376FC"/>
                </a:solidFill>
                <a:latin typeface="Aldrich"/>
                <a:ea typeface="Aldrich"/>
                <a:cs typeface="Aldrich"/>
                <a:sym typeface="Aldrich"/>
              </a:rPr>
              <a:t>3</a:t>
            </a:r>
            <a:endParaRPr sz="3600">
              <a:solidFill>
                <a:srgbClr val="4376FC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52" name="Google Shape;152;p30"/>
          <p:cNvSpPr/>
          <p:nvPr/>
        </p:nvSpPr>
        <p:spPr>
          <a:xfrm>
            <a:off x="5460000" y="3949100"/>
            <a:ext cx="818400" cy="818400"/>
          </a:xfrm>
          <a:prstGeom prst="octagon">
            <a:avLst>
              <a:gd name="adj" fmla="val 29289"/>
            </a:avLst>
          </a:prstGeom>
          <a:solidFill>
            <a:schemeClr val="lt1"/>
          </a:solidFill>
          <a:ln w="28575" cap="flat" cmpd="sng">
            <a:solidFill>
              <a:srgbClr val="4376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" name="Google Shape;1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025" y="4071950"/>
            <a:ext cx="60714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8825" y="4131563"/>
            <a:ext cx="480750" cy="45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0"/>
          <p:cNvSpPr/>
          <p:nvPr/>
        </p:nvSpPr>
        <p:spPr>
          <a:xfrm>
            <a:off x="5460000" y="3949100"/>
            <a:ext cx="818400" cy="818400"/>
          </a:xfrm>
          <a:prstGeom prst="octagon">
            <a:avLst>
              <a:gd name="adj" fmla="val 29289"/>
            </a:avLst>
          </a:prstGeom>
          <a:solidFill>
            <a:schemeClr val="lt1"/>
          </a:solidFill>
          <a:ln w="28575" cap="flat" cmpd="sng">
            <a:solidFill>
              <a:srgbClr val="4376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3600">
                <a:solidFill>
                  <a:srgbClr val="4376FC"/>
                </a:solidFill>
                <a:latin typeface="Aldrich"/>
                <a:ea typeface="Aldrich"/>
                <a:cs typeface="Aldrich"/>
                <a:sym typeface="Aldrich"/>
              </a:rPr>
              <a:t>4</a:t>
            </a:r>
            <a:endParaRPr sz="3600">
              <a:solidFill>
                <a:srgbClr val="4376FC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56" name="Google Shape;156;p30"/>
          <p:cNvSpPr/>
          <p:nvPr/>
        </p:nvSpPr>
        <p:spPr>
          <a:xfrm>
            <a:off x="6622900" y="3949100"/>
            <a:ext cx="818400" cy="818400"/>
          </a:xfrm>
          <a:prstGeom prst="octagon">
            <a:avLst>
              <a:gd name="adj" fmla="val 29289"/>
            </a:avLst>
          </a:prstGeom>
          <a:solidFill>
            <a:schemeClr val="lt1"/>
          </a:solidFill>
          <a:ln w="28575" cap="flat" cmpd="sng">
            <a:solidFill>
              <a:srgbClr val="4376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1725" y="4131563"/>
            <a:ext cx="480750" cy="45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460012" y="4131587"/>
            <a:ext cx="1535151" cy="102342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58;p30">
            <a:extLst>
              <a:ext uri="{FF2B5EF4-FFF2-40B4-BE49-F238E27FC236}">
                <a16:creationId xmlns:a16="http://schemas.microsoft.com/office/drawing/2014/main" xmlns="" id="{B7FA8953-C8E5-410E-9C20-09E5103F0A25}"/>
              </a:ext>
            </a:extLst>
          </p:cNvPr>
          <p:cNvSpPr txBox="1"/>
          <p:nvPr/>
        </p:nvSpPr>
        <p:spPr>
          <a:xfrm>
            <a:off x="311700" y="1148100"/>
            <a:ext cx="4183676" cy="24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nl-NL" dirty="0"/>
              <a:t>Link trouwplanner:</a:t>
            </a:r>
            <a:endParaRPr lang="nl-NL" dirty="0">
              <a:hlinkClick r:id="rId6"/>
            </a:endParaRPr>
          </a:p>
          <a:p>
            <a:pPr lvl="0"/>
            <a:r>
              <a:rPr lang="nl-NL" dirty="0">
                <a:hlinkClick r:id="rId6"/>
              </a:rPr>
              <a:t>https://utrecht.trouwplanner.online</a:t>
            </a:r>
            <a:endParaRPr lang="nl-NL" dirty="0"/>
          </a:p>
          <a:p>
            <a:pPr lvl="0"/>
            <a:endParaRPr lang="nl-NL" dirty="0" smtClean="0"/>
          </a:p>
          <a:p>
            <a:pPr lvl="0"/>
            <a:endParaRPr lang="nl-NL" dirty="0"/>
          </a:p>
          <a:p>
            <a:pPr lvl="0"/>
            <a:endParaRPr lang="nl-NL" dirty="0" smtClean="0"/>
          </a:p>
          <a:p>
            <a:pPr lvl="0"/>
            <a:endParaRPr lang="nl-NL" dirty="0"/>
          </a:p>
          <a:p>
            <a:pPr lvl="0"/>
            <a:endParaRPr lang="nl-NL" dirty="0" smtClean="0"/>
          </a:p>
          <a:p>
            <a:pPr lvl="0"/>
            <a:endParaRPr lang="nl-NL" dirty="0"/>
          </a:p>
          <a:p>
            <a:pPr lvl="0"/>
            <a:r>
              <a:rPr lang="nl-NL" dirty="0"/>
              <a:t>Reset test database PAS OP!</a:t>
            </a:r>
          </a:p>
          <a:p>
            <a:pPr lvl="0"/>
            <a:r>
              <a:rPr lang="nl-NL" dirty="0">
                <a:hlinkClick r:id="rId7"/>
              </a:rPr>
              <a:t>http://utrecht.trouwplanner.online/ado92qeap9alkn</a:t>
            </a:r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Opgaven en vraagstukken</a:t>
            </a:r>
            <a:endParaRPr lang="nl-NL" dirty="0"/>
          </a:p>
        </p:txBody>
      </p:sp>
      <p:sp>
        <p:nvSpPr>
          <p:cNvPr id="4" name="AutoShape 2" descr="Afbeeldingsresultaat voor postits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28" name="Picture 4" descr="Gerelateerde afbeeldi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412" y="984233"/>
            <a:ext cx="50482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49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307</Words>
  <Application>Microsoft Office PowerPoint</Application>
  <PresentationFormat>Diavoorstelling (16:9)</PresentationFormat>
  <Paragraphs>81</Paragraphs>
  <Slides>9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9</vt:i4>
      </vt:variant>
    </vt:vector>
  </HeadingPairs>
  <TitlesOfParts>
    <vt:vector size="16" baseType="lpstr">
      <vt:lpstr>Arial</vt:lpstr>
      <vt:lpstr>Lucida Sans Unicode</vt:lpstr>
      <vt:lpstr>Calibri</vt:lpstr>
      <vt:lpstr>Aldrich</vt:lpstr>
      <vt:lpstr>Verdana</vt:lpstr>
      <vt:lpstr>Simple Light</vt:lpstr>
      <vt:lpstr>Simple Light</vt:lpstr>
      <vt:lpstr>PowerPoint-presentatie</vt:lpstr>
      <vt:lpstr>Agenda</vt:lpstr>
      <vt:lpstr>PowerPoint-presentatie</vt:lpstr>
      <vt:lpstr>PowerPoint-presentatie</vt:lpstr>
      <vt:lpstr>Twee sporen</vt:lpstr>
      <vt:lpstr>Trouwstel &amp; backoffice staan centraal!</vt:lpstr>
      <vt:lpstr>Future proof</vt:lpstr>
      <vt:lpstr>Demo</vt:lpstr>
      <vt:lpstr>Opgaven en vraagstukken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Belt, Kunera van den</dc:creator>
  <cp:lastModifiedBy>Belt, Kunera van den</cp:lastModifiedBy>
  <cp:revision>4</cp:revision>
  <dcterms:modified xsi:type="dcterms:W3CDTF">2019-05-21T21:53:22Z</dcterms:modified>
</cp:coreProperties>
</file>