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60" r:id="rId3"/>
    <p:sldId id="262" r:id="rId4"/>
    <p:sldId id="263" r:id="rId5"/>
    <p:sldId id="265" r:id="rId6"/>
    <p:sldId id="264"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Stijl, gemiddeld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124" d="100"/>
          <a:sy n="124" d="100"/>
        </p:scale>
        <p:origin x="10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nl-NL"/>
              <a:t>Klik om de stijl te bewerken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7799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9742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986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18619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nl-NL"/>
              <a:t>Klik om de stijl te bewerken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8593667" y="6272784"/>
            <a:ext cx="2644309" cy="365125"/>
          </a:xfrm>
        </p:spPr>
        <p:txBody>
          <a:bodyPr/>
          <a:lstStyle/>
          <a:p>
            <a:fld id="{9334D819-9F07-4261-B09B-9E467E5D9002}" type="datetimeFigureOut">
              <a:rPr lang="en-US" smtClean="0"/>
              <a:pPr/>
              <a:t>4/4/2019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370929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5817699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a:t>Klik om de stijl te bewerken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94977769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301969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248504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t>4/4/2019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t>‹nr.›</a:t>
            </a:fld>
            <a:endParaRPr lang="en-US" dirty="0"/>
          </a:p>
        </p:txBody>
      </p:sp>
    </p:spTree>
    <p:extLst>
      <p:ext uri="{BB962C8B-B14F-4D97-AF65-F5344CB8AC3E}">
        <p14:creationId xmlns:p14="http://schemas.microsoft.com/office/powerpoint/2010/main" val="1033860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nl-NL"/>
              <a:t>Klik om de stijl te bewerken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9334D819-9F07-4261-B09B-9E467E5D9002}" type="datetimeFigureOut">
              <a:rPr lang="en-US" smtClean="0"/>
              <a:pPr/>
              <a:t>4/4/2019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22185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34D819-9F07-4261-B09B-9E467E5D9002}" type="datetimeFigureOut">
              <a:rPr lang="en-US" smtClean="0"/>
              <a:pPr/>
              <a:t>4/4/2019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1766878-3199-4EAB-94E7-2D6D11070E14}" type="slidenum">
              <a:rPr lang="en-US" smtClean="0"/>
              <a:pPr/>
              <a:t>‹nr.›</a:t>
            </a:fld>
            <a:endParaRPr lang="en-US" dirty="0"/>
          </a:p>
        </p:txBody>
      </p:sp>
    </p:spTree>
    <p:extLst>
      <p:ext uri="{BB962C8B-B14F-4D97-AF65-F5344CB8AC3E}">
        <p14:creationId xmlns:p14="http://schemas.microsoft.com/office/powerpoint/2010/main" val="419287735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Wij stellen u voor..</a:t>
            </a:r>
          </a:p>
        </p:txBody>
      </p:sp>
    </p:spTree>
    <p:extLst>
      <p:ext uri="{BB962C8B-B14F-4D97-AF65-F5344CB8AC3E}">
        <p14:creationId xmlns:p14="http://schemas.microsoft.com/office/powerpoint/2010/main" val="382151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1" y="4282444"/>
            <a:ext cx="3886199" cy="1737360"/>
          </a:xfrm>
        </p:spPr>
        <p:txBody>
          <a:bodyPr anchor="ctr">
            <a:normAutofit/>
          </a:bodyPr>
          <a:lstStyle/>
          <a:p>
            <a:pPr algn="ctr"/>
            <a:r>
              <a:rPr lang="nl-NL" dirty="0"/>
              <a:t>stel I</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3349898660"/>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Directeur houthandel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Secretaresse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Kruiswoordpuzzels, fietsen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Tuinieren, fietsen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Goed (C2)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Goed (C2)</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Computer, Smartphone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Kosten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Om zij graag een groot feest willen geven voor de familie willen ze de verplichtingen graag zo goedkoop mogelijk of zelfs gratis laten plaatsvinden. Na allebei al eens getrouwd te zijn geweest vinden ze de formaliteiten niet zo belangrijk, maar het delen met hun dierbaren des te meer.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3" name="Rechthoek 2"/>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257" y="852190"/>
            <a:ext cx="3712838"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2620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21090" y="243844"/>
            <a:ext cx="3200400" cy="1737360"/>
          </a:xfrm>
        </p:spPr>
        <p:txBody>
          <a:bodyPr anchor="ctr">
            <a:normAutofit fontScale="90000"/>
          </a:bodyPr>
          <a:lstStyle/>
          <a:p>
            <a:pPr algn="ctr"/>
            <a:r>
              <a:rPr lang="nl-NL" dirty="0"/>
              <a:t>stel I</a:t>
            </a:r>
            <a:br>
              <a:rPr lang="nl-NL" dirty="0"/>
            </a:br>
            <a:br>
              <a:rPr lang="nl-NL" dirty="0"/>
            </a:br>
            <a:r>
              <a:rPr lang="nl-NL" dirty="0"/>
              <a:t>Testdata</a:t>
            </a: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2520606568"/>
              </p:ext>
            </p:extLst>
          </p:nvPr>
        </p:nvGraphicFramePr>
        <p:xfrm>
          <a:off x="312133" y="243844"/>
          <a:ext cx="7279568" cy="493776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Martin Timmers</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Annemarijn</a:t>
                      </a:r>
                      <a:r>
                        <a:rPr lang="nl-NL" sz="1000" baseline="0" dirty="0">
                          <a:solidFill>
                            <a:schemeClr val="tx1"/>
                          </a:solidFill>
                          <a:latin typeface="Arial" panose="020B0604020202020204" pitchFamily="34" charset="0"/>
                          <a:cs typeface="Arial" panose="020B0604020202020204" pitchFamily="34" charset="0"/>
                        </a:rPr>
                        <a:t> van Helvert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999999837</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999999850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 (Gescheiden)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Weduwe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 maart 1951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 februari 1958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41931">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Pleinmarktlaan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Grote Kerkstraat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10 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4321 AA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2314 CC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Bloemendaal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Den Haag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M.Timmers@e-mail.com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AvHelvert@e-mail.com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06-81726354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06-45362718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1e,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2de of 3de </a:t>
                      </a:r>
                      <a:r>
                        <a:rPr lang="nl-NL" sz="1000" b="1" dirty="0" err="1">
                          <a:solidFill>
                            <a:schemeClr val="tx1"/>
                          </a:solidFill>
                          <a:latin typeface="Arial" panose="020B0604020202020204" pitchFamily="34" charset="0"/>
                          <a:cs typeface="Arial" panose="020B0604020202020204" pitchFamily="34" charset="0"/>
                        </a:rPr>
                        <a:t>graads</a:t>
                      </a:r>
                      <a:r>
                        <a:rPr lang="nl-NL" sz="1000" b="1" dirty="0">
                          <a:solidFill>
                            <a:schemeClr val="tx1"/>
                          </a:solidFill>
                          <a:latin typeface="Arial" panose="020B0604020202020204" pitchFamily="34" charset="0"/>
                          <a:cs typeface="Arial" panose="020B0604020202020204" pitchFamily="34" charset="0"/>
                        </a:rPr>
                        <a:t> 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Zij</a:t>
                      </a:r>
                      <a:r>
                        <a:rPr lang="nl-NL" sz="1000" baseline="0" dirty="0">
                          <a:solidFill>
                            <a:schemeClr val="tx1"/>
                          </a:solidFill>
                          <a:latin typeface="Arial" panose="020B0604020202020204" pitchFamily="34" charset="0"/>
                          <a:cs typeface="Arial" panose="020B0604020202020204" pitchFamily="34" charset="0"/>
                        </a:rPr>
                        <a:t> zijn beide getrouwd geweest, maar zijn op verschillende manieren weer “vrijgezel” geworden. Ook willen ze gratis trouwen en zo min mogelijk poespas, want het echt trouwen is maar een formeel iets, het gaat hen om het feest.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4" name="Afbeelding 3">
            <a:extLst>
              <a:ext uri="{FF2B5EF4-FFF2-40B4-BE49-F238E27FC236}">
                <a16:creationId xmlns:a16="http://schemas.microsoft.com/office/drawing/2014/main" id="{4E250197-C048-4ACD-BF6C-CB97DDE7D7F3}"/>
              </a:ext>
            </a:extLst>
          </p:cNvPr>
          <p:cNvPicPr>
            <a:picLocks noChangeAspect="1"/>
          </p:cNvPicPr>
          <p:nvPr/>
        </p:nvPicPr>
        <p:blipFill>
          <a:blip r:embed="rId2"/>
          <a:stretch>
            <a:fillRect/>
          </a:stretch>
        </p:blipFill>
        <p:spPr>
          <a:xfrm>
            <a:off x="9168765" y="3267079"/>
            <a:ext cx="2305050" cy="1914525"/>
          </a:xfrm>
          <a:prstGeom prst="rect">
            <a:avLst/>
          </a:prstGeom>
        </p:spPr>
      </p:pic>
    </p:spTree>
    <p:extLst>
      <p:ext uri="{BB962C8B-B14F-4D97-AF65-F5344CB8AC3E}">
        <p14:creationId xmlns:p14="http://schemas.microsoft.com/office/powerpoint/2010/main" val="267429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05800" y="4282444"/>
            <a:ext cx="3886200" cy="1737360"/>
          </a:xfrm>
        </p:spPr>
        <p:txBody>
          <a:bodyPr anchor="ctr">
            <a:normAutofit/>
          </a:bodyPr>
          <a:lstStyle/>
          <a:p>
            <a:pPr algn="ctr"/>
            <a:r>
              <a:rPr lang="nl-NL" dirty="0"/>
              <a:t>stel II</a:t>
            </a:r>
            <a:br>
              <a:rPr lang="nl-NL" dirty="0"/>
            </a:br>
            <a:br>
              <a:rPr lang="nl-NL" dirty="0"/>
            </a:br>
            <a:endParaRPr lang="nl-NL" dirty="0"/>
          </a:p>
        </p:txBody>
      </p:sp>
      <p:graphicFrame>
        <p:nvGraphicFramePr>
          <p:cNvPr id="6" name="Tabel 5"/>
          <p:cNvGraphicFramePr>
            <a:graphicFrameLocks noGrp="1"/>
          </p:cNvGraphicFramePr>
          <p:nvPr>
            <p:extLst>
              <p:ext uri="{D42A27DB-BD31-4B8C-83A1-F6EECF244321}">
                <p14:modId xmlns:p14="http://schemas.microsoft.com/office/powerpoint/2010/main" val="1580802387"/>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van der Heijden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Bloemist (eigen bedrijf)</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Accountant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Yoga, Kunst</a:t>
                      </a:r>
                      <a:r>
                        <a:rPr lang="nl-NL" sz="1000" baseline="0" dirty="0">
                          <a:solidFill>
                            <a:schemeClr val="tx1"/>
                          </a:solidFill>
                          <a:latin typeface="Arial" panose="020B0604020202020204" pitchFamily="34" charset="0"/>
                          <a:cs typeface="Arial" panose="020B0604020202020204" pitchFamily="34" charset="0"/>
                        </a:rPr>
                        <a:t>, Festivals</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Vrienden, Familie, Hardlopen, Marathons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a:t>
                      </a:r>
                      <a:r>
                        <a:rPr lang="nl-NL" sz="1000" baseline="0" dirty="0">
                          <a:solidFill>
                            <a:schemeClr val="tx1"/>
                          </a:solidFill>
                          <a:latin typeface="Arial" panose="020B0604020202020204" pitchFamily="34" charset="0"/>
                          <a:cs typeface="Arial" panose="020B0604020202020204" pitchFamily="34" charset="0"/>
                        </a:rPr>
                        <a:t>-Goed (C1)</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Locatie</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baseline="0" dirty="0">
                          <a:solidFill>
                            <a:schemeClr val="tx1"/>
                          </a:solidFill>
                          <a:latin typeface="Arial" panose="020B0604020202020204" pitchFamily="34" charset="0"/>
                          <a:cs typeface="Arial" panose="020B0604020202020204" pitchFamily="34" charset="0"/>
                        </a:rPr>
                        <a:t>Datum</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r>
                        <a:rPr lang="nl-NL" sz="1000" dirty="0">
                          <a:solidFill>
                            <a:schemeClr val="tx1"/>
                          </a:solidFill>
                          <a:latin typeface="Arial" panose="020B0604020202020204" pitchFamily="34" charset="0"/>
                          <a:cs typeface="Arial" panose="020B0604020202020204" pitchFamily="34" charset="0"/>
                        </a:rPr>
                        <a:t>Dit huwelijk moet HET droomhuwelijk worden. Zij sparen kosten noch moeite om van de dag een dag te maken die zij en hun vrienden en familie nooit zullen vergeten.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600" y="852190"/>
            <a:ext cx="3752850"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9897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1662580211"/>
              </p:ext>
            </p:extLst>
          </p:nvPr>
        </p:nvGraphicFramePr>
        <p:xfrm>
          <a:off x="312133" y="243844"/>
          <a:ext cx="7279568" cy="493776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Renata </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Clinton Gavey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999999230</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100" b="0" i="0" u="none" strike="noStrike" dirty="0">
                          <a:solidFill>
                            <a:srgbClr val="000000"/>
                          </a:solidFill>
                          <a:effectLst/>
                          <a:latin typeface="Calibri" panose="020F0502020204030204" pitchFamily="34" charset="0"/>
                        </a:rPr>
                        <a:t>   </a:t>
                      </a:r>
                      <a:r>
                        <a:rPr lang="nl-NL" sz="1000" b="0" i="0" u="none" strike="noStrike" dirty="0">
                          <a:solidFill>
                            <a:srgbClr val="000000"/>
                          </a:solidFill>
                          <a:effectLst/>
                          <a:latin typeface="Arial" panose="020B0604020202020204" pitchFamily="34" charset="0"/>
                          <a:cs typeface="Arial" panose="020B0604020202020204" pitchFamily="34" charset="0"/>
                        </a:rPr>
                        <a:t>999997865</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16 april 1982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24 november</a:t>
                      </a:r>
                      <a:r>
                        <a:rPr lang="nl-NL" sz="1000" baseline="0" dirty="0">
                          <a:solidFill>
                            <a:schemeClr val="tx1"/>
                          </a:solidFill>
                          <a:latin typeface="Arial" panose="020B0604020202020204" pitchFamily="34" charset="0"/>
                          <a:cs typeface="Arial" panose="020B0604020202020204" pitchFamily="34" charset="0"/>
                        </a:rPr>
                        <a:t> 1977</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Leeuwarden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Teak Pen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Jamaica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r>
                        <a:rPr lang="nl-NL" sz="1000" baseline="0" dirty="0">
                          <a:solidFill>
                            <a:schemeClr val="tx1"/>
                          </a:solidFill>
                          <a:latin typeface="Arial" panose="020B0604020202020204" pitchFamily="34" charset="0"/>
                          <a:cs typeface="Arial" panose="020B0604020202020204" pitchFamily="34" charset="0"/>
                        </a:rPr>
                        <a:t>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34311">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Hoflaanstraat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1234 BB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Emmeloord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Renny_Hey@e-mail.com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Clivey@e-mail.com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 06-12345678</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06-87654321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1e,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2de of 3de </a:t>
                      </a:r>
                      <a:r>
                        <a:rPr lang="nl-NL" sz="1000" b="1" dirty="0" err="1">
                          <a:solidFill>
                            <a:schemeClr val="tx1"/>
                          </a:solidFill>
                          <a:latin typeface="Arial" panose="020B0604020202020204" pitchFamily="34" charset="0"/>
                          <a:cs typeface="Arial" panose="020B0604020202020204" pitchFamily="34" charset="0"/>
                        </a:rPr>
                        <a:t>graads</a:t>
                      </a:r>
                      <a:r>
                        <a:rPr lang="nl-NL" sz="1000" b="1" dirty="0">
                          <a:solidFill>
                            <a:schemeClr val="tx1"/>
                          </a:solidFill>
                          <a:latin typeface="Arial" panose="020B0604020202020204" pitchFamily="34" charset="0"/>
                          <a:cs typeface="Arial" panose="020B0604020202020204" pitchFamily="34" charset="0"/>
                        </a:rPr>
                        <a:t> 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Dit</a:t>
                      </a:r>
                      <a:r>
                        <a:rPr lang="nl-NL" sz="1000" baseline="0" dirty="0">
                          <a:solidFill>
                            <a:schemeClr val="tx1"/>
                          </a:solidFill>
                          <a:latin typeface="Arial" panose="020B0604020202020204" pitchFamily="34" charset="0"/>
                          <a:cs typeface="Arial" panose="020B0604020202020204" pitchFamily="34" charset="0"/>
                        </a:rPr>
                        <a:t> stel wil alle mogelijke opties gebruiken, zij willen trouwen in het weekend, met een eigen bijzondere ambtenaar burgerlijke stand en op een eigen locatie. </a:t>
                      </a:r>
                      <a:br>
                        <a:rPr lang="nl-NL" sz="1000" baseline="0" dirty="0">
                          <a:solidFill>
                            <a:schemeClr val="tx1"/>
                          </a:solidFill>
                          <a:latin typeface="Arial" panose="020B0604020202020204" pitchFamily="34" charset="0"/>
                          <a:cs typeface="Arial" panose="020B0604020202020204" pitchFamily="34" charset="0"/>
                        </a:rPr>
                      </a:b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6DDF5AE4-4480-499A-ADBE-A7ED26049651}"/>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7" name="Titel 1">
            <a:extLst>
              <a:ext uri="{FF2B5EF4-FFF2-40B4-BE49-F238E27FC236}">
                <a16:creationId xmlns:a16="http://schemas.microsoft.com/office/drawing/2014/main" id="{3BA6FED3-33BC-4B76-AE93-15EA17BCFE27}"/>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a:t>
            </a:r>
            <a:br>
              <a:rPr lang="nl-NL" dirty="0"/>
            </a:br>
            <a:br>
              <a:rPr lang="nl-NL" dirty="0"/>
            </a:br>
            <a:r>
              <a:rPr lang="nl-NL" dirty="0"/>
              <a:t>Testdata</a:t>
            </a:r>
            <a:br>
              <a:rPr lang="nl-NL" dirty="0"/>
            </a:br>
            <a:endParaRPr lang="nl-NL" dirty="0"/>
          </a:p>
        </p:txBody>
      </p:sp>
    </p:spTree>
    <p:extLst>
      <p:ext uri="{BB962C8B-B14F-4D97-AF65-F5344CB8AC3E}">
        <p14:creationId xmlns:p14="http://schemas.microsoft.com/office/powerpoint/2010/main" val="3392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6275" y="4282444"/>
            <a:ext cx="3895725" cy="1737360"/>
          </a:xfrm>
        </p:spPr>
        <p:txBody>
          <a:bodyPr anchor="ctr">
            <a:normAutofit/>
          </a:bodyPr>
          <a:lstStyle/>
          <a:p>
            <a:pPr algn="ctr"/>
            <a:r>
              <a:rPr lang="nl-NL" dirty="0"/>
              <a:t>Stel III</a:t>
            </a:r>
          </a:p>
        </p:txBody>
      </p:sp>
      <p:graphicFrame>
        <p:nvGraphicFramePr>
          <p:cNvPr id="6" name="Tabel 5"/>
          <p:cNvGraphicFramePr>
            <a:graphicFrameLocks noGrp="1"/>
          </p:cNvGraphicFramePr>
          <p:nvPr>
            <p:extLst>
              <p:ext uri="{D42A27DB-BD31-4B8C-83A1-F6EECF244321}">
                <p14:modId xmlns:p14="http://schemas.microsoft.com/office/powerpoint/2010/main" val="1303836161"/>
              </p:ext>
            </p:extLst>
          </p:nvPr>
        </p:nvGraphicFramePr>
        <p:xfrm>
          <a:off x="180974" y="4282444"/>
          <a:ext cx="7972702" cy="2430780"/>
        </p:xfrm>
        <a:graphic>
          <a:graphicData uri="http://schemas.openxmlformats.org/drawingml/2006/table">
            <a:tbl>
              <a:tblPr firstRow="1" bandRow="1">
                <a:tableStyleId>{D7AC3CCA-C797-4891-BE02-D94E43425B78}</a:tableStyleId>
              </a:tblPr>
              <a:tblGrid>
                <a:gridCol w="2234835">
                  <a:extLst>
                    <a:ext uri="{9D8B030D-6E8A-4147-A177-3AD203B41FA5}">
                      <a16:colId xmlns:a16="http://schemas.microsoft.com/office/drawing/2014/main" val="2544484831"/>
                    </a:ext>
                  </a:extLst>
                </a:gridCol>
                <a:gridCol w="2785327">
                  <a:extLst>
                    <a:ext uri="{9D8B030D-6E8A-4147-A177-3AD203B41FA5}">
                      <a16:colId xmlns:a16="http://schemas.microsoft.com/office/drawing/2014/main" val="1124677862"/>
                    </a:ext>
                  </a:extLst>
                </a:gridCol>
                <a:gridCol w="2952540">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Miley</a:t>
                      </a:r>
                      <a:r>
                        <a:rPr lang="nl-NL" sz="1000" baseline="0" dirty="0">
                          <a:solidFill>
                            <a:schemeClr val="tx1"/>
                          </a:solidFill>
                          <a:latin typeface="Arial" panose="020B0604020202020204" pitchFamily="34" charset="0"/>
                          <a:cs typeface="Arial" panose="020B0604020202020204" pitchFamily="34" charset="0"/>
                        </a:rPr>
                        <a:t> Sinclair</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3758004"/>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Beroep:</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Pedagogisch medewerker</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Accountmanager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Interesse: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Vrijwilligerswerk asiel</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Gamen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Nederlands</a:t>
                      </a:r>
                      <a:r>
                        <a:rPr lang="nl-NL" sz="1000" b="1" baseline="0" dirty="0">
                          <a:solidFill>
                            <a:schemeClr val="tx1"/>
                          </a:solidFill>
                          <a:latin typeface="Arial" panose="020B0604020202020204" pitchFamily="34" charset="0"/>
                          <a:cs typeface="Arial" panose="020B0604020202020204" pitchFamily="34" charset="0"/>
                        </a:rPr>
                        <a:t> taal</a:t>
                      </a:r>
                      <a:r>
                        <a:rPr lang="nl-NL" sz="1000" b="1" dirty="0">
                          <a:solidFill>
                            <a:schemeClr val="tx1"/>
                          </a:solidFill>
                          <a:latin typeface="Arial" panose="020B0604020202020204" pitchFamily="34" charset="0"/>
                          <a:cs typeface="Arial" panose="020B0604020202020204" pitchFamily="34" charset="0"/>
                        </a:rPr>
                        <a:t>niveau:</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Gemiddeld-Goed (B2)</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Gemiddeld (B1)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Technologie beschikbaar: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Smartphone,</a:t>
                      </a:r>
                      <a:r>
                        <a:rPr lang="nl-NL" sz="1000" baseline="0" dirty="0">
                          <a:solidFill>
                            <a:schemeClr val="tx1"/>
                          </a:solidFill>
                          <a:latin typeface="Arial" panose="020B0604020202020204" pitchFamily="34" charset="0"/>
                          <a:cs typeface="Arial" panose="020B0604020202020204" pitchFamily="34" charset="0"/>
                        </a:rPr>
                        <a:t> Laptop, Tablet</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Belangrijkste</a:t>
                      </a:r>
                      <a:r>
                        <a:rPr lang="nl-NL" sz="1000" b="1" baseline="0" dirty="0">
                          <a:solidFill>
                            <a:schemeClr val="tx1"/>
                          </a:solidFill>
                          <a:latin typeface="Arial" panose="020B0604020202020204" pitchFamily="34" charset="0"/>
                          <a:cs typeface="Arial" panose="020B0604020202020204" pitchFamily="34" charset="0"/>
                        </a:rPr>
                        <a:t> keuze:</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Datum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96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b="1" dirty="0">
                          <a:solidFill>
                            <a:schemeClr val="tx1"/>
                          </a:solidFill>
                          <a:latin typeface="Arial" panose="020B0604020202020204" pitchFamily="34" charset="0"/>
                          <a:cs typeface="Arial" panose="020B0604020202020204" pitchFamily="34" charset="0"/>
                        </a:rPr>
                        <a:t>Wensen:</a:t>
                      </a:r>
                    </a:p>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gridSpan="2">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851562"/>
                  </a:ext>
                </a:extLst>
              </a:tr>
              <a:tr h="327660">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5544380"/>
                  </a:ext>
                </a:extLst>
              </a:tr>
            </a:tbl>
          </a:graphicData>
        </a:graphic>
      </p:graphicFrame>
      <p:sp>
        <p:nvSpPr>
          <p:cNvPr id="4" name="Rechthoek 3"/>
          <p:cNvSpPr/>
          <p:nvPr/>
        </p:nvSpPr>
        <p:spPr>
          <a:xfrm>
            <a:off x="0" y="-71140"/>
            <a:ext cx="4959692" cy="923330"/>
          </a:xfrm>
          <a:prstGeom prst="rect">
            <a:avLst/>
          </a:prstGeom>
          <a:noFill/>
        </p:spPr>
        <p:txBody>
          <a:bodyPr wrap="none" lIns="91440" tIns="45720" rIns="91440" bIns="45720">
            <a:spAutoFit/>
          </a:bodyPr>
          <a:lstStyle/>
          <a:p>
            <a:pPr algn="ctr"/>
            <a:r>
              <a:rPr lang="nl-NL" sz="5400" b="0" cap="none" spc="0" dirty="0">
                <a:ln w="0"/>
                <a:solidFill>
                  <a:schemeClr val="tx1"/>
                </a:solidFill>
                <a:effectLst>
                  <a:outerShdw blurRad="38100" dist="19050" dir="2700000" algn="tl" rotWithShape="0">
                    <a:schemeClr val="dk1">
                      <a:alpha val="40000"/>
                    </a:schemeClr>
                  </a:outerShdw>
                </a:effectLst>
              </a:rPr>
              <a:t>Ik stel u voor…</a:t>
            </a:r>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578" y="852190"/>
            <a:ext cx="3700462" cy="2466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882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 5"/>
          <p:cNvGraphicFramePr>
            <a:graphicFrameLocks noGrp="1"/>
          </p:cNvGraphicFramePr>
          <p:nvPr>
            <p:extLst>
              <p:ext uri="{D42A27DB-BD31-4B8C-83A1-F6EECF244321}">
                <p14:modId xmlns:p14="http://schemas.microsoft.com/office/powerpoint/2010/main" val="3502101058"/>
              </p:ext>
            </p:extLst>
          </p:nvPr>
        </p:nvGraphicFramePr>
        <p:xfrm>
          <a:off x="312133" y="243844"/>
          <a:ext cx="7279568" cy="4937760"/>
        </p:xfrm>
        <a:graphic>
          <a:graphicData uri="http://schemas.openxmlformats.org/drawingml/2006/table">
            <a:tbl>
              <a:tblPr firstRow="1" bandRow="1">
                <a:tableStyleId>{D7AC3CCA-C797-4891-BE02-D94E43425B78}</a:tableStyleId>
              </a:tblPr>
              <a:tblGrid>
                <a:gridCol w="2040542">
                  <a:extLst>
                    <a:ext uri="{9D8B030D-6E8A-4147-A177-3AD203B41FA5}">
                      <a16:colId xmlns:a16="http://schemas.microsoft.com/office/drawing/2014/main" val="2544484831"/>
                    </a:ext>
                  </a:extLst>
                </a:gridCol>
                <a:gridCol w="2543175">
                  <a:extLst>
                    <a:ext uri="{9D8B030D-6E8A-4147-A177-3AD203B41FA5}">
                      <a16:colId xmlns:a16="http://schemas.microsoft.com/office/drawing/2014/main" val="1124677862"/>
                    </a:ext>
                  </a:extLst>
                </a:gridCol>
                <a:gridCol w="2695851">
                  <a:extLst>
                    <a:ext uri="{9D8B030D-6E8A-4147-A177-3AD203B41FA5}">
                      <a16:colId xmlns:a16="http://schemas.microsoft.com/office/drawing/2014/main" val="2671186672"/>
                    </a:ext>
                  </a:extLst>
                </a:gridCol>
              </a:tblGrid>
              <a:tr h="239677">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nl-NL" sz="1000" dirty="0">
                          <a:solidFill>
                            <a:schemeClr val="tx1"/>
                          </a:solidFill>
                          <a:latin typeface="Arial" panose="020B0604020202020204" pitchFamily="34" charset="0"/>
                          <a:cs typeface="Arial" panose="020B0604020202020204" pitchFamily="34" charset="0"/>
                        </a:rPr>
                        <a:t>Partner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04398"/>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Volledige</a:t>
                      </a:r>
                      <a:r>
                        <a:rPr lang="nl-NL" sz="1000" b="1" baseline="0" dirty="0">
                          <a:solidFill>
                            <a:schemeClr val="tx1"/>
                          </a:solidFill>
                          <a:latin typeface="Arial" panose="020B0604020202020204" pitchFamily="34" charset="0"/>
                          <a:cs typeface="Arial" panose="020B0604020202020204" pitchFamily="34" charset="0"/>
                        </a:rPr>
                        <a:t> n</a:t>
                      </a:r>
                      <a:r>
                        <a:rPr lang="nl-NL" sz="1000" b="1" dirty="0">
                          <a:solidFill>
                            <a:schemeClr val="tx1"/>
                          </a:solidFill>
                          <a:latin typeface="Arial" panose="020B0604020202020204" pitchFamily="34" charset="0"/>
                          <a:cs typeface="Arial" panose="020B0604020202020204" pitchFamily="34" charset="0"/>
                        </a:rPr>
                        <a:t>aam: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Miley</a:t>
                      </a:r>
                      <a:r>
                        <a:rPr lang="nl-NL" sz="1000" baseline="0" dirty="0">
                          <a:solidFill>
                            <a:schemeClr val="tx1"/>
                          </a:solidFill>
                          <a:latin typeface="Arial" panose="020B0604020202020204" pitchFamily="34" charset="0"/>
                          <a:cs typeface="Arial" panose="020B0604020202020204" pitchFamily="34" charset="0"/>
                        </a:rPr>
                        <a:t> Sinclair</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Kevin Ross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9033921"/>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Burgerservice</a:t>
                      </a:r>
                      <a:r>
                        <a:rPr lang="nl-NL" sz="1000" b="1" baseline="0" dirty="0">
                          <a:solidFill>
                            <a:schemeClr val="tx1"/>
                          </a:solidFill>
                          <a:latin typeface="Arial" panose="020B0604020202020204" pitchFamily="34" charset="0"/>
                          <a:cs typeface="Arial" panose="020B0604020202020204" pitchFamily="34" charset="0"/>
                        </a:rPr>
                        <a:t>nummer: </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999999928</a:t>
                      </a:r>
                    </a:p>
                  </a:txBody>
                  <a:tcPr marL="7620" marR="7620" marT="7620"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nl-NL" sz="1000" b="0" i="0" u="none" strike="noStrike" dirty="0">
                          <a:solidFill>
                            <a:srgbClr val="000000"/>
                          </a:solidFill>
                          <a:effectLst/>
                          <a:latin typeface="Arial" panose="020B0604020202020204" pitchFamily="34" charset="0"/>
                          <a:cs typeface="Arial" panose="020B0604020202020204" pitchFamily="34" charset="0"/>
                        </a:rPr>
                        <a:t>  999999886</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385802"/>
                  </a:ext>
                </a:extLst>
              </a:tr>
              <a:tr h="239677">
                <a:tc>
                  <a:txBody>
                    <a:bodyPr/>
                    <a:lstStyle/>
                    <a:p>
                      <a:r>
                        <a:rPr lang="nl-NL" sz="1000" b="1" u="none" dirty="0">
                          <a:solidFill>
                            <a:schemeClr val="tx1"/>
                          </a:solidFill>
                          <a:latin typeface="Arial" panose="020B0604020202020204" pitchFamily="34" charset="0"/>
                          <a:cs typeface="Arial" panose="020B0604020202020204" pitchFamily="34" charset="0"/>
                        </a:rPr>
                        <a:t>Burgerlijke</a:t>
                      </a:r>
                      <a:r>
                        <a:rPr lang="nl-NL" sz="1000" b="1" u="none" baseline="0" dirty="0">
                          <a:solidFill>
                            <a:schemeClr val="tx1"/>
                          </a:solidFill>
                          <a:latin typeface="Arial" panose="020B0604020202020204" pitchFamily="34" charset="0"/>
                          <a:cs typeface="Arial" panose="020B0604020202020204" pitchFamily="34" charset="0"/>
                        </a:rPr>
                        <a:t> stand:</a:t>
                      </a:r>
                      <a:endParaRPr lang="nl-NL" sz="1000" b="1" u="none"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Ongehuwd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u="none" dirty="0">
                          <a:solidFill>
                            <a:schemeClr val="tx1"/>
                          </a:solidFill>
                          <a:latin typeface="Arial" panose="020B0604020202020204" pitchFamily="34" charset="0"/>
                          <a:cs typeface="Arial" panose="020B0604020202020204" pitchFamily="34" charset="0"/>
                        </a:rPr>
                        <a:t>Gehuwd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7404233"/>
                  </a:ext>
                </a:extLst>
              </a:tr>
              <a:tr h="239677">
                <a:tc>
                  <a:txBody>
                    <a:bodyPr/>
                    <a:lstStyle/>
                    <a:p>
                      <a:r>
                        <a:rPr lang="nl-NL" sz="1000" b="1" dirty="0">
                          <a:solidFill>
                            <a:schemeClr val="tx1"/>
                          </a:solidFill>
                          <a:latin typeface="Arial" panose="020B0604020202020204" pitchFamily="34" charset="0"/>
                          <a:cs typeface="Arial" panose="020B0604020202020204" pitchFamily="34" charset="0"/>
                        </a:rPr>
                        <a:t>Geboortedatum:</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17 juli 1986</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26 september 1990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9480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a:t>
                      </a:r>
                      <a:r>
                        <a:rPr lang="nl-NL" sz="1000" b="1" baseline="0" dirty="0">
                          <a:solidFill>
                            <a:schemeClr val="tx1"/>
                          </a:solidFill>
                          <a:latin typeface="Arial" panose="020B0604020202020204" pitchFamily="34" charset="0"/>
                          <a:cs typeface="Arial" panose="020B0604020202020204" pitchFamily="34" charset="0"/>
                        </a:rPr>
                        <a:t>plaats:</a:t>
                      </a:r>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Hoorn</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Stede Broec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24753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Geboorteland: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766120"/>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Nationaliteit: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Nederlandse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4382490"/>
                  </a:ext>
                </a:extLst>
              </a:tr>
              <a:tr h="205736">
                <a:tc>
                  <a:txBody>
                    <a:bodyPr/>
                    <a:lstStyle/>
                    <a:p>
                      <a:r>
                        <a:rPr lang="nl-NL" sz="1000" b="1" dirty="0">
                          <a:solidFill>
                            <a:schemeClr val="tx1"/>
                          </a:solidFill>
                          <a:latin typeface="Arial" panose="020B0604020202020204" pitchFamily="34" charset="0"/>
                          <a:cs typeface="Arial" panose="020B0604020202020204" pitchFamily="34" charset="0"/>
                        </a:rPr>
                        <a:t>Straat:</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Straathofjesweg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2567104"/>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Huisnummer:</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23670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Postcode: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9876 ZZ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646038"/>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Woonplaats: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Medemblik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8065614"/>
                  </a:ext>
                </a:extLst>
              </a:tr>
              <a:tr h="238125">
                <a:tc>
                  <a:txBody>
                    <a:bodyPr/>
                    <a:lstStyle/>
                    <a:p>
                      <a:r>
                        <a:rPr lang="nl-NL" sz="1000" b="1" dirty="0">
                          <a:latin typeface="Arial" panose="020B0604020202020204" pitchFamily="34" charset="0"/>
                          <a:cs typeface="Arial" panose="020B0604020202020204" pitchFamily="34" charset="0"/>
                        </a:rPr>
                        <a:t>Woonland:</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latin typeface="Arial" panose="020B0604020202020204" pitchFamily="34" charset="0"/>
                          <a:cs typeface="Arial" panose="020B0604020202020204" pitchFamily="34" charset="0"/>
                        </a:rPr>
                        <a:t>Nederland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1599898"/>
                  </a:ext>
                </a:extLst>
              </a:tr>
              <a:tr h="0">
                <a:tc>
                  <a:txBody>
                    <a:bodyPr/>
                    <a:lstStyle/>
                    <a:p>
                      <a:r>
                        <a:rPr lang="nl-NL" sz="1000" b="1" dirty="0">
                          <a:solidFill>
                            <a:schemeClr val="tx1"/>
                          </a:solidFill>
                          <a:latin typeface="Arial" panose="020B0604020202020204" pitchFamily="34" charset="0"/>
                          <a:cs typeface="Arial" panose="020B0604020202020204" pitchFamily="34" charset="0"/>
                        </a:rPr>
                        <a:t>E-mailadres:</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Wreckingball1986@e-mail.com</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000" dirty="0">
                          <a:solidFill>
                            <a:schemeClr val="tx1"/>
                          </a:solidFill>
                          <a:latin typeface="Arial" panose="020B0604020202020204" pitchFamily="34" charset="0"/>
                          <a:cs typeface="Arial" panose="020B0604020202020204" pitchFamily="34" charset="0"/>
                        </a:rPr>
                        <a:t>Kross@e-mail.com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8853532"/>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Telefoonnummer: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06-87126534</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06-12873465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4862195"/>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Onder Curatele? </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Nee</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0345429"/>
                  </a:ext>
                </a:extLst>
              </a:tr>
              <a:tr h="238125">
                <a:tc>
                  <a:txBody>
                    <a:bodyPr/>
                    <a:lstStyle/>
                    <a:p>
                      <a:r>
                        <a:rPr lang="nl-NL" sz="1000" b="1" dirty="0">
                          <a:solidFill>
                            <a:schemeClr val="tx1"/>
                          </a:solidFill>
                          <a:latin typeface="Arial" panose="020B0604020202020204" pitchFamily="34" charset="0"/>
                          <a:cs typeface="Arial" panose="020B0604020202020204" pitchFamily="34" charset="0"/>
                        </a:rPr>
                        <a:t>1e,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2</a:t>
                      </a:r>
                      <a:r>
                        <a:rPr lang="nl-NL" sz="1000" b="1" baseline="30000" dirty="0">
                          <a:solidFill>
                            <a:schemeClr val="tx1"/>
                          </a:solidFill>
                          <a:latin typeface="Arial" panose="020B0604020202020204" pitchFamily="34" charset="0"/>
                          <a:cs typeface="Arial" panose="020B0604020202020204" pitchFamily="34" charset="0"/>
                        </a:rPr>
                        <a:t>de</a:t>
                      </a:r>
                      <a:r>
                        <a:rPr lang="nl-NL" sz="1000" b="1" dirty="0">
                          <a:solidFill>
                            <a:schemeClr val="tx1"/>
                          </a:solidFill>
                          <a:latin typeface="Arial" panose="020B0604020202020204" pitchFamily="34" charset="0"/>
                          <a:cs typeface="Arial" panose="020B0604020202020204" pitchFamily="34" charset="0"/>
                        </a:rPr>
                        <a:t>, 3</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of 4</a:t>
                      </a:r>
                      <a:r>
                        <a:rPr lang="nl-NL" sz="1000" b="1" baseline="30000" dirty="0">
                          <a:solidFill>
                            <a:schemeClr val="tx1"/>
                          </a:solidFill>
                          <a:latin typeface="Arial" panose="020B0604020202020204" pitchFamily="34" charset="0"/>
                          <a:cs typeface="Arial" panose="020B0604020202020204" pitchFamily="34" charset="0"/>
                        </a:rPr>
                        <a:t>de</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graad</a:t>
                      </a:r>
                      <a:r>
                        <a:rPr lang="nl-NL" sz="1000" b="1" baseline="0" dirty="0">
                          <a:solidFill>
                            <a:schemeClr val="tx1"/>
                          </a:solidFill>
                          <a:latin typeface="Arial" panose="020B0604020202020204" pitchFamily="34" charset="0"/>
                          <a:cs typeface="Arial" panose="020B0604020202020204" pitchFamily="34" charset="0"/>
                        </a:rPr>
                        <a:t> </a:t>
                      </a:r>
                      <a:r>
                        <a:rPr lang="nl-NL" sz="1000" b="1" dirty="0">
                          <a:solidFill>
                            <a:schemeClr val="tx1"/>
                          </a:solidFill>
                          <a:latin typeface="Arial" panose="020B0604020202020204" pitchFamily="34" charset="0"/>
                          <a:cs typeface="Arial" panose="020B0604020202020204" pitchFamily="34" charset="0"/>
                        </a:rPr>
                        <a:t>familie:</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l-NL" sz="1000" dirty="0">
                          <a:solidFill>
                            <a:schemeClr val="tx1"/>
                          </a:solidFill>
                          <a:latin typeface="Arial" panose="020B0604020202020204" pitchFamily="34" charset="0"/>
                          <a:cs typeface="Arial" panose="020B0604020202020204" pitchFamily="34" charset="0"/>
                        </a:rPr>
                        <a:t>Ja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877218"/>
                  </a:ext>
                </a:extLst>
              </a:tr>
              <a:tr h="238125">
                <a:tc>
                  <a:txBody>
                    <a:bodyPr/>
                    <a:lstStyle/>
                    <a:p>
                      <a:endParaRPr lang="nl-NL" sz="1000" b="1"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661528"/>
                  </a:ext>
                </a:extLst>
              </a:tr>
              <a:tr h="238125">
                <a:tc>
                  <a:txBody>
                    <a:bodyPr/>
                    <a:lstStyle/>
                    <a:p>
                      <a:r>
                        <a:rPr lang="nl-NL" sz="1000" b="1" dirty="0" err="1">
                          <a:solidFill>
                            <a:schemeClr val="tx1"/>
                          </a:solidFill>
                          <a:latin typeface="Arial" panose="020B0604020202020204" pitchFamily="34" charset="0"/>
                          <a:cs typeface="Arial" panose="020B0604020202020204" pitchFamily="34" charset="0"/>
                        </a:rPr>
                        <a:t>What’s</a:t>
                      </a:r>
                      <a:r>
                        <a:rPr lang="nl-NL" sz="1000" b="1" dirty="0">
                          <a:solidFill>
                            <a:schemeClr val="tx1"/>
                          </a:solidFill>
                          <a:latin typeface="Arial" panose="020B0604020202020204" pitchFamily="34" charset="0"/>
                          <a:cs typeface="Arial" panose="020B0604020202020204" pitchFamily="34" charset="0"/>
                        </a:rPr>
                        <a:t> </a:t>
                      </a:r>
                      <a:r>
                        <a:rPr lang="nl-NL" sz="1000" b="1" dirty="0" err="1">
                          <a:solidFill>
                            <a:schemeClr val="tx1"/>
                          </a:solidFill>
                          <a:latin typeface="Arial" panose="020B0604020202020204" pitchFamily="34" charset="0"/>
                          <a:cs typeface="Arial" panose="020B0604020202020204" pitchFamily="34" charset="0"/>
                        </a:rPr>
                        <a:t>the</a:t>
                      </a:r>
                      <a:r>
                        <a:rPr lang="nl-NL" sz="1000" b="1" dirty="0">
                          <a:solidFill>
                            <a:schemeClr val="tx1"/>
                          </a:solidFill>
                          <a:latin typeface="Arial" panose="020B0604020202020204" pitchFamily="34" charset="0"/>
                          <a:cs typeface="Arial" panose="020B0604020202020204" pitchFamily="34" charset="0"/>
                        </a:rPr>
                        <a:t> catch?</a:t>
                      </a:r>
                    </a:p>
                  </a:txBody>
                  <a:tcP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lang="nl-NL" sz="1000" dirty="0">
                          <a:solidFill>
                            <a:schemeClr val="tx1"/>
                          </a:solidFill>
                          <a:latin typeface="Arial" panose="020B0604020202020204" pitchFamily="34" charset="0"/>
                          <a:cs typeface="Arial" panose="020B0604020202020204" pitchFamily="34" charset="0"/>
                        </a:rPr>
                        <a:t>Ze zijn 4</a:t>
                      </a:r>
                      <a:r>
                        <a:rPr lang="nl-NL" sz="1000" baseline="30000" dirty="0">
                          <a:solidFill>
                            <a:schemeClr val="tx1"/>
                          </a:solidFill>
                          <a:latin typeface="Arial" panose="020B0604020202020204" pitchFamily="34" charset="0"/>
                          <a:cs typeface="Arial" panose="020B0604020202020204" pitchFamily="34" charset="0"/>
                        </a:rPr>
                        <a:t>de</a:t>
                      </a:r>
                      <a:r>
                        <a:rPr lang="nl-NL" sz="1000" dirty="0">
                          <a:solidFill>
                            <a:schemeClr val="tx1"/>
                          </a:solidFill>
                          <a:latin typeface="Arial" panose="020B0604020202020204" pitchFamily="34" charset="0"/>
                          <a:cs typeface="Arial" panose="020B0604020202020204" pitchFamily="34" charset="0"/>
                        </a:rPr>
                        <a:t> graad bloedverwant (zijn tante is, haar moeder),</a:t>
                      </a:r>
                      <a:r>
                        <a:rPr lang="nl-NL" sz="1000" baseline="0" dirty="0">
                          <a:solidFill>
                            <a:schemeClr val="tx1"/>
                          </a:solidFill>
                          <a:latin typeface="Arial" panose="020B0604020202020204" pitchFamily="34" charset="0"/>
                          <a:cs typeface="Arial" panose="020B0604020202020204" pitchFamily="34" charset="0"/>
                        </a:rPr>
                        <a:t> hij is nog bezig met een scheiding (verwacht deze ruim voor het huwelijk afgerond te hebben) en hij staat onder curatele. </a:t>
                      </a:r>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nl-NL" sz="100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1075471"/>
                  </a:ext>
                </a:extLst>
              </a:tr>
            </a:tbl>
          </a:graphicData>
        </a:graphic>
      </p:graphicFrame>
      <p:pic>
        <p:nvPicPr>
          <p:cNvPr id="3" name="Afbeelding 2">
            <a:extLst>
              <a:ext uri="{FF2B5EF4-FFF2-40B4-BE49-F238E27FC236}">
                <a16:creationId xmlns:a16="http://schemas.microsoft.com/office/drawing/2014/main" id="{418595D4-E0C0-4596-86DA-2C8E96D3D9D9}"/>
              </a:ext>
            </a:extLst>
          </p:cNvPr>
          <p:cNvPicPr>
            <a:picLocks noChangeAspect="1"/>
          </p:cNvPicPr>
          <p:nvPr/>
        </p:nvPicPr>
        <p:blipFill>
          <a:blip r:embed="rId2"/>
          <a:stretch>
            <a:fillRect/>
          </a:stretch>
        </p:blipFill>
        <p:spPr>
          <a:xfrm>
            <a:off x="9168765" y="3267079"/>
            <a:ext cx="2305050" cy="1914525"/>
          </a:xfrm>
          <a:prstGeom prst="rect">
            <a:avLst/>
          </a:prstGeom>
        </p:spPr>
      </p:pic>
      <p:sp>
        <p:nvSpPr>
          <p:cNvPr id="5" name="Titel 1">
            <a:extLst>
              <a:ext uri="{FF2B5EF4-FFF2-40B4-BE49-F238E27FC236}">
                <a16:creationId xmlns:a16="http://schemas.microsoft.com/office/drawing/2014/main" id="{AAA69960-48D9-459D-BBE2-86D6937A7652}"/>
              </a:ext>
            </a:extLst>
          </p:cNvPr>
          <p:cNvSpPr txBox="1">
            <a:spLocks/>
          </p:cNvSpPr>
          <p:nvPr/>
        </p:nvSpPr>
        <p:spPr>
          <a:xfrm>
            <a:off x="8721090" y="243844"/>
            <a:ext cx="3200400" cy="173736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nl-NL" dirty="0"/>
              <a:t>stel III</a:t>
            </a:r>
            <a:br>
              <a:rPr lang="nl-NL" dirty="0"/>
            </a:br>
            <a:br>
              <a:rPr lang="nl-NL" dirty="0"/>
            </a:br>
            <a:r>
              <a:rPr lang="nl-NL" dirty="0"/>
              <a:t>Testdata</a:t>
            </a:r>
            <a:br>
              <a:rPr lang="nl-NL" dirty="0"/>
            </a:br>
            <a:endParaRPr lang="nl-NL" dirty="0"/>
          </a:p>
        </p:txBody>
      </p:sp>
    </p:spTree>
    <p:extLst>
      <p:ext uri="{BB962C8B-B14F-4D97-AF65-F5344CB8AC3E}">
        <p14:creationId xmlns:p14="http://schemas.microsoft.com/office/powerpoint/2010/main" val="337847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uttype">
  <a:themeElements>
    <a:clrScheme name="Hout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out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Hout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hout]]</Template>
  <TotalTime>668</TotalTime>
  <Words>711</Words>
  <Application>Microsoft Office PowerPoint</Application>
  <PresentationFormat>Breedbeeld</PresentationFormat>
  <Paragraphs>231</Paragraphs>
  <Slides>7</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7</vt:i4>
      </vt:variant>
    </vt:vector>
  </HeadingPairs>
  <TitlesOfParts>
    <vt:vector size="13" baseType="lpstr">
      <vt:lpstr>Arial</vt:lpstr>
      <vt:lpstr>Calibri</vt:lpstr>
      <vt:lpstr>Rockwell</vt:lpstr>
      <vt:lpstr>Rockwell Condensed</vt:lpstr>
      <vt:lpstr>Wingdings</vt:lpstr>
      <vt:lpstr>Houttype</vt:lpstr>
      <vt:lpstr>Wij stellen u voor..</vt:lpstr>
      <vt:lpstr>stel I </vt:lpstr>
      <vt:lpstr>stel I  Testdata </vt:lpstr>
      <vt:lpstr>stel II  </vt:lpstr>
      <vt:lpstr>PowerPoint-presentatie</vt:lpstr>
      <vt:lpstr>Stel III</vt:lpstr>
      <vt:lpstr>PowerPoint-presentatie</vt:lpstr>
    </vt:vector>
  </TitlesOfParts>
  <Company>Gemeente Hoorn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Conijn, Anna</dc:creator>
  <cp:lastModifiedBy>Bruijn DA de (Daphne)</cp:lastModifiedBy>
  <cp:revision>37</cp:revision>
  <dcterms:created xsi:type="dcterms:W3CDTF">2019-03-25T09:57:15Z</dcterms:created>
  <dcterms:modified xsi:type="dcterms:W3CDTF">2019-04-04T14:24:49Z</dcterms:modified>
</cp:coreProperties>
</file>