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8" r:id="rId3"/>
    <p:sldId id="259" r:id="rId4"/>
    <p:sldId id="260" r:id="rId5"/>
    <p:sldId id="262" r:id="rId6"/>
    <p:sldId id="265" r:id="rId7"/>
    <p:sldId id="266" r:id="rId8"/>
    <p:sldId id="264" r:id="rId9"/>
    <p:sldId id="263" r:id="rId10"/>
    <p:sldId id="257" r:id="rId1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2">
        <a:schemeClr val="bg2"/>
      </p:bgRef>
    </p:bg>
    <p:spTree>
      <p:nvGrpSpPr>
        <p:cNvPr id="1" name=""/>
        <p:cNvGrpSpPr/>
        <p:nvPr/>
      </p:nvGrpSpPr>
      <p:grpSpPr>
        <a:xfrm>
          <a:off x="0" y="0"/>
          <a:ext cx="0" cy="0"/>
          <a:chOff x="0" y="0"/>
          <a:chExt cx="0" cy="0"/>
        </a:xfrm>
      </p:grpSpPr>
      <p:sp>
        <p:nvSpPr>
          <p:cNvPr id="9" name="Rechthoek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el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nl-NL"/>
              <a:t>Klik om de stijl te bewerken</a:t>
            </a:r>
            <a:endParaRPr kumimoji="0" lang="en-US"/>
          </a:p>
        </p:txBody>
      </p:sp>
      <p:sp>
        <p:nvSpPr>
          <p:cNvPr id="3" name="Ondertitel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nl-NL"/>
              <a:t>Klik om de ondertitelstijl van het model te bewerken</a:t>
            </a:r>
            <a:endParaRPr kumimoji="0" lang="en-US"/>
          </a:p>
        </p:txBody>
      </p:sp>
      <p:sp>
        <p:nvSpPr>
          <p:cNvPr id="4" name="Tijdelijke aanduiding voor datum 3"/>
          <p:cNvSpPr>
            <a:spLocks noGrp="1"/>
          </p:cNvSpPr>
          <p:nvPr>
            <p:ph type="dt" sz="half" idx="10"/>
          </p:nvPr>
        </p:nvSpPr>
        <p:spPr/>
        <p:txBody>
          <a:bodyPr/>
          <a:lstStyle/>
          <a:p>
            <a:fld id="{8FD1B738-5091-4451-85B5-FBF19E0848AE}" type="datetimeFigureOut">
              <a:rPr lang="nl-NL" smtClean="0"/>
              <a:t>4-4-2019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D327C7C-78FA-462B-88D1-E59475F05C6B}" type="slidenum">
              <a:rPr lang="nl-NL" smtClean="0"/>
              <a:t>‹nr.›</a:t>
            </a:fld>
            <a:endParaRPr lang="nl-NL"/>
          </a:p>
        </p:txBody>
      </p:sp>
      <p:sp>
        <p:nvSpPr>
          <p:cNvPr id="10" name="Rechthoek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a:t>Klik om de stijl te bewerken</a:t>
            </a:r>
            <a:endParaRPr kumimoji="0" lang="en-US"/>
          </a:p>
        </p:txBody>
      </p:sp>
      <p:sp>
        <p:nvSpPr>
          <p:cNvPr id="3" name="Tijdelijke aanduiding voor verticale tekst 2"/>
          <p:cNvSpPr>
            <a:spLocks noGrp="1"/>
          </p:cNvSpPr>
          <p:nvPr>
            <p:ph type="body" orient="vert" idx="1"/>
          </p:nvPr>
        </p:nvSpPr>
        <p:spPr/>
        <p:txBody>
          <a:bodyPr vert="eaVert"/>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4" name="Tijdelijke aanduiding voor datum 3"/>
          <p:cNvSpPr>
            <a:spLocks noGrp="1"/>
          </p:cNvSpPr>
          <p:nvPr>
            <p:ph type="dt" sz="half" idx="10"/>
          </p:nvPr>
        </p:nvSpPr>
        <p:spPr/>
        <p:txBody>
          <a:bodyPr/>
          <a:lstStyle/>
          <a:p>
            <a:fld id="{8FD1B738-5091-4451-85B5-FBF19E0848AE}" type="datetimeFigureOut">
              <a:rPr lang="nl-NL" smtClean="0"/>
              <a:t>4-4-2019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D327C7C-78FA-462B-88D1-E59475F05C6B}"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9" name="Rechthoek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hthoek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e titel 1"/>
          <p:cNvSpPr>
            <a:spLocks noGrp="1"/>
          </p:cNvSpPr>
          <p:nvPr>
            <p:ph type="title" orient="vert"/>
          </p:nvPr>
        </p:nvSpPr>
        <p:spPr>
          <a:xfrm>
            <a:off x="6781800" y="274640"/>
            <a:ext cx="1905000" cy="5851525"/>
          </a:xfrm>
        </p:spPr>
        <p:txBody>
          <a:bodyPr vert="eaVert"/>
          <a:lstStyle/>
          <a:p>
            <a:r>
              <a:rPr kumimoji="0" lang="nl-NL"/>
              <a:t>Klik om de stijl te bewerken</a:t>
            </a:r>
            <a:endParaRPr kumimoji="0" lang="en-US"/>
          </a:p>
        </p:txBody>
      </p:sp>
      <p:sp>
        <p:nvSpPr>
          <p:cNvPr id="3" name="Tijdelijke aanduiding voor verticale tekst 2"/>
          <p:cNvSpPr>
            <a:spLocks noGrp="1"/>
          </p:cNvSpPr>
          <p:nvPr>
            <p:ph type="body" orient="vert" idx="1"/>
          </p:nvPr>
        </p:nvSpPr>
        <p:spPr>
          <a:xfrm>
            <a:off x="457200" y="304800"/>
            <a:ext cx="6019800" cy="5851525"/>
          </a:xfrm>
        </p:spPr>
        <p:txBody>
          <a:bodyPr vert="eaVert"/>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4" name="Tijdelijke aanduiding voor datum 3"/>
          <p:cNvSpPr>
            <a:spLocks noGrp="1"/>
          </p:cNvSpPr>
          <p:nvPr>
            <p:ph type="dt" sz="half" idx="10"/>
          </p:nvPr>
        </p:nvSpPr>
        <p:spPr/>
        <p:txBody>
          <a:bodyPr/>
          <a:lstStyle/>
          <a:p>
            <a:fld id="{8FD1B738-5091-4451-85B5-FBF19E0848AE}" type="datetimeFigureOut">
              <a:rPr lang="nl-NL" smtClean="0"/>
              <a:t>4-4-2019</a:t>
            </a:fld>
            <a:endParaRPr lang="nl-NL"/>
          </a:p>
        </p:txBody>
      </p:sp>
      <p:sp>
        <p:nvSpPr>
          <p:cNvPr id="5" name="Tijdelijke aanduiding voor voettekst 4"/>
          <p:cNvSpPr>
            <a:spLocks noGrp="1"/>
          </p:cNvSpPr>
          <p:nvPr>
            <p:ph type="ftr" sz="quarter" idx="11"/>
          </p:nvPr>
        </p:nvSpPr>
        <p:spPr>
          <a:xfrm>
            <a:off x="2640597" y="6377459"/>
            <a:ext cx="3836404" cy="365125"/>
          </a:xfrm>
        </p:spPr>
        <p:txBody>
          <a:bodyPr/>
          <a:lstStyle/>
          <a:p>
            <a:endParaRPr lang="nl-NL"/>
          </a:p>
        </p:txBody>
      </p:sp>
      <p:sp>
        <p:nvSpPr>
          <p:cNvPr id="6" name="Tijdelijke aanduiding voor dianummer 5"/>
          <p:cNvSpPr>
            <a:spLocks noGrp="1"/>
          </p:cNvSpPr>
          <p:nvPr>
            <p:ph type="sldNum" sz="quarter" idx="12"/>
          </p:nvPr>
        </p:nvSpPr>
        <p:spPr/>
        <p:txBody>
          <a:bodyPr/>
          <a:lstStyle/>
          <a:p>
            <a:fld id="{5D327C7C-78FA-462B-88D1-E59475F05C6B}"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57200" y="155448"/>
            <a:ext cx="8229600" cy="1252728"/>
          </a:xfrm>
        </p:spPr>
        <p:txBody>
          <a:bodyPr/>
          <a:lstStyle/>
          <a:p>
            <a:r>
              <a:rPr kumimoji="0" lang="nl-NL"/>
              <a:t>Klik om de stijl te bewerken</a:t>
            </a:r>
            <a:endParaRPr kumimoji="0" lang="en-US"/>
          </a:p>
        </p:txBody>
      </p:sp>
      <p:sp>
        <p:nvSpPr>
          <p:cNvPr id="3" name="Tijdelijke aanduiding voor inhoud 2"/>
          <p:cNvSpPr>
            <a:spLocks noGrp="1"/>
          </p:cNvSpPr>
          <p:nvPr>
            <p:ph idx="1"/>
          </p:nvPr>
        </p:nvSpPr>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4" name="Tijdelijke aanduiding voor datum 3"/>
          <p:cNvSpPr>
            <a:spLocks noGrp="1"/>
          </p:cNvSpPr>
          <p:nvPr>
            <p:ph type="dt" sz="half" idx="10"/>
          </p:nvPr>
        </p:nvSpPr>
        <p:spPr/>
        <p:txBody>
          <a:bodyPr/>
          <a:lstStyle/>
          <a:p>
            <a:fld id="{8FD1B738-5091-4451-85B5-FBF19E0848AE}" type="datetimeFigureOut">
              <a:rPr lang="nl-NL" smtClean="0"/>
              <a:t>4-4-2019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D327C7C-78FA-462B-88D1-E59475F05C6B}"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2">
        <a:schemeClr val="bg2"/>
      </p:bgRef>
    </p:bg>
    <p:spTree>
      <p:nvGrpSpPr>
        <p:cNvPr id="1" name=""/>
        <p:cNvGrpSpPr/>
        <p:nvPr/>
      </p:nvGrpSpPr>
      <p:grpSpPr>
        <a:xfrm>
          <a:off x="0" y="0"/>
          <a:ext cx="0" cy="0"/>
          <a:chOff x="0" y="0"/>
          <a:chExt cx="0" cy="0"/>
        </a:xfrm>
      </p:grpSpPr>
      <p:sp>
        <p:nvSpPr>
          <p:cNvPr id="9" name="Rechthoek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hthoek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el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nl-NL"/>
              <a:t>Klik om de stijl te bewerken</a:t>
            </a:r>
            <a:endParaRPr kumimoji="0" lang="en-US"/>
          </a:p>
        </p:txBody>
      </p:sp>
      <p:sp>
        <p:nvSpPr>
          <p:cNvPr id="3" name="Tijdelijke aanduiding voor tekst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nl-NL"/>
              <a:t>Klik om de modelstijlen te bewerken</a:t>
            </a:r>
          </a:p>
        </p:txBody>
      </p:sp>
      <p:sp>
        <p:nvSpPr>
          <p:cNvPr id="4" name="Tijdelijke aanduiding voor datum 3"/>
          <p:cNvSpPr>
            <a:spLocks noGrp="1"/>
          </p:cNvSpPr>
          <p:nvPr>
            <p:ph type="dt" sz="half" idx="10"/>
          </p:nvPr>
        </p:nvSpPr>
        <p:spPr/>
        <p:txBody>
          <a:bodyPr/>
          <a:lstStyle/>
          <a:p>
            <a:fld id="{8FD1B738-5091-4451-85B5-FBF19E0848AE}" type="datetimeFigureOut">
              <a:rPr lang="nl-NL" smtClean="0"/>
              <a:t>4-4-2019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D327C7C-78FA-462B-88D1-E59475F05C6B}" type="slidenum">
              <a:rPr lang="nl-NL" smtClean="0"/>
              <a:t>‹nr.›</a:t>
            </a:fld>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a:t>Klik om de stijl te bewerken</a:t>
            </a:r>
            <a:endParaRPr kumimoji="0" lang="en-US"/>
          </a:p>
        </p:txBody>
      </p:sp>
      <p:sp>
        <p:nvSpPr>
          <p:cNvPr id="3" name="Tijdelijke aanduiding voor inhoud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4" name="Tijdelijke aanduiding voor inhoud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5" name="Tijdelijke aanduiding voor datum 4"/>
          <p:cNvSpPr>
            <a:spLocks noGrp="1"/>
          </p:cNvSpPr>
          <p:nvPr>
            <p:ph type="dt" sz="half" idx="10"/>
          </p:nvPr>
        </p:nvSpPr>
        <p:spPr/>
        <p:txBody>
          <a:bodyPr/>
          <a:lstStyle/>
          <a:p>
            <a:fld id="{8FD1B738-5091-4451-85B5-FBF19E0848AE}" type="datetimeFigureOut">
              <a:rPr lang="nl-NL" smtClean="0"/>
              <a:t>4-4-2019</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5D327C7C-78FA-462B-88D1-E59475F05C6B}" type="slidenum">
              <a:rPr lang="nl-NL" smtClean="0"/>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extLst/>
          </a:lstStyle>
          <a:p>
            <a:r>
              <a:rPr kumimoji="0" lang="nl-NL"/>
              <a:t>Klik om de stijl te bewerken</a:t>
            </a:r>
            <a:endParaRPr kumimoji="0" lang="en-US"/>
          </a:p>
        </p:txBody>
      </p:sp>
      <p:sp>
        <p:nvSpPr>
          <p:cNvPr id="3" name="Tijdelijke aanduiding voor tekst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nl-NL"/>
              <a:t>Klik om de modelstijlen te bewerken</a:t>
            </a:r>
          </a:p>
        </p:txBody>
      </p:sp>
      <p:sp>
        <p:nvSpPr>
          <p:cNvPr id="4" name="Tijdelijke aanduiding voor inhoud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5" name="Tijdelijke aanduiding voor tekst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nl-NL"/>
              <a:t>Klik om de modelstijlen te bewerken</a:t>
            </a:r>
          </a:p>
        </p:txBody>
      </p:sp>
      <p:sp>
        <p:nvSpPr>
          <p:cNvPr id="6" name="Tijdelijke aanduiding voor inhoud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7" name="Tijdelijke aanduiding voor datum 6"/>
          <p:cNvSpPr>
            <a:spLocks noGrp="1"/>
          </p:cNvSpPr>
          <p:nvPr>
            <p:ph type="dt" sz="half" idx="10"/>
          </p:nvPr>
        </p:nvSpPr>
        <p:spPr/>
        <p:txBody>
          <a:bodyPr/>
          <a:lstStyle/>
          <a:p>
            <a:fld id="{8FD1B738-5091-4451-85B5-FBF19E0848AE}" type="datetimeFigureOut">
              <a:rPr lang="nl-NL" smtClean="0"/>
              <a:t>4-4-2019</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5D327C7C-78FA-462B-88D1-E59475F05C6B}" type="slidenum">
              <a:rPr lang="nl-NL" smtClean="0"/>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a:t>Klik om de stijl te bewerken</a:t>
            </a:r>
            <a:endParaRPr kumimoji="0" lang="en-US"/>
          </a:p>
        </p:txBody>
      </p:sp>
      <p:sp>
        <p:nvSpPr>
          <p:cNvPr id="3" name="Tijdelijke aanduiding voor datum 2"/>
          <p:cNvSpPr>
            <a:spLocks noGrp="1"/>
          </p:cNvSpPr>
          <p:nvPr>
            <p:ph type="dt" sz="half" idx="10"/>
          </p:nvPr>
        </p:nvSpPr>
        <p:spPr/>
        <p:txBody>
          <a:bodyPr/>
          <a:lstStyle/>
          <a:p>
            <a:fld id="{8FD1B738-5091-4451-85B5-FBF19E0848AE}" type="datetimeFigureOut">
              <a:rPr lang="nl-NL" smtClean="0"/>
              <a:t>4-4-2019</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5D327C7C-78FA-462B-88D1-E59475F05C6B}"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D1B738-5091-4451-85B5-FBF19E0848AE}" type="datetimeFigureOut">
              <a:rPr lang="nl-NL" smtClean="0"/>
              <a:t>4-4-2019</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5D327C7C-78FA-462B-88D1-E59475F05C6B}"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nl-NL"/>
              <a:t>Klik om de stijl te bewerken</a:t>
            </a:r>
            <a:endParaRPr kumimoji="0" lang="en-US"/>
          </a:p>
        </p:txBody>
      </p:sp>
      <p:sp>
        <p:nvSpPr>
          <p:cNvPr id="3" name="Tijdelijke aanduiding voor inhoud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4" name="Tijdelijke aanduiding voor tekst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nl-NL"/>
              <a:t>Klik om de modelstijlen te bewerken</a:t>
            </a:r>
          </a:p>
        </p:txBody>
      </p:sp>
      <p:sp>
        <p:nvSpPr>
          <p:cNvPr id="5" name="Tijdelijke aanduiding voor datum 4"/>
          <p:cNvSpPr>
            <a:spLocks noGrp="1"/>
          </p:cNvSpPr>
          <p:nvPr>
            <p:ph type="dt" sz="half" idx="10"/>
          </p:nvPr>
        </p:nvSpPr>
        <p:spPr/>
        <p:txBody>
          <a:bodyPr/>
          <a:lstStyle/>
          <a:p>
            <a:fld id="{8FD1B738-5091-4451-85B5-FBF19E0848AE}" type="datetimeFigureOut">
              <a:rPr lang="nl-NL" smtClean="0"/>
              <a:t>4-4-2019</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5D327C7C-78FA-462B-88D1-E59475F05C6B}" type="slidenum">
              <a:rPr lang="nl-NL" smtClean="0"/>
              <a:t>‹nr.›</a:t>
            </a:fld>
            <a:endParaRPr lang="nl-NL"/>
          </a:p>
        </p:txBody>
      </p:sp>
      <p:sp>
        <p:nvSpPr>
          <p:cNvPr id="12" name="Rechthoek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hthoek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nl-NL"/>
              <a:t>Klik om de stijl te bewerken</a:t>
            </a:r>
            <a:endParaRPr kumimoji="0" lang="en-US"/>
          </a:p>
        </p:txBody>
      </p:sp>
      <p:sp>
        <p:nvSpPr>
          <p:cNvPr id="3" name="Tijdelijke aanduiding voor afbeelding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nl-NL"/>
              <a:t>Klik op het pictogram als u een afbeelding wilt toevoegen</a:t>
            </a:r>
            <a:endParaRPr kumimoji="0" lang="en-US" dirty="0"/>
          </a:p>
        </p:txBody>
      </p:sp>
      <p:sp>
        <p:nvSpPr>
          <p:cNvPr id="4" name="Tijdelijke aanduiding voor tekst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nl-NL"/>
              <a:t>Klik om de modelstijlen te bewerken</a:t>
            </a:r>
          </a:p>
        </p:txBody>
      </p:sp>
      <p:sp>
        <p:nvSpPr>
          <p:cNvPr id="5" name="Tijdelijke aanduiding voor datum 4"/>
          <p:cNvSpPr>
            <a:spLocks noGrp="1"/>
          </p:cNvSpPr>
          <p:nvPr>
            <p:ph type="dt" sz="half" idx="10"/>
          </p:nvPr>
        </p:nvSpPr>
        <p:spPr>
          <a:xfrm>
            <a:off x="164592" y="1170432"/>
            <a:ext cx="2523744" cy="201168"/>
          </a:xfrm>
        </p:spPr>
        <p:txBody>
          <a:bodyPr/>
          <a:lstStyle/>
          <a:p>
            <a:fld id="{8FD1B738-5091-4451-85B5-FBF19E0848AE}" type="datetimeFigureOut">
              <a:rPr lang="nl-NL" smtClean="0"/>
              <a:t>4-4-2019</a:t>
            </a:fld>
            <a:endParaRPr lang="nl-NL"/>
          </a:p>
        </p:txBody>
      </p:sp>
      <p:sp>
        <p:nvSpPr>
          <p:cNvPr id="11" name="Rechthoek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hthoek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Tijdelijke aanduiding voor voettekst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nl-NL"/>
          </a:p>
        </p:txBody>
      </p:sp>
      <p:sp>
        <p:nvSpPr>
          <p:cNvPr id="7" name="Tijdelijke aanduiding voor dianummer 6"/>
          <p:cNvSpPr>
            <a:spLocks noGrp="1"/>
          </p:cNvSpPr>
          <p:nvPr>
            <p:ph type="sldNum" sz="quarter" idx="12"/>
          </p:nvPr>
        </p:nvSpPr>
        <p:spPr>
          <a:xfrm>
            <a:off x="8339328" y="1170432"/>
            <a:ext cx="733864" cy="201168"/>
          </a:xfrm>
        </p:spPr>
        <p:txBody>
          <a:bodyPr/>
          <a:lstStyle/>
          <a:p>
            <a:fld id="{5D327C7C-78FA-462B-88D1-E59475F05C6B}"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hthoek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hthoek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jdelijke aanduiding voor titel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nl-NL"/>
              <a:t>Klik om de stijl te bewerken</a:t>
            </a:r>
            <a:endParaRPr kumimoji="0" lang="en-US"/>
          </a:p>
        </p:txBody>
      </p:sp>
      <p:sp>
        <p:nvSpPr>
          <p:cNvPr id="3" name="Tijdelijke aanduiding voor tekst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nl-NL"/>
              <a:t>Klik om de modelstijlen te bewerken</a:t>
            </a:r>
          </a:p>
          <a:p>
            <a:pPr lvl="1" eaLnBrk="1" latinLnBrk="0" hangingPunct="1"/>
            <a:r>
              <a:rPr kumimoji="0" lang="nl-NL"/>
              <a:t>Tweede niveau</a:t>
            </a:r>
          </a:p>
          <a:p>
            <a:pPr lvl="2" eaLnBrk="1" latinLnBrk="0" hangingPunct="1"/>
            <a:r>
              <a:rPr kumimoji="0" lang="nl-NL"/>
              <a:t>Derde niveau</a:t>
            </a:r>
          </a:p>
          <a:p>
            <a:pPr lvl="3" eaLnBrk="1" latinLnBrk="0" hangingPunct="1"/>
            <a:r>
              <a:rPr kumimoji="0" lang="nl-NL"/>
              <a:t>Vierde niveau</a:t>
            </a:r>
          </a:p>
          <a:p>
            <a:pPr lvl="4" eaLnBrk="1" latinLnBrk="0" hangingPunct="1"/>
            <a:r>
              <a:rPr kumimoji="0" lang="nl-NL"/>
              <a:t>Vijfde niveau</a:t>
            </a:r>
            <a:endParaRPr kumimoji="0" lang="en-US"/>
          </a:p>
        </p:txBody>
      </p:sp>
      <p:sp>
        <p:nvSpPr>
          <p:cNvPr id="4" name="Tijdelijke aanduiding voor datum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FD1B738-5091-4451-85B5-FBF19E0848AE}" type="datetimeFigureOut">
              <a:rPr lang="nl-NL" smtClean="0"/>
              <a:t>4-4-2019</a:t>
            </a:fld>
            <a:endParaRPr lang="nl-NL"/>
          </a:p>
        </p:txBody>
      </p:sp>
      <p:sp>
        <p:nvSpPr>
          <p:cNvPr id="5" name="Tijdelijke aanduiding voor voettekst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nl-NL"/>
          </a:p>
        </p:txBody>
      </p:sp>
      <p:sp>
        <p:nvSpPr>
          <p:cNvPr id="6" name="Tijdelijke aanduiding voor dianumm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D327C7C-78FA-462B-88D1-E59475F05C6B}"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eHjCYuons_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Welkom bij sprintdemo 3 !</a:t>
            </a:r>
          </a:p>
        </p:txBody>
      </p:sp>
      <p:sp>
        <p:nvSpPr>
          <p:cNvPr id="3" name="Ondertitel 2"/>
          <p:cNvSpPr>
            <a:spLocks noGrp="1"/>
          </p:cNvSpPr>
          <p:nvPr>
            <p:ph type="subTitle" idx="1"/>
          </p:nvPr>
        </p:nvSpPr>
        <p:spPr/>
        <p:txBody>
          <a:bodyPr/>
          <a:lstStyle/>
          <a:p>
            <a:r>
              <a:rPr lang="nl-NL" dirty="0"/>
              <a:t>Ontwikkelteam Convenantgemeenten</a:t>
            </a:r>
          </a:p>
        </p:txBody>
      </p:sp>
    </p:spTree>
    <p:extLst>
      <p:ext uri="{BB962C8B-B14F-4D97-AF65-F5344CB8AC3E}">
        <p14:creationId xmlns:p14="http://schemas.microsoft.com/office/powerpoint/2010/main" val="336865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Wat doen we vanmorgen?</a:t>
            </a:r>
          </a:p>
        </p:txBody>
      </p:sp>
      <p:sp>
        <p:nvSpPr>
          <p:cNvPr id="3" name="Tijdelijke aanduiding voor inhoud 2"/>
          <p:cNvSpPr>
            <a:spLocks noGrp="1"/>
          </p:cNvSpPr>
          <p:nvPr>
            <p:ph idx="1"/>
          </p:nvPr>
        </p:nvSpPr>
        <p:spPr/>
        <p:txBody>
          <a:bodyPr>
            <a:normAutofit/>
          </a:bodyPr>
          <a:lstStyle/>
          <a:p>
            <a:pPr marL="118872" indent="0">
              <a:buNone/>
            </a:pPr>
            <a:r>
              <a:rPr lang="nl-NL" sz="2400" u="sng" dirty="0"/>
              <a:t>Demo : </a:t>
            </a:r>
          </a:p>
          <a:p>
            <a:r>
              <a:rPr lang="nl-NL" sz="2400" dirty="0"/>
              <a:t>Sprint review meeting – einde van elke sprint</a:t>
            </a:r>
          </a:p>
          <a:p>
            <a:r>
              <a:rPr lang="nl-NL" sz="2400" dirty="0"/>
              <a:t>Informele bijeenkomst </a:t>
            </a:r>
          </a:p>
          <a:p>
            <a:r>
              <a:rPr lang="nl-NL" sz="2400" dirty="0"/>
              <a:t>Wat is er behaald ?</a:t>
            </a:r>
          </a:p>
          <a:p>
            <a:r>
              <a:rPr lang="nl-NL" sz="2400" dirty="0"/>
              <a:t>Feedback &amp; sturing ophalen</a:t>
            </a:r>
          </a:p>
          <a:p>
            <a:r>
              <a:rPr lang="nl-NL" sz="2400" dirty="0"/>
              <a:t>Waar nodig de </a:t>
            </a:r>
            <a:r>
              <a:rPr lang="nl-NL" sz="2400" dirty="0" err="1"/>
              <a:t>backlog</a:t>
            </a:r>
            <a:r>
              <a:rPr lang="nl-NL" sz="2400" dirty="0"/>
              <a:t> aanpassen</a:t>
            </a:r>
            <a:br>
              <a:rPr lang="nl-NL" sz="2400" dirty="0"/>
            </a:br>
            <a:endParaRPr lang="nl-NL" sz="2400" u="sng" dirty="0"/>
          </a:p>
        </p:txBody>
      </p:sp>
    </p:spTree>
    <p:extLst>
      <p:ext uri="{BB962C8B-B14F-4D97-AF65-F5344CB8AC3E}">
        <p14:creationId xmlns:p14="http://schemas.microsoft.com/office/powerpoint/2010/main" val="75197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nl-NL" dirty="0"/>
              <a:t>Waar ben je beland?</a:t>
            </a:r>
          </a:p>
        </p:txBody>
      </p:sp>
      <p:sp>
        <p:nvSpPr>
          <p:cNvPr id="3" name="Tijdelijke aanduiding voor inhoud 2"/>
          <p:cNvSpPr>
            <a:spLocks noGrp="1"/>
          </p:cNvSpPr>
          <p:nvPr>
            <p:ph idx="1"/>
          </p:nvPr>
        </p:nvSpPr>
        <p:spPr/>
        <p:txBody>
          <a:bodyPr>
            <a:normAutofit/>
          </a:bodyPr>
          <a:lstStyle/>
          <a:p>
            <a:pPr>
              <a:buClr>
                <a:srgbClr val="FF0000"/>
              </a:buClr>
            </a:pPr>
            <a:r>
              <a:rPr lang="nl-NL" sz="2400" dirty="0"/>
              <a:t>Convenantgemeenten (Almere, Haarlem, Heerenveen, WF)</a:t>
            </a:r>
            <a:br>
              <a:rPr lang="nl-NL" sz="2400" dirty="0"/>
            </a:br>
            <a:endParaRPr lang="nl-NL" sz="2400" dirty="0"/>
          </a:p>
          <a:p>
            <a:pPr>
              <a:buClr>
                <a:srgbClr val="FF0000"/>
              </a:buClr>
            </a:pPr>
            <a:r>
              <a:rPr lang="nl-NL" sz="2400" dirty="0"/>
              <a:t>Samen Organiseren, samen ontwikkelen en leren</a:t>
            </a:r>
          </a:p>
          <a:p>
            <a:pPr>
              <a:buClr>
                <a:srgbClr val="FF0000"/>
              </a:buClr>
            </a:pPr>
            <a:r>
              <a:rPr lang="nl-NL" sz="2400" dirty="0"/>
              <a:t>Open Source software hergebruiken</a:t>
            </a:r>
          </a:p>
          <a:p>
            <a:pPr>
              <a:buClr>
                <a:srgbClr val="FF0000"/>
              </a:buClr>
            </a:pPr>
            <a:r>
              <a:rPr lang="nl-NL" sz="2400" dirty="0"/>
              <a:t>Toepassen Common Ground – hoe doen we dat, waar lopen we tegenaan?</a:t>
            </a:r>
          </a:p>
          <a:p>
            <a:pPr>
              <a:buClr>
                <a:srgbClr val="FF0000"/>
              </a:buClr>
            </a:pPr>
            <a:r>
              <a:rPr lang="nl-NL" sz="2400" dirty="0"/>
              <a:t>Agile/ Scrum gebruiken</a:t>
            </a:r>
          </a:p>
          <a:p>
            <a:pPr>
              <a:buClr>
                <a:srgbClr val="FF0000"/>
              </a:buClr>
            </a:pPr>
            <a:r>
              <a:rPr lang="nl-NL" sz="2400" dirty="0"/>
              <a:t>Open standaarden</a:t>
            </a:r>
          </a:p>
          <a:p>
            <a:pPr>
              <a:buClr>
                <a:srgbClr val="FF0000"/>
              </a:buClr>
            </a:pPr>
            <a:r>
              <a:rPr lang="nl-NL" sz="2400" dirty="0"/>
              <a:t>Oog op hergebruik door meer gemeenten</a:t>
            </a:r>
            <a:br>
              <a:rPr lang="nl-NL" sz="2400" dirty="0"/>
            </a:br>
            <a:endParaRPr lang="nl-NL" sz="2400" dirty="0"/>
          </a:p>
          <a:p>
            <a:pPr>
              <a:buClr>
                <a:srgbClr val="FF0000"/>
              </a:buClr>
            </a:pPr>
            <a:r>
              <a:rPr lang="nl-NL" sz="2400" dirty="0"/>
              <a:t>“Trouwen” gekozen als eerste praktisch vehikel</a:t>
            </a:r>
          </a:p>
        </p:txBody>
      </p:sp>
    </p:spTree>
    <p:extLst>
      <p:ext uri="{BB962C8B-B14F-4D97-AF65-F5344CB8AC3E}">
        <p14:creationId xmlns:p14="http://schemas.microsoft.com/office/powerpoint/2010/main" val="414815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is Open Source Software?</a:t>
            </a:r>
          </a:p>
        </p:txBody>
      </p:sp>
      <p:sp>
        <p:nvSpPr>
          <p:cNvPr id="3" name="Tijdelijke aanduiding voor inhoud 2"/>
          <p:cNvSpPr>
            <a:spLocks noGrp="1"/>
          </p:cNvSpPr>
          <p:nvPr>
            <p:ph idx="1"/>
          </p:nvPr>
        </p:nvSpPr>
        <p:spPr/>
        <p:txBody>
          <a:bodyPr>
            <a:normAutofit/>
          </a:bodyPr>
          <a:lstStyle/>
          <a:p>
            <a:pPr marL="118872" indent="0">
              <a:buNone/>
            </a:pPr>
            <a:r>
              <a:rPr lang="nl-NL" sz="2400" i="1" u="sng" dirty="0"/>
              <a:t>Wikipedia: </a:t>
            </a:r>
            <a:br>
              <a:rPr lang="nl-NL" sz="2400" i="1" u="sng" dirty="0"/>
            </a:br>
            <a:endParaRPr lang="nl-NL" sz="2400" i="1" u="sng" dirty="0"/>
          </a:p>
          <a:p>
            <a:r>
              <a:rPr lang="nl-NL" sz="2400" dirty="0"/>
              <a:t>Is software waarvan de licentie aan gebruikers het recht geeft om de software naar eigen inzicht te gebruiken, aan te passen, te verbeteren en de broncode inclusief aanpassingen te verspreiden doordat de </a:t>
            </a:r>
            <a:r>
              <a:rPr lang="nl-NL" sz="2400" b="1" dirty="0">
                <a:solidFill>
                  <a:schemeClr val="accent1"/>
                </a:solidFill>
              </a:rPr>
              <a:t>broncode volledig  vrij </a:t>
            </a:r>
            <a:r>
              <a:rPr lang="nl-NL" sz="2400" dirty="0"/>
              <a:t>beschikbaar is.</a:t>
            </a:r>
            <a:br>
              <a:rPr lang="nl-NL" sz="2400" dirty="0"/>
            </a:br>
            <a:endParaRPr lang="nl-NL" sz="2400" dirty="0"/>
          </a:p>
          <a:p>
            <a:pPr marL="118872" indent="0">
              <a:buNone/>
            </a:pPr>
            <a:endParaRPr lang="nl-NL" sz="2400" dirty="0"/>
          </a:p>
        </p:txBody>
      </p:sp>
    </p:spTree>
    <p:extLst>
      <p:ext uri="{BB962C8B-B14F-4D97-AF65-F5344CB8AC3E}">
        <p14:creationId xmlns:p14="http://schemas.microsoft.com/office/powerpoint/2010/main" val="363145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Wat is Common Ground?</a:t>
            </a:r>
          </a:p>
        </p:txBody>
      </p:sp>
      <p:sp>
        <p:nvSpPr>
          <p:cNvPr id="3" name="Tijdelijke aanduiding voor inhoud 2"/>
          <p:cNvSpPr>
            <a:spLocks noGrp="1"/>
          </p:cNvSpPr>
          <p:nvPr>
            <p:ph idx="1"/>
          </p:nvPr>
        </p:nvSpPr>
        <p:spPr>
          <a:xfrm>
            <a:off x="251520" y="3647399"/>
            <a:ext cx="8229600" cy="573689"/>
          </a:xfrm>
        </p:spPr>
        <p:txBody>
          <a:bodyPr/>
          <a:lstStyle/>
          <a:p>
            <a:pPr algn="ctr"/>
            <a:r>
              <a:rPr lang="nl-NL" sz="2400" dirty="0">
                <a:hlinkClick r:id="rId2"/>
              </a:rPr>
              <a:t>https://www.youtube.com/watch?v=eHjCYuons_o</a:t>
            </a:r>
            <a:endParaRPr lang="nl-NL" sz="2400" dirty="0"/>
          </a:p>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5446078"/>
            <a:ext cx="1304132" cy="910737"/>
          </a:xfrm>
          <a:prstGeom prst="rect">
            <a:avLst/>
          </a:prstGeom>
        </p:spPr>
      </p:pic>
      <p:sp>
        <p:nvSpPr>
          <p:cNvPr id="5" name="Tekstvak 4">
            <a:extLst>
              <a:ext uri="{FF2B5EF4-FFF2-40B4-BE49-F238E27FC236}">
                <a16:creationId xmlns:a16="http://schemas.microsoft.com/office/drawing/2014/main" id="{3033C9F3-4AB2-4682-8558-573261AC6AD1}"/>
              </a:ext>
            </a:extLst>
          </p:cNvPr>
          <p:cNvSpPr txBox="1"/>
          <p:nvPr/>
        </p:nvSpPr>
        <p:spPr>
          <a:xfrm>
            <a:off x="539552" y="2420888"/>
            <a:ext cx="7640836" cy="830997"/>
          </a:xfrm>
          <a:prstGeom prst="rect">
            <a:avLst/>
          </a:prstGeom>
          <a:noFill/>
        </p:spPr>
        <p:txBody>
          <a:bodyPr wrap="square" rtlCol="0">
            <a:spAutoFit/>
          </a:bodyPr>
          <a:lstStyle/>
          <a:p>
            <a:pPr algn="ctr"/>
            <a:r>
              <a:rPr lang="nl-NL" sz="2400" dirty="0"/>
              <a:t>Waarom moeilijk doen en niet gewoon </a:t>
            </a:r>
          </a:p>
          <a:p>
            <a:pPr algn="ctr"/>
            <a:r>
              <a:rPr lang="nl-NL" sz="2400" dirty="0"/>
              <a:t>bij een leverancier afnemen ? </a:t>
            </a:r>
          </a:p>
        </p:txBody>
      </p:sp>
    </p:spTree>
    <p:extLst>
      <p:ext uri="{BB962C8B-B14F-4D97-AF65-F5344CB8AC3E}">
        <p14:creationId xmlns:p14="http://schemas.microsoft.com/office/powerpoint/2010/main" val="193992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Ontmoet het ontwikkelteam !</a:t>
            </a:r>
          </a:p>
        </p:txBody>
      </p:sp>
      <p:grpSp>
        <p:nvGrpSpPr>
          <p:cNvPr id="16" name="Groep 15"/>
          <p:cNvGrpSpPr/>
          <p:nvPr/>
        </p:nvGrpSpPr>
        <p:grpSpPr>
          <a:xfrm>
            <a:off x="3432711" y="1769752"/>
            <a:ext cx="2664296" cy="1928118"/>
            <a:chOff x="3432711" y="1769752"/>
            <a:chExt cx="2664296" cy="1928118"/>
          </a:xfrm>
        </p:grpSpPr>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349" y="1769752"/>
              <a:ext cx="2123257" cy="1083184"/>
            </a:xfrm>
            <a:prstGeom prst="rect">
              <a:avLst/>
            </a:prstGeom>
          </p:spPr>
        </p:pic>
        <p:sp>
          <p:nvSpPr>
            <p:cNvPr id="9" name="Tekstvak 8"/>
            <p:cNvSpPr txBox="1"/>
            <p:nvPr/>
          </p:nvSpPr>
          <p:spPr>
            <a:xfrm>
              <a:off x="3432711" y="3113095"/>
              <a:ext cx="2664296" cy="584775"/>
            </a:xfrm>
            <a:prstGeom prst="rect">
              <a:avLst/>
            </a:prstGeom>
            <a:noFill/>
          </p:spPr>
          <p:txBody>
            <a:bodyPr wrap="square" rtlCol="0">
              <a:spAutoFit/>
            </a:bodyPr>
            <a:lstStyle/>
            <a:p>
              <a:pPr marL="285750" indent="-285750">
                <a:buFont typeface="Arial" panose="020B0604020202020204" pitchFamily="34" charset="0"/>
                <a:buChar char="•"/>
              </a:pPr>
              <a:r>
                <a:rPr lang="nl-NL" sz="1600" dirty="0"/>
                <a:t>Stefan Woudstra (ontwikkelaar)</a:t>
              </a:r>
            </a:p>
          </p:txBody>
        </p:sp>
      </p:grpSp>
      <p:grpSp>
        <p:nvGrpSpPr>
          <p:cNvPr id="10" name="Groep 9"/>
          <p:cNvGrpSpPr/>
          <p:nvPr/>
        </p:nvGrpSpPr>
        <p:grpSpPr>
          <a:xfrm>
            <a:off x="56068" y="1899087"/>
            <a:ext cx="4731956" cy="2346860"/>
            <a:chOff x="56068" y="1899087"/>
            <a:chExt cx="4731956" cy="2346860"/>
          </a:xfrm>
        </p:grpSpPr>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899087"/>
              <a:ext cx="1950811" cy="824514"/>
            </a:xfrm>
            <a:prstGeom prst="rect">
              <a:avLst/>
            </a:prstGeom>
          </p:spPr>
        </p:pic>
        <p:sp>
          <p:nvSpPr>
            <p:cNvPr id="11" name="Tekstvak 10"/>
            <p:cNvSpPr txBox="1"/>
            <p:nvPr/>
          </p:nvSpPr>
          <p:spPr>
            <a:xfrm>
              <a:off x="56068" y="2922508"/>
              <a:ext cx="4731956" cy="1323439"/>
            </a:xfrm>
            <a:prstGeom prst="rect">
              <a:avLst/>
            </a:prstGeom>
            <a:noFill/>
          </p:spPr>
          <p:txBody>
            <a:bodyPr wrap="square" rtlCol="0">
              <a:spAutoFit/>
            </a:bodyPr>
            <a:lstStyle/>
            <a:p>
              <a:pPr marL="285750" indent="-285750">
                <a:buFont typeface="Arial" panose="020B0604020202020204" pitchFamily="34" charset="0"/>
                <a:buChar char="•"/>
              </a:pPr>
              <a:r>
                <a:rPr lang="nl-NL" sz="1600" dirty="0"/>
                <a:t>Jacqueline Munk – Smit </a:t>
              </a:r>
              <a:br>
                <a:rPr lang="nl-NL" sz="1600" dirty="0"/>
              </a:br>
              <a:r>
                <a:rPr lang="nl-NL" sz="1600" dirty="0"/>
                <a:t>(burgerzaken)</a:t>
              </a:r>
            </a:p>
            <a:p>
              <a:pPr marL="285750" indent="-285750">
                <a:buFont typeface="Arial" panose="020B0604020202020204" pitchFamily="34" charset="0"/>
                <a:buChar char="•"/>
              </a:pPr>
              <a:r>
                <a:rPr lang="nl-NL" sz="1600" dirty="0"/>
                <a:t>Carla </a:t>
              </a:r>
              <a:r>
                <a:rPr lang="nl-NL" sz="1600" dirty="0" err="1"/>
                <a:t>Broekhoff</a:t>
              </a:r>
              <a:r>
                <a:rPr lang="nl-NL" sz="1600" dirty="0"/>
                <a:t> (burgerzaken)</a:t>
              </a:r>
            </a:p>
            <a:p>
              <a:pPr marL="285750" indent="-285750">
                <a:buFont typeface="Arial" panose="020B0604020202020204" pitchFamily="34" charset="0"/>
                <a:buChar char="•"/>
              </a:pPr>
              <a:r>
                <a:rPr lang="nl-NL" sz="1600" dirty="0"/>
                <a:t>Rik Oosterhuis (architect)</a:t>
              </a:r>
            </a:p>
            <a:p>
              <a:pPr marL="285750" indent="-285750">
                <a:buFont typeface="Arial" panose="020B0604020202020204" pitchFamily="34" charset="0"/>
                <a:buChar char="•"/>
              </a:pPr>
              <a:r>
                <a:rPr lang="nl-NL" sz="1600" dirty="0"/>
                <a:t>Daphne de Bruijn (functioneel specialist)</a:t>
              </a:r>
            </a:p>
          </p:txBody>
        </p:sp>
      </p:grpSp>
      <p:grpSp>
        <p:nvGrpSpPr>
          <p:cNvPr id="17" name="Groep 16"/>
          <p:cNvGrpSpPr/>
          <p:nvPr/>
        </p:nvGrpSpPr>
        <p:grpSpPr>
          <a:xfrm>
            <a:off x="5547286" y="1795096"/>
            <a:ext cx="3456384" cy="2891231"/>
            <a:chOff x="5547286" y="1795096"/>
            <a:chExt cx="3456384" cy="2891231"/>
          </a:xfrm>
        </p:grpSpPr>
        <p:pic>
          <p:nvPicPr>
            <p:cNvPr id="8" name="Afbeelding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1396" y="1795096"/>
              <a:ext cx="1449635" cy="1336466"/>
            </a:xfrm>
            <a:prstGeom prst="rect">
              <a:avLst/>
            </a:prstGeom>
          </p:spPr>
        </p:pic>
        <p:sp>
          <p:nvSpPr>
            <p:cNvPr id="12" name="Tekstvak 11"/>
            <p:cNvSpPr txBox="1"/>
            <p:nvPr/>
          </p:nvSpPr>
          <p:spPr>
            <a:xfrm>
              <a:off x="5547286" y="3116667"/>
              <a:ext cx="3456384" cy="1569660"/>
            </a:xfrm>
            <a:prstGeom prst="rect">
              <a:avLst/>
            </a:prstGeom>
            <a:noFill/>
          </p:spPr>
          <p:txBody>
            <a:bodyPr wrap="square" rtlCol="0">
              <a:spAutoFit/>
            </a:bodyPr>
            <a:lstStyle/>
            <a:p>
              <a:pPr marL="285750" indent="-285750">
                <a:buFont typeface="Arial" panose="020B0604020202020204" pitchFamily="34" charset="0"/>
                <a:buChar char="•"/>
              </a:pPr>
              <a:r>
                <a:rPr lang="nl-NL" sz="1600" dirty="0"/>
                <a:t>Thijs </a:t>
              </a:r>
              <a:r>
                <a:rPr lang="nl-NL" sz="1600" dirty="0" err="1"/>
                <a:t>Broersen</a:t>
              </a:r>
              <a:r>
                <a:rPr lang="nl-NL" sz="1600" dirty="0"/>
                <a:t> (ontwikkelaar)</a:t>
              </a:r>
            </a:p>
            <a:p>
              <a:pPr marL="285750" indent="-285750">
                <a:buFont typeface="Arial" panose="020B0604020202020204" pitchFamily="34" charset="0"/>
                <a:buChar char="•"/>
              </a:pPr>
              <a:r>
                <a:rPr lang="nl-NL" sz="1600" dirty="0"/>
                <a:t>Rick Wildenberg (dienstverlening &amp; innovatie)</a:t>
              </a:r>
            </a:p>
            <a:p>
              <a:pPr marL="285750" indent="-285750">
                <a:buFont typeface="Arial" panose="020B0604020202020204" pitchFamily="34" charset="0"/>
                <a:buChar char="•"/>
              </a:pPr>
              <a:r>
                <a:rPr lang="nl-NL" sz="1600" dirty="0"/>
                <a:t>Anna Conijn (functioneel specialist)</a:t>
              </a:r>
            </a:p>
            <a:p>
              <a:pPr marL="285750" indent="-285750">
                <a:buFont typeface="Arial" panose="020B0604020202020204" pitchFamily="34" charset="0"/>
                <a:buChar char="•"/>
              </a:pPr>
              <a:r>
                <a:rPr lang="nl-NL" sz="1600" dirty="0"/>
                <a:t>Monique de Moel (burgerzaken)</a:t>
              </a:r>
            </a:p>
            <a:p>
              <a:pPr marL="285750" indent="-285750">
                <a:buFont typeface="Arial" panose="020B0604020202020204" pitchFamily="34" charset="0"/>
                <a:buChar char="•"/>
              </a:pPr>
              <a:r>
                <a:rPr lang="nl-NL" sz="1600" dirty="0"/>
                <a:t>Kim Engel (</a:t>
              </a:r>
              <a:r>
                <a:rPr lang="nl-NL" sz="1600" dirty="0" err="1"/>
                <a:t>productowner</a:t>
              </a:r>
              <a:r>
                <a:rPr lang="nl-NL" sz="1600" dirty="0"/>
                <a:t>)</a:t>
              </a:r>
            </a:p>
          </p:txBody>
        </p:sp>
      </p:grpSp>
      <p:grpSp>
        <p:nvGrpSpPr>
          <p:cNvPr id="20" name="Groep 19"/>
          <p:cNvGrpSpPr/>
          <p:nvPr/>
        </p:nvGrpSpPr>
        <p:grpSpPr>
          <a:xfrm>
            <a:off x="56068" y="4638634"/>
            <a:ext cx="3456384" cy="1577192"/>
            <a:chOff x="56068" y="4638634"/>
            <a:chExt cx="3456384" cy="1577192"/>
          </a:xfrm>
        </p:grpSpPr>
        <p:pic>
          <p:nvPicPr>
            <p:cNvPr id="5" name="Afbeelding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665" y="4638634"/>
              <a:ext cx="1611303" cy="1212519"/>
            </a:xfrm>
            <a:prstGeom prst="rect">
              <a:avLst/>
            </a:prstGeom>
          </p:spPr>
        </p:pic>
        <p:sp>
          <p:nvSpPr>
            <p:cNvPr id="13" name="Tekstvak 12"/>
            <p:cNvSpPr txBox="1"/>
            <p:nvPr/>
          </p:nvSpPr>
          <p:spPr>
            <a:xfrm>
              <a:off x="56068" y="5877272"/>
              <a:ext cx="3456384" cy="338554"/>
            </a:xfrm>
            <a:prstGeom prst="rect">
              <a:avLst/>
            </a:prstGeom>
            <a:noFill/>
          </p:spPr>
          <p:txBody>
            <a:bodyPr wrap="square" rtlCol="0">
              <a:spAutoFit/>
            </a:bodyPr>
            <a:lstStyle/>
            <a:p>
              <a:pPr marL="285750" indent="-285750">
                <a:buFont typeface="Arial" panose="020B0604020202020204" pitchFamily="34" charset="0"/>
                <a:buChar char="•"/>
              </a:pPr>
              <a:r>
                <a:rPr lang="nl-NL" sz="1600" dirty="0"/>
                <a:t>Bas de Boer (architect)</a:t>
              </a:r>
            </a:p>
          </p:txBody>
        </p:sp>
      </p:grpSp>
      <p:grpSp>
        <p:nvGrpSpPr>
          <p:cNvPr id="18" name="Groep 17"/>
          <p:cNvGrpSpPr/>
          <p:nvPr/>
        </p:nvGrpSpPr>
        <p:grpSpPr>
          <a:xfrm>
            <a:off x="5702618" y="4896571"/>
            <a:ext cx="3456384" cy="1266183"/>
            <a:chOff x="5652900" y="5209615"/>
            <a:chExt cx="3456384" cy="1266183"/>
          </a:xfrm>
        </p:grpSpPr>
        <p:pic>
          <p:nvPicPr>
            <p:cNvPr id="7" name="Afbeelding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5209615"/>
              <a:ext cx="1304132" cy="910737"/>
            </a:xfrm>
            <a:prstGeom prst="rect">
              <a:avLst/>
            </a:prstGeom>
          </p:spPr>
        </p:pic>
        <p:sp>
          <p:nvSpPr>
            <p:cNvPr id="14" name="Tekstvak 13"/>
            <p:cNvSpPr txBox="1"/>
            <p:nvPr/>
          </p:nvSpPr>
          <p:spPr>
            <a:xfrm>
              <a:off x="5652900" y="6137244"/>
              <a:ext cx="3456384" cy="338554"/>
            </a:xfrm>
            <a:prstGeom prst="rect">
              <a:avLst/>
            </a:prstGeom>
            <a:noFill/>
          </p:spPr>
          <p:txBody>
            <a:bodyPr wrap="square" rtlCol="0">
              <a:spAutoFit/>
            </a:bodyPr>
            <a:lstStyle/>
            <a:p>
              <a:pPr marL="285750" indent="-285750">
                <a:buFont typeface="Arial" panose="020B0604020202020204" pitchFamily="34" charset="0"/>
                <a:buChar char="•"/>
              </a:pPr>
              <a:r>
                <a:rPr lang="nl-NL" sz="1600" dirty="0"/>
                <a:t>Jan Willem Kooi (scrummaster)</a:t>
              </a:r>
            </a:p>
          </p:txBody>
        </p:sp>
      </p:grpSp>
      <p:grpSp>
        <p:nvGrpSpPr>
          <p:cNvPr id="19" name="Groep 18"/>
          <p:cNvGrpSpPr/>
          <p:nvPr/>
        </p:nvGrpSpPr>
        <p:grpSpPr>
          <a:xfrm>
            <a:off x="2755698" y="4302116"/>
            <a:ext cx="3106643" cy="2206049"/>
            <a:chOff x="2539590" y="4302116"/>
            <a:chExt cx="3106643" cy="2206049"/>
          </a:xfrm>
        </p:grpSpPr>
        <p:pic>
          <p:nvPicPr>
            <p:cNvPr id="1026" name="Picture 2" descr="Afbeeldingsresultaat voor gemeente midden drenth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6223" y="4302116"/>
              <a:ext cx="1575156" cy="1575156"/>
            </a:xfrm>
            <a:prstGeom prst="rect">
              <a:avLst/>
            </a:prstGeom>
            <a:noFill/>
            <a:extLst>
              <a:ext uri="{909E8E84-426E-40DD-AFC4-6F175D3DCCD1}">
                <a14:hiddenFill xmlns:a14="http://schemas.microsoft.com/office/drawing/2010/main">
                  <a:solidFill>
                    <a:srgbClr val="FFFFFF"/>
                  </a:solidFill>
                </a14:hiddenFill>
              </a:ext>
            </a:extLst>
          </p:spPr>
        </p:pic>
        <p:sp>
          <p:nvSpPr>
            <p:cNvPr id="15" name="Tekstvak 14"/>
            <p:cNvSpPr txBox="1"/>
            <p:nvPr/>
          </p:nvSpPr>
          <p:spPr>
            <a:xfrm>
              <a:off x="2539590" y="5677168"/>
              <a:ext cx="3106643" cy="830997"/>
            </a:xfrm>
            <a:prstGeom prst="rect">
              <a:avLst/>
            </a:prstGeom>
            <a:noFill/>
          </p:spPr>
          <p:txBody>
            <a:bodyPr wrap="square" rtlCol="0">
              <a:spAutoFit/>
            </a:bodyPr>
            <a:lstStyle/>
            <a:p>
              <a:pPr marL="285750" indent="-285750">
                <a:buFont typeface="Arial" panose="020B0604020202020204" pitchFamily="34" charset="0"/>
                <a:buChar char="•"/>
              </a:pPr>
              <a:r>
                <a:rPr lang="nl-NL" sz="1600" dirty="0"/>
                <a:t>Mark van der Straten (ontwikkelaar)</a:t>
              </a:r>
            </a:p>
            <a:p>
              <a:pPr marL="285750" indent="-285750">
                <a:buFont typeface="Arial" panose="020B0604020202020204" pitchFamily="34" charset="0"/>
                <a:buChar char="•"/>
              </a:pPr>
              <a:r>
                <a:rPr lang="nl-NL" sz="1600" dirty="0"/>
                <a:t>Berend </a:t>
              </a:r>
              <a:r>
                <a:rPr lang="nl-NL" sz="1600" dirty="0" err="1"/>
                <a:t>Iwema</a:t>
              </a:r>
              <a:r>
                <a:rPr lang="nl-NL" sz="1600" dirty="0"/>
                <a:t> (ontwikkelaar)</a:t>
              </a:r>
            </a:p>
          </p:txBody>
        </p:sp>
      </p:grpSp>
      <p:sp>
        <p:nvSpPr>
          <p:cNvPr id="22" name="Rechthoek 21"/>
          <p:cNvSpPr/>
          <p:nvPr/>
        </p:nvSpPr>
        <p:spPr>
          <a:xfrm>
            <a:off x="1843654" y="4302116"/>
            <a:ext cx="2286000" cy="584775"/>
          </a:xfrm>
          <a:prstGeom prst="rect">
            <a:avLst/>
          </a:prstGeom>
        </p:spPr>
        <p:txBody>
          <a:bodyPr>
            <a:spAutoFit/>
          </a:bodyPr>
          <a:lstStyle/>
          <a:p>
            <a:pPr lvl="0"/>
            <a:r>
              <a:rPr lang="nl-NL" sz="1600" i="1" dirty="0">
                <a:solidFill>
                  <a:prstClr val="black"/>
                </a:solidFill>
              </a:rPr>
              <a:t>En afstemming met Utrecht en Eindhoven</a:t>
            </a:r>
          </a:p>
        </p:txBody>
      </p:sp>
    </p:spTree>
    <p:extLst>
      <p:ext uri="{BB962C8B-B14F-4D97-AF65-F5344CB8AC3E}">
        <p14:creationId xmlns:p14="http://schemas.microsoft.com/office/powerpoint/2010/main" val="130382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a:t>Onze aanpak </a:t>
            </a:r>
            <a:br>
              <a:rPr lang="nl-NL" dirty="0"/>
            </a:br>
            <a:r>
              <a:rPr lang="nl-NL" dirty="0"/>
              <a:t>(scrum &amp; verticaal slicen)</a:t>
            </a:r>
          </a:p>
        </p:txBody>
      </p:sp>
      <p:sp>
        <p:nvSpPr>
          <p:cNvPr id="3" name="Tijdelijke aanduiding voor inhoud 2"/>
          <p:cNvSpPr>
            <a:spLocks noGrp="1"/>
          </p:cNvSpPr>
          <p:nvPr>
            <p:ph idx="1"/>
          </p:nvPr>
        </p:nvSpPr>
        <p:spPr/>
        <p:txBody>
          <a:bodyPr>
            <a:normAutofit lnSpcReduction="10000"/>
          </a:bodyPr>
          <a:lstStyle/>
          <a:p>
            <a:r>
              <a:rPr lang="nl-NL" sz="2400" dirty="0"/>
              <a:t>Iets is pas opgeleverd als alle 5 Common Ground lagen samen werken</a:t>
            </a:r>
            <a:br>
              <a:rPr lang="nl-NL" sz="2400" dirty="0"/>
            </a:br>
            <a:br>
              <a:rPr lang="nl-NL" sz="2400" dirty="0"/>
            </a:br>
            <a:endParaRPr lang="nl-NL" sz="2400" dirty="0"/>
          </a:p>
          <a:p>
            <a:r>
              <a:rPr lang="nl-NL" sz="2400" dirty="0"/>
              <a:t>6 sprints van 4 weken</a:t>
            </a:r>
          </a:p>
          <a:p>
            <a:r>
              <a:rPr lang="nl-NL" sz="2400" dirty="0" err="1"/>
              <a:t>Backlog</a:t>
            </a:r>
            <a:r>
              <a:rPr lang="nl-NL" sz="2400" dirty="0"/>
              <a:t> met user </a:t>
            </a:r>
            <a:r>
              <a:rPr lang="nl-NL" sz="2400" dirty="0" err="1"/>
              <a:t>stories</a:t>
            </a:r>
            <a:endParaRPr lang="nl-NL" sz="2400" dirty="0"/>
          </a:p>
          <a:p>
            <a:r>
              <a:rPr lang="nl-NL" sz="2400" dirty="0" err="1"/>
              <a:t>Weekly</a:t>
            </a:r>
            <a:r>
              <a:rPr lang="nl-NL" sz="2400" dirty="0"/>
              <a:t> stand-up (telefonisch)</a:t>
            </a:r>
          </a:p>
          <a:p>
            <a:r>
              <a:rPr lang="nl-NL" sz="2400" dirty="0"/>
              <a:t>1 dag per 4 weken bijeen</a:t>
            </a:r>
          </a:p>
          <a:p>
            <a:pPr lvl="1"/>
            <a:r>
              <a:rPr lang="nl-NL" sz="2400" i="1" dirty="0"/>
              <a:t>Sprintdemo</a:t>
            </a:r>
          </a:p>
          <a:p>
            <a:pPr lvl="1"/>
            <a:r>
              <a:rPr lang="nl-NL" sz="2400" i="1" dirty="0" err="1"/>
              <a:t>Retrospective</a:t>
            </a:r>
            <a:endParaRPr lang="nl-NL" sz="2400" i="1" dirty="0"/>
          </a:p>
          <a:p>
            <a:pPr lvl="1"/>
            <a:r>
              <a:rPr lang="nl-NL" sz="2400" i="1" dirty="0"/>
              <a:t>Sprintplanning</a:t>
            </a:r>
          </a:p>
          <a:p>
            <a:r>
              <a:rPr lang="nl-NL" sz="2400" dirty="0"/>
              <a:t>Online samenwerking via </a:t>
            </a:r>
            <a:r>
              <a:rPr lang="nl-NL" sz="2400" dirty="0" err="1"/>
              <a:t>Trello</a:t>
            </a:r>
            <a:r>
              <a:rPr lang="nl-NL" sz="2400" dirty="0"/>
              <a:t>, Slack en </a:t>
            </a:r>
            <a:r>
              <a:rPr lang="nl-NL" sz="2400" dirty="0" err="1"/>
              <a:t>Github</a:t>
            </a:r>
            <a:endParaRPr lang="nl-NL" sz="2400" dirty="0"/>
          </a:p>
        </p:txBody>
      </p:sp>
      <p:pic>
        <p:nvPicPr>
          <p:cNvPr id="2050" name="Picture 2" descr="Afbeeldingsresultaat voor taart met laagj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2276872"/>
            <a:ext cx="2226767" cy="133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40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Waar lopen we zoal tegenaan?</a:t>
            </a:r>
          </a:p>
        </p:txBody>
      </p:sp>
      <p:sp>
        <p:nvSpPr>
          <p:cNvPr id="3" name="Tijdelijke aanduiding voor inhoud 2"/>
          <p:cNvSpPr>
            <a:spLocks noGrp="1"/>
          </p:cNvSpPr>
          <p:nvPr>
            <p:ph idx="1"/>
          </p:nvPr>
        </p:nvSpPr>
        <p:spPr/>
        <p:txBody>
          <a:bodyPr>
            <a:normAutofit/>
          </a:bodyPr>
          <a:lstStyle/>
          <a:p>
            <a:pPr marL="118872" indent="0">
              <a:buNone/>
            </a:pPr>
            <a:r>
              <a:rPr lang="nl-NL" sz="2400" u="sng" dirty="0"/>
              <a:t> </a:t>
            </a:r>
          </a:p>
          <a:p>
            <a:r>
              <a:rPr lang="nl-NL" sz="2400" dirty="0"/>
              <a:t>Samenwerken binnen een groot geografisch gebied</a:t>
            </a:r>
          </a:p>
          <a:p>
            <a:r>
              <a:rPr lang="nl-NL" sz="2400" dirty="0"/>
              <a:t>Parttime scrumteam</a:t>
            </a:r>
          </a:p>
          <a:p>
            <a:r>
              <a:rPr lang="nl-NL" sz="2400" dirty="0"/>
              <a:t>Klein verloop binnen het team</a:t>
            </a:r>
          </a:p>
          <a:p>
            <a:r>
              <a:rPr lang="nl-NL" sz="2400" dirty="0"/>
              <a:t>Ontbreken van hosting</a:t>
            </a:r>
          </a:p>
          <a:p>
            <a:r>
              <a:rPr lang="nl-NL" sz="2400" dirty="0"/>
              <a:t>Gesloten databronnen</a:t>
            </a:r>
            <a:br>
              <a:rPr lang="nl-NL" sz="2400" dirty="0"/>
            </a:br>
            <a:endParaRPr lang="nl-NL" sz="2400" u="sng" dirty="0"/>
          </a:p>
        </p:txBody>
      </p:sp>
    </p:spTree>
    <p:extLst>
      <p:ext uri="{BB962C8B-B14F-4D97-AF65-F5344CB8AC3E}">
        <p14:creationId xmlns:p14="http://schemas.microsoft.com/office/powerpoint/2010/main" val="2885425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Productvisie 0.3</a:t>
            </a:r>
          </a:p>
        </p:txBody>
      </p:sp>
      <p:sp>
        <p:nvSpPr>
          <p:cNvPr id="3" name="Tijdelijke aanduiding voor inhoud 2"/>
          <p:cNvSpPr>
            <a:spLocks noGrp="1"/>
          </p:cNvSpPr>
          <p:nvPr>
            <p:ph idx="1"/>
          </p:nvPr>
        </p:nvSpPr>
        <p:spPr/>
        <p:txBody>
          <a:bodyPr>
            <a:normAutofit fontScale="70000" lnSpcReduction="20000"/>
          </a:bodyPr>
          <a:lstStyle/>
          <a:p>
            <a:pPr>
              <a:buClr>
                <a:schemeClr val="tx2">
                  <a:lumMod val="60000"/>
                  <a:lumOff val="40000"/>
                </a:schemeClr>
              </a:buClr>
            </a:pPr>
            <a:r>
              <a:rPr lang="nl-NL" dirty="0"/>
              <a:t>We ontwikkelen een set aan generieke tools waarmee gemeenten hun inwoners in staat kunnen stellen om, in standaardsituaties, hun huwelijk zoveel mogelijk digitaal te regelen</a:t>
            </a:r>
          </a:p>
          <a:p>
            <a:pPr>
              <a:buClr>
                <a:schemeClr val="tx2">
                  <a:lumMod val="60000"/>
                  <a:lumOff val="40000"/>
                </a:schemeClr>
              </a:buClr>
            </a:pPr>
            <a:r>
              <a:rPr lang="nl-NL" dirty="0"/>
              <a:t>We houden daarbij rekening met bestaande ICT situatie (</a:t>
            </a:r>
            <a:r>
              <a:rPr lang="nl-NL" dirty="0" err="1"/>
              <a:t>legacy</a:t>
            </a:r>
            <a:r>
              <a:rPr lang="nl-NL" dirty="0"/>
              <a:t> burgerzakenapplicaties) bij gemeenten</a:t>
            </a:r>
          </a:p>
          <a:p>
            <a:pPr>
              <a:buClr>
                <a:schemeClr val="tx2">
                  <a:lumMod val="60000"/>
                  <a:lumOff val="40000"/>
                </a:schemeClr>
              </a:buClr>
            </a:pPr>
            <a:r>
              <a:rPr lang="nl-NL" dirty="0"/>
              <a:t>Het is gebaseerd op de principes van Common Ground</a:t>
            </a:r>
          </a:p>
          <a:p>
            <a:pPr>
              <a:buClr>
                <a:schemeClr val="tx2">
                  <a:lumMod val="60000"/>
                  <a:lumOff val="40000"/>
                </a:schemeClr>
              </a:buClr>
            </a:pPr>
            <a:r>
              <a:rPr lang="nl-NL" dirty="0"/>
              <a:t>Het is ontwikkeld met Open Source Software</a:t>
            </a:r>
          </a:p>
          <a:p>
            <a:pPr>
              <a:buClr>
                <a:schemeClr val="tx2">
                  <a:lumMod val="60000"/>
                  <a:lumOff val="40000"/>
                </a:schemeClr>
              </a:buClr>
            </a:pPr>
            <a:r>
              <a:rPr lang="nl-NL" dirty="0"/>
              <a:t>We ontwikkelen een demo front-end </a:t>
            </a:r>
          </a:p>
          <a:p>
            <a:pPr>
              <a:buClr>
                <a:schemeClr val="tx2">
                  <a:lumMod val="60000"/>
                  <a:lumOff val="40000"/>
                </a:schemeClr>
              </a:buClr>
            </a:pPr>
            <a:r>
              <a:rPr lang="nl-NL" dirty="0"/>
              <a:t>We maken dit zo dat het met een generieke API aan kan sluiten op een eigen front-end. Deze API is beschreven</a:t>
            </a:r>
          </a:p>
          <a:p>
            <a:pPr>
              <a:buClr>
                <a:schemeClr val="tx2">
                  <a:lumMod val="60000"/>
                  <a:lumOff val="40000"/>
                </a:schemeClr>
              </a:buClr>
            </a:pPr>
            <a:r>
              <a:rPr lang="nl-NL" dirty="0"/>
              <a:t>We leveren een beschrijving voor gemeenten op:</a:t>
            </a:r>
          </a:p>
          <a:p>
            <a:pPr lvl="1">
              <a:buClr>
                <a:schemeClr val="tx2">
                  <a:lumMod val="60000"/>
                  <a:lumOff val="40000"/>
                </a:schemeClr>
              </a:buClr>
            </a:pPr>
            <a:r>
              <a:rPr lang="nl-NL" dirty="0"/>
              <a:t>Wat is de functionele werking van het trouwproduct</a:t>
            </a:r>
          </a:p>
          <a:p>
            <a:pPr lvl="1">
              <a:buClr>
                <a:schemeClr val="tx2">
                  <a:lumMod val="60000"/>
                  <a:lumOff val="40000"/>
                </a:schemeClr>
              </a:buClr>
            </a:pPr>
            <a:r>
              <a:rPr lang="nl-NL" dirty="0"/>
              <a:t>Wat ze moeten doen om onze tools in te kunnen zetten. Welke registers hebben ze nodig etc.</a:t>
            </a:r>
          </a:p>
          <a:p>
            <a:pPr marL="118872" indent="0">
              <a:buNone/>
            </a:pPr>
            <a:endParaRPr lang="nl-NL" dirty="0"/>
          </a:p>
        </p:txBody>
      </p:sp>
    </p:spTree>
    <p:extLst>
      <p:ext uri="{BB962C8B-B14F-4D97-AF65-F5344CB8AC3E}">
        <p14:creationId xmlns:p14="http://schemas.microsoft.com/office/powerpoint/2010/main" val="293530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Sprintplanning</a:t>
            </a:r>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123561236"/>
              </p:ext>
            </p:extLst>
          </p:nvPr>
        </p:nvGraphicFramePr>
        <p:xfrm>
          <a:off x="457200" y="1774825"/>
          <a:ext cx="8229600" cy="2595880"/>
        </p:xfrm>
        <a:graphic>
          <a:graphicData uri="http://schemas.openxmlformats.org/drawingml/2006/table">
            <a:tbl>
              <a:tblPr firstRow="1" bandRow="1">
                <a:tableStyleId>{5C22544A-7EE6-4342-B048-85BDC9FD1C3A}</a:tableStyleId>
              </a:tblPr>
              <a:tblGrid>
                <a:gridCol w="1090464">
                  <a:extLst>
                    <a:ext uri="{9D8B030D-6E8A-4147-A177-3AD203B41FA5}">
                      <a16:colId xmlns:a16="http://schemas.microsoft.com/office/drawing/2014/main" val="20000"/>
                    </a:ext>
                  </a:extLst>
                </a:gridCol>
                <a:gridCol w="7139136">
                  <a:extLst>
                    <a:ext uri="{9D8B030D-6E8A-4147-A177-3AD203B41FA5}">
                      <a16:colId xmlns:a16="http://schemas.microsoft.com/office/drawing/2014/main" val="20001"/>
                    </a:ext>
                  </a:extLst>
                </a:gridCol>
              </a:tblGrid>
              <a:tr h="370840">
                <a:tc>
                  <a:txBody>
                    <a:bodyPr/>
                    <a:lstStyle/>
                    <a:p>
                      <a:r>
                        <a:rPr lang="nl-NL" dirty="0"/>
                        <a:t>Sprint</a:t>
                      </a:r>
                    </a:p>
                  </a:txBody>
                  <a:tcPr/>
                </a:tc>
                <a:tc>
                  <a:txBody>
                    <a:bodyPr/>
                    <a:lstStyle/>
                    <a:p>
                      <a:r>
                        <a:rPr lang="nl-NL" dirty="0"/>
                        <a:t>Onderwerp</a:t>
                      </a:r>
                    </a:p>
                  </a:txBody>
                  <a:tcPr/>
                </a:tc>
                <a:extLst>
                  <a:ext uri="{0D108BD9-81ED-4DB2-BD59-A6C34878D82A}">
                    <a16:rowId xmlns:a16="http://schemas.microsoft.com/office/drawing/2014/main" val="10000"/>
                  </a:ext>
                </a:extLst>
              </a:tr>
              <a:tr h="370840">
                <a:tc>
                  <a:txBody>
                    <a:bodyPr/>
                    <a:lstStyle/>
                    <a:p>
                      <a:r>
                        <a:rPr lang="nl-NL" dirty="0"/>
                        <a:t>1</a:t>
                      </a:r>
                    </a:p>
                  </a:txBody>
                  <a:tcPr/>
                </a:tc>
                <a:tc>
                  <a:txBody>
                    <a:bodyPr/>
                    <a:lstStyle/>
                    <a:p>
                      <a:r>
                        <a:rPr lang="nl-NL" dirty="0"/>
                        <a:t>Randvoorwaarden invullen - hostingomgeving</a:t>
                      </a:r>
                    </a:p>
                  </a:txBody>
                  <a:tcPr/>
                </a:tc>
                <a:extLst>
                  <a:ext uri="{0D108BD9-81ED-4DB2-BD59-A6C34878D82A}">
                    <a16:rowId xmlns:a16="http://schemas.microsoft.com/office/drawing/2014/main" val="10001"/>
                  </a:ext>
                </a:extLst>
              </a:tr>
              <a:tr h="370840">
                <a:tc>
                  <a:txBody>
                    <a:bodyPr/>
                    <a:lstStyle/>
                    <a:p>
                      <a:r>
                        <a:rPr lang="nl-NL" dirty="0"/>
                        <a:t>2</a:t>
                      </a:r>
                    </a:p>
                  </a:txBody>
                  <a:tcPr/>
                </a:tc>
                <a:tc>
                  <a:txBody>
                    <a:bodyPr/>
                    <a:lstStyle/>
                    <a:p>
                      <a:r>
                        <a:rPr lang="nl-NL" dirty="0"/>
                        <a:t>Kalender voor datum,</a:t>
                      </a:r>
                      <a:r>
                        <a:rPr lang="nl-NL" baseline="0" dirty="0"/>
                        <a:t> tijd, locatie, BABS</a:t>
                      </a:r>
                      <a:endParaRPr lang="nl-NL" dirty="0"/>
                    </a:p>
                  </a:txBody>
                  <a:tcPr/>
                </a:tc>
                <a:extLst>
                  <a:ext uri="{0D108BD9-81ED-4DB2-BD59-A6C34878D82A}">
                    <a16:rowId xmlns:a16="http://schemas.microsoft.com/office/drawing/2014/main" val="10002"/>
                  </a:ext>
                </a:extLst>
              </a:tr>
              <a:tr h="370840">
                <a:tc>
                  <a:txBody>
                    <a:bodyPr/>
                    <a:lstStyle/>
                    <a:p>
                      <a:r>
                        <a:rPr lang="nl-NL" dirty="0"/>
                        <a:t>3</a:t>
                      </a:r>
                    </a:p>
                  </a:txBody>
                  <a:tcPr/>
                </a:tc>
                <a:tc>
                  <a:txBody>
                    <a:bodyPr/>
                    <a:lstStyle/>
                    <a:p>
                      <a:r>
                        <a:rPr lang="nl-NL" dirty="0"/>
                        <a:t>Geautomatiseerde wettelijke controles op basis van data</a:t>
                      </a:r>
                    </a:p>
                  </a:txBody>
                  <a:tcPr/>
                </a:tc>
                <a:extLst>
                  <a:ext uri="{0D108BD9-81ED-4DB2-BD59-A6C34878D82A}">
                    <a16:rowId xmlns:a16="http://schemas.microsoft.com/office/drawing/2014/main" val="10003"/>
                  </a:ext>
                </a:extLst>
              </a:tr>
              <a:tr h="370840">
                <a:tc>
                  <a:txBody>
                    <a:bodyPr/>
                    <a:lstStyle/>
                    <a:p>
                      <a:r>
                        <a:rPr lang="nl-NL" dirty="0"/>
                        <a:t>4</a:t>
                      </a:r>
                    </a:p>
                  </a:txBody>
                  <a:tcPr/>
                </a:tc>
                <a:tc>
                  <a:txBody>
                    <a:bodyPr/>
                    <a:lstStyle/>
                    <a:p>
                      <a:r>
                        <a:rPr lang="nl-NL" dirty="0"/>
                        <a:t>BABS</a:t>
                      </a:r>
                    </a:p>
                  </a:txBody>
                  <a:tcPr/>
                </a:tc>
                <a:extLst>
                  <a:ext uri="{0D108BD9-81ED-4DB2-BD59-A6C34878D82A}">
                    <a16:rowId xmlns:a16="http://schemas.microsoft.com/office/drawing/2014/main" val="10004"/>
                  </a:ext>
                </a:extLst>
              </a:tr>
              <a:tr h="370840">
                <a:tc>
                  <a:txBody>
                    <a:bodyPr/>
                    <a:lstStyle/>
                    <a:p>
                      <a:r>
                        <a:rPr lang="nl-NL" dirty="0"/>
                        <a:t>5</a:t>
                      </a:r>
                    </a:p>
                  </a:txBody>
                  <a:tcPr/>
                </a:tc>
                <a:tc>
                  <a:txBody>
                    <a:bodyPr/>
                    <a:lstStyle/>
                    <a:p>
                      <a:endParaRPr lang="nl-NL" dirty="0"/>
                    </a:p>
                  </a:txBody>
                  <a:tcPr/>
                </a:tc>
                <a:extLst>
                  <a:ext uri="{0D108BD9-81ED-4DB2-BD59-A6C34878D82A}">
                    <a16:rowId xmlns:a16="http://schemas.microsoft.com/office/drawing/2014/main" val="10005"/>
                  </a:ext>
                </a:extLst>
              </a:tr>
              <a:tr h="370840">
                <a:tc>
                  <a:txBody>
                    <a:bodyPr/>
                    <a:lstStyle/>
                    <a:p>
                      <a:r>
                        <a:rPr lang="nl-NL" dirty="0"/>
                        <a:t>6</a:t>
                      </a:r>
                    </a:p>
                  </a:txBody>
                  <a:tcPr/>
                </a:tc>
                <a:tc>
                  <a:txBody>
                    <a:bodyPr/>
                    <a:lstStyle/>
                    <a:p>
                      <a:endParaRPr lang="nl-NL" dirty="0"/>
                    </a:p>
                  </a:txBody>
                  <a:tcPr/>
                </a:tc>
                <a:extLst>
                  <a:ext uri="{0D108BD9-81ED-4DB2-BD59-A6C34878D82A}">
                    <a16:rowId xmlns:a16="http://schemas.microsoft.com/office/drawing/2014/main" val="10006"/>
                  </a:ext>
                </a:extLst>
              </a:tr>
            </a:tbl>
          </a:graphicData>
        </a:graphic>
      </p:graphicFrame>
      <p:sp>
        <p:nvSpPr>
          <p:cNvPr id="3" name="Tekstvak 2">
            <a:extLst>
              <a:ext uri="{FF2B5EF4-FFF2-40B4-BE49-F238E27FC236}">
                <a16:creationId xmlns:a16="http://schemas.microsoft.com/office/drawing/2014/main" id="{2F19A146-AB81-4227-AA6F-FF2222B718F0}"/>
              </a:ext>
            </a:extLst>
          </p:cNvPr>
          <p:cNvSpPr txBox="1"/>
          <p:nvPr/>
        </p:nvSpPr>
        <p:spPr>
          <a:xfrm>
            <a:off x="457200" y="4941168"/>
            <a:ext cx="6635080" cy="369332"/>
          </a:xfrm>
          <a:prstGeom prst="rect">
            <a:avLst/>
          </a:prstGeom>
          <a:noFill/>
        </p:spPr>
        <p:txBody>
          <a:bodyPr wrap="square" rtlCol="0">
            <a:spAutoFit/>
          </a:bodyPr>
          <a:lstStyle/>
          <a:p>
            <a:r>
              <a:rPr lang="nl-NL" dirty="0"/>
              <a:t>Input van stakeholder is essentieel</a:t>
            </a:r>
          </a:p>
        </p:txBody>
      </p:sp>
    </p:spTree>
    <p:extLst>
      <p:ext uri="{BB962C8B-B14F-4D97-AF65-F5344CB8AC3E}">
        <p14:creationId xmlns:p14="http://schemas.microsoft.com/office/powerpoint/2010/main" val="576596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351</TotalTime>
  <Words>357</Words>
  <Application>Microsoft Office PowerPoint</Application>
  <PresentationFormat>Diavoorstelling (4:3)</PresentationFormat>
  <Paragraphs>82</Paragraphs>
  <Slides>10</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10</vt:i4>
      </vt:variant>
    </vt:vector>
  </HeadingPairs>
  <TitlesOfParts>
    <vt:vector size="16" baseType="lpstr">
      <vt:lpstr>Arial</vt:lpstr>
      <vt:lpstr>Corbel</vt:lpstr>
      <vt:lpstr>Wingdings</vt:lpstr>
      <vt:lpstr>Wingdings 2</vt:lpstr>
      <vt:lpstr>Wingdings 3</vt:lpstr>
      <vt:lpstr>Module</vt:lpstr>
      <vt:lpstr>Welkom bij sprintdemo 3 !</vt:lpstr>
      <vt:lpstr>Waar ben je beland?</vt:lpstr>
      <vt:lpstr>Wat is Open Source Software?</vt:lpstr>
      <vt:lpstr>Wat is Common Ground?</vt:lpstr>
      <vt:lpstr>Ontmoet het ontwikkelteam !</vt:lpstr>
      <vt:lpstr>Onze aanpak  (scrum &amp; verticaal slicen)</vt:lpstr>
      <vt:lpstr>Waar lopen we zoal tegenaan?</vt:lpstr>
      <vt:lpstr>Productvisie 0.3</vt:lpstr>
      <vt:lpstr>Sprintplanning</vt:lpstr>
      <vt:lpstr>Wat doen we vanmorgen?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KEngel</dc:creator>
  <cp:lastModifiedBy>Kim Engel</cp:lastModifiedBy>
  <cp:revision>14</cp:revision>
  <dcterms:created xsi:type="dcterms:W3CDTF">2019-04-03T11:31:48Z</dcterms:created>
  <dcterms:modified xsi:type="dcterms:W3CDTF">2019-04-04T19:06:51Z</dcterms:modified>
</cp:coreProperties>
</file>