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75" r:id="rId3"/>
    <p:sldId id="258" r:id="rId4"/>
    <p:sldId id="265" r:id="rId5"/>
    <p:sldId id="264" r:id="rId6"/>
    <p:sldId id="266" r:id="rId7"/>
    <p:sldId id="268" r:id="rId8"/>
    <p:sldId id="263" r:id="rId9"/>
    <p:sldId id="257" r:id="rId10"/>
    <p:sldId id="271" r:id="rId11"/>
    <p:sldId id="273" r:id="rId12"/>
    <p:sldId id="267" r:id="rId13"/>
    <p:sldId id="269" r:id="rId14"/>
    <p:sldId id="270" r:id="rId15"/>
    <p:sldId id="276" r:id="rId1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3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nl-NL"/>
              <a:t>Klik om de ondertitelstijl van het model te bewerken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B738-5091-4451-85B5-FBF19E0848AE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7C7C-78FA-462B-88D1-E59475F05C6B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Rechthoe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B738-5091-4451-85B5-FBF19E0848AE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7C7C-78FA-462B-88D1-E59475F05C6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B738-5091-4451-85B5-FBF19E0848AE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7C7C-78FA-462B-88D1-E59475F05C6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B738-5091-4451-85B5-FBF19E0848AE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7C7C-78FA-462B-88D1-E59475F05C6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hoe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B738-5091-4451-85B5-FBF19E0848AE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7C7C-78FA-462B-88D1-E59475F05C6B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B738-5091-4451-85B5-FBF19E0848AE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7C7C-78FA-462B-88D1-E59475F05C6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B738-5091-4451-85B5-FBF19E0848AE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7C7C-78FA-462B-88D1-E59475F05C6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B738-5091-4451-85B5-FBF19E0848AE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7C7C-78FA-462B-88D1-E59475F05C6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B738-5091-4451-85B5-FBF19E0848AE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7C7C-78FA-462B-88D1-E59475F05C6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B738-5091-4451-85B5-FBF19E0848AE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7C7C-78FA-462B-88D1-E59475F05C6B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Rechthoe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nl-NL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FD1B738-5091-4451-85B5-FBF19E0848AE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11" name="Rechthoe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D327C7C-78FA-462B-88D1-E59475F05C6B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hoe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nl-NL"/>
              <a:t>Klik om de modelstijlen te bewerken</a:t>
            </a:r>
          </a:p>
          <a:p>
            <a:pPr lvl="1" eaLnBrk="1" latinLnBrk="0" hangingPunct="1"/>
            <a:r>
              <a:rPr kumimoji="0" lang="nl-NL"/>
              <a:t>Tweede niveau</a:t>
            </a:r>
          </a:p>
          <a:p>
            <a:pPr lvl="2" eaLnBrk="1" latinLnBrk="0" hangingPunct="1"/>
            <a:r>
              <a:rPr kumimoji="0" lang="nl-NL"/>
              <a:t>Derde niveau</a:t>
            </a:r>
          </a:p>
          <a:p>
            <a:pPr lvl="3" eaLnBrk="1" latinLnBrk="0" hangingPunct="1"/>
            <a:r>
              <a:rPr kumimoji="0" lang="nl-NL"/>
              <a:t>Vierde niveau</a:t>
            </a:r>
          </a:p>
          <a:p>
            <a:pPr lvl="4" eaLnBrk="1" latinLnBrk="0" hangingPunct="1"/>
            <a:r>
              <a:rPr kumimoji="0"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FD1B738-5091-4451-85B5-FBF19E0848AE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D327C7C-78FA-462B-88D1-E59475F05C6B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hannel.royalcast.com/hoorn/#!/gemeentehoorn/20190515_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Welkom bij sprintdemo </a:t>
            </a:r>
            <a:r>
              <a:rPr lang="nl-NL" dirty="0" smtClean="0"/>
              <a:t>4 </a:t>
            </a:r>
            <a:r>
              <a:rPr lang="nl-NL" dirty="0"/>
              <a:t>!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Ontwikkelteam Convenantgemeenten</a:t>
            </a:r>
          </a:p>
        </p:txBody>
      </p:sp>
    </p:spTree>
    <p:extLst>
      <p:ext uri="{BB962C8B-B14F-4D97-AF65-F5344CB8AC3E}">
        <p14:creationId xmlns:p14="http://schemas.microsoft.com/office/powerpoint/2010/main" val="336865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Demo : inhoudelijke analyse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196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Demo: ontwikkelde software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6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Hoe verder? Focus nodig!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nl-NL" u="sng" dirty="0" smtClean="0"/>
              <a:t>Scenario 1</a:t>
            </a:r>
            <a:br>
              <a:rPr lang="nl-NL" u="sng" dirty="0" smtClean="0"/>
            </a:br>
            <a:endParaRPr lang="nl-NL" u="sng" dirty="0" smtClean="0"/>
          </a:p>
          <a:p>
            <a:r>
              <a:rPr lang="nl-NL" sz="2400" dirty="0" smtClean="0"/>
              <a:t>Implementeren bij gemeente Haarlem</a:t>
            </a:r>
          </a:p>
          <a:p>
            <a:pPr lvl="1"/>
            <a:r>
              <a:rPr lang="nl-NL" sz="2400" dirty="0" smtClean="0"/>
              <a:t>Minimaal gelijkblijvende functionaliteit nodig</a:t>
            </a:r>
          </a:p>
          <a:p>
            <a:pPr lvl="1"/>
            <a:r>
              <a:rPr lang="nl-NL" sz="2400" dirty="0" smtClean="0"/>
              <a:t>In </a:t>
            </a:r>
            <a:r>
              <a:rPr lang="nl-NL" sz="2400" dirty="0" smtClean="0"/>
              <a:t>productie bewijzen</a:t>
            </a:r>
          </a:p>
          <a:p>
            <a:pPr lvl="1"/>
            <a:r>
              <a:rPr lang="nl-NL" sz="2400" dirty="0" smtClean="0"/>
              <a:t>Toenemende druk op Centric &amp; Pink</a:t>
            </a:r>
            <a:r>
              <a:rPr lang="nl-NL" sz="2400" dirty="0" smtClean="0"/>
              <a:t>?</a:t>
            </a:r>
            <a:endParaRPr lang="nl-NL" sz="2400" dirty="0"/>
          </a:p>
          <a:p>
            <a:pPr lvl="1"/>
            <a:r>
              <a:rPr lang="nl-NL" sz="2400" dirty="0"/>
              <a:t>Aansluiten op </a:t>
            </a:r>
            <a:r>
              <a:rPr lang="nl-NL" sz="2400" dirty="0" err="1"/>
              <a:t>Procura</a:t>
            </a:r>
            <a:r>
              <a:rPr lang="nl-NL" sz="2400" dirty="0"/>
              <a:t> (=specifiek</a:t>
            </a:r>
            <a:r>
              <a:rPr lang="nl-NL" sz="2400" dirty="0" smtClean="0"/>
              <a:t>), weinig </a:t>
            </a:r>
            <a:r>
              <a:rPr lang="nl-NL" sz="2400" dirty="0" smtClean="0"/>
              <a:t>gemeenten</a:t>
            </a:r>
          </a:p>
          <a:p>
            <a:pPr lvl="1"/>
            <a:r>
              <a:rPr lang="nl-NL" sz="2400" dirty="0" smtClean="0"/>
              <a:t>Hulp nodig van Haarlem </a:t>
            </a:r>
          </a:p>
          <a:p>
            <a:pPr lvl="1"/>
            <a:r>
              <a:rPr lang="nl-NL" sz="2400" dirty="0" smtClean="0"/>
              <a:t>Energie gaat naar bestaande processen/systemen</a:t>
            </a:r>
            <a:endParaRPr lang="nl-NL" sz="2400" dirty="0"/>
          </a:p>
          <a:p>
            <a:pPr lvl="1"/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97104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Hoe verder? Focus nodig!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nl-NL" u="sng" dirty="0"/>
              <a:t>Scenario </a:t>
            </a:r>
            <a:r>
              <a:rPr lang="nl-NL" u="sng" dirty="0" smtClean="0"/>
              <a:t>2 </a:t>
            </a:r>
          </a:p>
          <a:p>
            <a:pPr marL="118872" indent="0">
              <a:buNone/>
            </a:pPr>
            <a:endParaRPr lang="nl-NL" u="sng" dirty="0"/>
          </a:p>
          <a:p>
            <a:r>
              <a:rPr lang="nl-NL" sz="2400" dirty="0" smtClean="0"/>
              <a:t>Aansluiten op overige referentie-implementaties </a:t>
            </a:r>
            <a:br>
              <a:rPr lang="nl-NL" sz="2400" dirty="0" smtClean="0"/>
            </a:br>
            <a:r>
              <a:rPr lang="nl-NL" sz="2400" dirty="0" smtClean="0"/>
              <a:t>Common Ground (Zaakgericht Werken 2.0 &amp; Haal Centraal BRP)</a:t>
            </a:r>
          </a:p>
          <a:p>
            <a:pPr lvl="1"/>
            <a:r>
              <a:rPr lang="nl-NL" sz="2400" dirty="0" smtClean="0"/>
              <a:t>Indirecte </a:t>
            </a:r>
            <a:r>
              <a:rPr lang="nl-NL" sz="2400" dirty="0" smtClean="0"/>
              <a:t>meerwaarde voor een gemeente</a:t>
            </a:r>
          </a:p>
          <a:p>
            <a:pPr lvl="1"/>
            <a:r>
              <a:rPr lang="nl-NL" sz="2400" dirty="0" smtClean="0"/>
              <a:t>Zeer toekomstgericht, niet richten op </a:t>
            </a:r>
            <a:r>
              <a:rPr lang="nl-NL" sz="2400" dirty="0" err="1" smtClean="0"/>
              <a:t>legacy</a:t>
            </a:r>
            <a:endParaRPr lang="nl-NL" sz="2400" dirty="0" smtClean="0"/>
          </a:p>
          <a:p>
            <a:pPr lvl="1"/>
            <a:r>
              <a:rPr lang="nl-NL" sz="2400" dirty="0"/>
              <a:t>Niet alle referentie-implementaties zijn </a:t>
            </a:r>
            <a:r>
              <a:rPr lang="nl-NL" sz="2400" dirty="0" smtClean="0"/>
              <a:t>beschikbaar</a:t>
            </a:r>
          </a:p>
          <a:p>
            <a:pPr lvl="1"/>
            <a:r>
              <a:rPr lang="nl-NL" sz="2400" dirty="0" smtClean="0"/>
              <a:t>Versterkt </a:t>
            </a:r>
            <a:r>
              <a:rPr lang="nl-NL" sz="2400" dirty="0" smtClean="0"/>
              <a:t>Zaakgericht Werken &amp; Haal Centraal</a:t>
            </a:r>
          </a:p>
          <a:p>
            <a:pPr lvl="1"/>
            <a:r>
              <a:rPr lang="nl-NL" sz="2400" dirty="0" smtClean="0"/>
              <a:t>Stappen af van productvisie betreffende </a:t>
            </a:r>
            <a:r>
              <a:rPr lang="nl-NL" sz="2400" dirty="0" err="1" smtClean="0"/>
              <a:t>legacy</a:t>
            </a:r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396224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Hoe verder? Focus nodig!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6256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nl-NL" u="sng" dirty="0"/>
              <a:t>Scenario </a:t>
            </a:r>
            <a:r>
              <a:rPr lang="nl-NL" u="sng" dirty="0" smtClean="0"/>
              <a:t>3 </a:t>
            </a:r>
          </a:p>
          <a:p>
            <a:pPr marL="118872" indent="0">
              <a:buNone/>
            </a:pPr>
            <a:endParaRPr lang="nl-NL" u="sng" dirty="0"/>
          </a:p>
          <a:p>
            <a:r>
              <a:rPr lang="nl-NL" sz="2400" dirty="0" smtClean="0"/>
              <a:t>Door ontwikkelen </a:t>
            </a:r>
            <a:r>
              <a:rPr lang="nl-NL" sz="2400" dirty="0" smtClean="0"/>
              <a:t>planner en meldingenproces</a:t>
            </a:r>
          </a:p>
          <a:p>
            <a:r>
              <a:rPr lang="nl-NL" sz="2400" dirty="0" smtClean="0"/>
              <a:t>STUF bericht als output zodat dit kan worden ingelezen in lokaal Zaaksysteem</a:t>
            </a:r>
          </a:p>
          <a:p>
            <a:pPr lvl="1"/>
            <a:r>
              <a:rPr lang="nl-NL" sz="2400" dirty="0" smtClean="0"/>
              <a:t>Minimale variant</a:t>
            </a:r>
          </a:p>
          <a:p>
            <a:pPr lvl="1"/>
            <a:r>
              <a:rPr lang="nl-NL" sz="2400" dirty="0" smtClean="0"/>
              <a:t>Beperkte innovatie</a:t>
            </a:r>
            <a:endParaRPr lang="nl-NL" sz="2400" dirty="0" smtClean="0"/>
          </a:p>
          <a:p>
            <a:pPr lvl="1"/>
            <a:r>
              <a:rPr lang="nl-NL" sz="2400" dirty="0"/>
              <a:t>Afwijking van de productvisie door beperkte common ground principes</a:t>
            </a:r>
          </a:p>
          <a:p>
            <a:pPr lvl="1"/>
            <a:r>
              <a:rPr lang="nl-NL" sz="2400" dirty="0" smtClean="0"/>
              <a:t>Bij </a:t>
            </a:r>
            <a:r>
              <a:rPr lang="nl-NL" sz="2400" dirty="0" smtClean="0"/>
              <a:t>veel gemeenten </a:t>
            </a:r>
            <a:r>
              <a:rPr lang="nl-NL" sz="2400" dirty="0" smtClean="0"/>
              <a:t>sneller implementeerbaar</a:t>
            </a:r>
          </a:p>
        </p:txBody>
      </p:sp>
    </p:spTree>
    <p:extLst>
      <p:ext uri="{BB962C8B-B14F-4D97-AF65-F5344CB8AC3E}">
        <p14:creationId xmlns:p14="http://schemas.microsoft.com/office/powerpoint/2010/main" val="209872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Komende sprints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 smtClean="0"/>
              <a:t>Resource-problematieken </a:t>
            </a:r>
            <a:br>
              <a:rPr lang="nl-NL" sz="2400" dirty="0" smtClean="0"/>
            </a:br>
            <a:endParaRPr lang="nl-NL" sz="2400" dirty="0" smtClean="0"/>
          </a:p>
          <a:p>
            <a:r>
              <a:rPr lang="nl-NL" sz="2400" dirty="0" smtClean="0"/>
              <a:t>Impact van scenariokeuze op:</a:t>
            </a:r>
          </a:p>
          <a:p>
            <a:pPr lvl="1"/>
            <a:r>
              <a:rPr lang="nl-NL" sz="2400" dirty="0" smtClean="0"/>
              <a:t>Invulling sprint 5 &amp; 6</a:t>
            </a:r>
          </a:p>
          <a:p>
            <a:pPr lvl="1"/>
            <a:r>
              <a:rPr lang="nl-NL" sz="2400" dirty="0" smtClean="0"/>
              <a:t>Teamsamenstelling</a:t>
            </a:r>
          </a:p>
          <a:p>
            <a:pPr marL="118872" indent="0">
              <a:buNone/>
            </a:pPr>
            <a:endParaRPr lang="nl-NL" sz="2400" dirty="0" smtClean="0"/>
          </a:p>
          <a:p>
            <a:r>
              <a:rPr lang="nl-NL" sz="2400" dirty="0" smtClean="0"/>
              <a:t>Wat na sprint 6 ?</a:t>
            </a:r>
            <a:br>
              <a:rPr lang="nl-NL" sz="2400" dirty="0" smtClean="0"/>
            </a:br>
            <a:endParaRPr lang="nl-NL" sz="2400" dirty="0" smtClean="0"/>
          </a:p>
          <a:p>
            <a:r>
              <a:rPr lang="nl-NL" sz="2400" dirty="0" smtClean="0"/>
              <a:t>Willen wij deelnemen aan ICT Challenge BZK (met Utrecht)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80761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Huishoudelijke mededelingen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400" dirty="0" smtClean="0"/>
              <a:t>Voorstelrondje</a:t>
            </a:r>
          </a:p>
          <a:p>
            <a:r>
              <a:rPr lang="nl-NL" sz="2400" dirty="0" smtClean="0"/>
              <a:t>Livestream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sz="2000" u="sng" dirty="0">
                <a:hlinkClick r:id="rId2"/>
              </a:rPr>
              <a:t>https://channel.royalcast.com/hoorn/#!/</a:t>
            </a:r>
            <a:r>
              <a:rPr lang="nl-NL" sz="2000" u="sng" dirty="0" smtClean="0">
                <a:hlinkClick r:id="rId2"/>
              </a:rPr>
              <a:t>gemeentehoorn/20190515_1</a:t>
            </a:r>
            <a:endParaRPr lang="nl-NL" dirty="0" smtClean="0"/>
          </a:p>
          <a:p>
            <a:r>
              <a:rPr lang="nl-NL" sz="2400" dirty="0" smtClean="0"/>
              <a:t>Koffiepauze na de demo</a:t>
            </a:r>
          </a:p>
          <a:p>
            <a:r>
              <a:rPr lang="nl-NL" sz="2400" dirty="0" smtClean="0"/>
              <a:t>Afsluiten met lunch</a:t>
            </a:r>
            <a:endParaRPr lang="nl-NL" sz="24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54346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nl-NL" dirty="0"/>
              <a:t>Waar ben je beland?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nl-NL" sz="2400" dirty="0"/>
              <a:t>Convenantgemeenten (Almere, Haarlem, Heerenveen, </a:t>
            </a:r>
            <a:r>
              <a:rPr lang="nl-NL" sz="2400" dirty="0" smtClean="0"/>
              <a:t>WF, Amsterdam, Zaanstad)</a:t>
            </a:r>
            <a:r>
              <a:rPr lang="nl-NL" sz="2400" dirty="0"/>
              <a:t/>
            </a:r>
            <a:br>
              <a:rPr lang="nl-NL" sz="2400" dirty="0"/>
            </a:br>
            <a:endParaRPr lang="nl-NL" sz="2400" dirty="0"/>
          </a:p>
          <a:p>
            <a:pPr>
              <a:buClr>
                <a:srgbClr val="FF0000"/>
              </a:buClr>
            </a:pPr>
            <a:r>
              <a:rPr lang="nl-NL" sz="2400" dirty="0"/>
              <a:t>Samen Organiseren, samen ontwikkelen en leren</a:t>
            </a:r>
          </a:p>
          <a:p>
            <a:pPr>
              <a:buClr>
                <a:srgbClr val="FF0000"/>
              </a:buClr>
            </a:pPr>
            <a:r>
              <a:rPr lang="nl-NL" sz="2400" dirty="0"/>
              <a:t>Open Source software hergebruiken</a:t>
            </a:r>
          </a:p>
          <a:p>
            <a:pPr>
              <a:buClr>
                <a:srgbClr val="FF0000"/>
              </a:buClr>
            </a:pPr>
            <a:r>
              <a:rPr lang="nl-NL" sz="2400" dirty="0"/>
              <a:t>Toepassen Common Ground – hoe doen we dat, waar lopen we tegenaan?</a:t>
            </a:r>
          </a:p>
          <a:p>
            <a:pPr>
              <a:buClr>
                <a:srgbClr val="FF0000"/>
              </a:buClr>
            </a:pPr>
            <a:r>
              <a:rPr lang="nl-NL" sz="2400" dirty="0"/>
              <a:t>Agile/ Scrum gebruiken</a:t>
            </a:r>
          </a:p>
          <a:p>
            <a:pPr>
              <a:buClr>
                <a:srgbClr val="FF0000"/>
              </a:buClr>
            </a:pPr>
            <a:r>
              <a:rPr lang="nl-NL" sz="2400" dirty="0"/>
              <a:t>Open standaarden</a:t>
            </a:r>
          </a:p>
          <a:p>
            <a:pPr>
              <a:buClr>
                <a:srgbClr val="FF0000"/>
              </a:buClr>
            </a:pPr>
            <a:r>
              <a:rPr lang="nl-NL" sz="2400" dirty="0"/>
              <a:t>Oog op hergebruik door meer gemeenten</a:t>
            </a:r>
            <a:br>
              <a:rPr lang="nl-NL" sz="2400" dirty="0"/>
            </a:br>
            <a:endParaRPr lang="nl-NL" sz="2400" dirty="0"/>
          </a:p>
          <a:p>
            <a:pPr>
              <a:buClr>
                <a:srgbClr val="FF0000"/>
              </a:buClr>
            </a:pPr>
            <a:r>
              <a:rPr lang="nl-NL" sz="2400" dirty="0"/>
              <a:t>“Trouwen” gekozen als eerste praktisch vehikel</a:t>
            </a:r>
          </a:p>
        </p:txBody>
      </p:sp>
    </p:spTree>
    <p:extLst>
      <p:ext uri="{BB962C8B-B14F-4D97-AF65-F5344CB8AC3E}">
        <p14:creationId xmlns:p14="http://schemas.microsoft.com/office/powerpoint/2010/main" val="414815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Onze aanpak </a:t>
            </a:r>
            <a:br>
              <a:rPr lang="nl-NL" dirty="0"/>
            </a:br>
            <a:r>
              <a:rPr lang="nl-NL" dirty="0"/>
              <a:t>(scrum &amp; verticaal slicen)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sz="2400" dirty="0"/>
              <a:t>Iets is pas opgeleverd als alle 5 Common Ground lagen samen werken</a:t>
            </a:r>
            <a:br>
              <a:rPr lang="nl-NL" sz="2400" dirty="0"/>
            </a:br>
            <a:r>
              <a:rPr lang="nl-NL" sz="2400" dirty="0"/>
              <a:t/>
            </a:r>
            <a:br>
              <a:rPr lang="nl-NL" sz="2400" dirty="0"/>
            </a:br>
            <a:endParaRPr lang="nl-NL" sz="2400" dirty="0"/>
          </a:p>
          <a:p>
            <a:r>
              <a:rPr lang="nl-NL" sz="2400" dirty="0"/>
              <a:t>6 sprints van 4 weken</a:t>
            </a:r>
          </a:p>
          <a:p>
            <a:r>
              <a:rPr lang="nl-NL" sz="2400" dirty="0" err="1"/>
              <a:t>Backlog</a:t>
            </a:r>
            <a:r>
              <a:rPr lang="nl-NL" sz="2400" dirty="0"/>
              <a:t> met user </a:t>
            </a:r>
            <a:r>
              <a:rPr lang="nl-NL" sz="2400" dirty="0" err="1" smtClean="0"/>
              <a:t>stories</a:t>
            </a:r>
            <a:endParaRPr lang="nl-NL" sz="2400" dirty="0" smtClean="0"/>
          </a:p>
          <a:p>
            <a:r>
              <a:rPr lang="nl-NL" sz="2400" dirty="0" smtClean="0"/>
              <a:t>1 dag per maand samen ontwikkelen</a:t>
            </a:r>
            <a:endParaRPr lang="nl-NL" sz="2400" dirty="0"/>
          </a:p>
          <a:p>
            <a:r>
              <a:rPr lang="nl-NL" sz="2400" dirty="0" err="1"/>
              <a:t>Weekly</a:t>
            </a:r>
            <a:r>
              <a:rPr lang="nl-NL" sz="2400" dirty="0"/>
              <a:t> stand-up (telefonisch)</a:t>
            </a:r>
          </a:p>
          <a:p>
            <a:r>
              <a:rPr lang="nl-NL" sz="2400" dirty="0"/>
              <a:t>1 dag per 4 weken bijeen</a:t>
            </a:r>
          </a:p>
          <a:p>
            <a:pPr lvl="1"/>
            <a:r>
              <a:rPr lang="nl-NL" sz="2400" i="1" dirty="0"/>
              <a:t>Sprintdemo</a:t>
            </a:r>
          </a:p>
          <a:p>
            <a:pPr lvl="1"/>
            <a:r>
              <a:rPr lang="nl-NL" sz="2400" i="1" dirty="0" err="1"/>
              <a:t>Retrospective</a:t>
            </a:r>
            <a:endParaRPr lang="nl-NL" sz="2400" i="1" dirty="0"/>
          </a:p>
          <a:p>
            <a:pPr lvl="1"/>
            <a:r>
              <a:rPr lang="nl-NL" sz="2400" i="1" dirty="0"/>
              <a:t>Sprintplanning</a:t>
            </a:r>
          </a:p>
          <a:p>
            <a:r>
              <a:rPr lang="nl-NL" sz="2400" dirty="0"/>
              <a:t>Online samenwerking via </a:t>
            </a:r>
            <a:r>
              <a:rPr lang="nl-NL" sz="2400" dirty="0" err="1"/>
              <a:t>Trello</a:t>
            </a:r>
            <a:r>
              <a:rPr lang="nl-NL" sz="2400" dirty="0"/>
              <a:t>, Slack en </a:t>
            </a:r>
            <a:r>
              <a:rPr lang="nl-NL" sz="2400" dirty="0" err="1"/>
              <a:t>Github</a:t>
            </a:r>
            <a:endParaRPr lang="nl-NL" sz="2400" dirty="0"/>
          </a:p>
        </p:txBody>
      </p:sp>
      <p:pic>
        <p:nvPicPr>
          <p:cNvPr id="2050" name="Picture 2" descr="Afbeeldingsresultaat voor taart met laagj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276872"/>
            <a:ext cx="2226767" cy="133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40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Productvisie 0.3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dirty="0"/>
              <a:t>We ontwikkelen een set aan generieke tools waarmee gemeenten hun inwoners in staat kunnen stellen om, in standaardsituaties, hun huwelijk zoveel mogelijk digitaal te regelen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dirty="0"/>
              <a:t>We houden daarbij rekening met bestaande ICT situatie (</a:t>
            </a:r>
            <a:r>
              <a:rPr lang="nl-NL" dirty="0" err="1"/>
              <a:t>legacy</a:t>
            </a:r>
            <a:r>
              <a:rPr lang="nl-NL" dirty="0"/>
              <a:t> burgerzakenapplicaties) bij gemeenten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dirty="0"/>
              <a:t>Het is gebaseerd op de principes van Common Ground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dirty="0"/>
              <a:t>Het is ontwikkeld met Open Source Software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dirty="0"/>
              <a:t>We ontwikkelen een demo front-end 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dirty="0"/>
              <a:t>We maken dit zo dat het met een generieke API aan kan sluiten op een eigen front-end. Deze API is beschreven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dirty="0"/>
              <a:t>We leveren een beschrijving voor gemeenten op: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nl-NL" dirty="0"/>
              <a:t>Wat is de functionele werking van het trouwproduct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nl-NL" dirty="0"/>
              <a:t>Wat ze moeten doen om onze tools in te kunnen zetten. Welke registers hebben ze nodig etc.</a:t>
            </a:r>
          </a:p>
          <a:p>
            <a:pPr marL="118872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530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Inhoud sprint 4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nl-NL" sz="2400" u="sng" dirty="0"/>
              <a:t> </a:t>
            </a:r>
          </a:p>
          <a:p>
            <a:r>
              <a:rPr lang="nl-NL" sz="2400" dirty="0" smtClean="0"/>
              <a:t>Herbouwen </a:t>
            </a:r>
            <a:r>
              <a:rPr lang="nl-NL" sz="2400" dirty="0" smtClean="0"/>
              <a:t>front-end (wisseling van ontwikkelaars)</a:t>
            </a:r>
          </a:p>
          <a:p>
            <a:r>
              <a:rPr lang="nl-NL" sz="2400" dirty="0" smtClean="0"/>
              <a:t>Koppelen van front-end aan logica</a:t>
            </a:r>
          </a:p>
          <a:p>
            <a:r>
              <a:rPr lang="nl-NL" sz="2400" dirty="0" smtClean="0"/>
              <a:t>BRP bevraging via </a:t>
            </a:r>
            <a:r>
              <a:rPr lang="nl-NL" sz="2400" dirty="0" smtClean="0"/>
              <a:t>NLX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88542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Proces sprint 4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2043751"/>
            <a:ext cx="8229600" cy="4625609"/>
          </a:xfrm>
        </p:spPr>
        <p:txBody>
          <a:bodyPr>
            <a:normAutofit/>
          </a:bodyPr>
          <a:lstStyle/>
          <a:p>
            <a:r>
              <a:rPr lang="nl-NL" sz="2400" dirty="0" smtClean="0"/>
              <a:t>Vakantieperikelen</a:t>
            </a:r>
          </a:p>
          <a:p>
            <a:r>
              <a:rPr lang="nl-NL" sz="2400" dirty="0" smtClean="0"/>
              <a:t>Discussie  over en belemmeringen op databronnen</a:t>
            </a:r>
          </a:p>
          <a:p>
            <a:r>
              <a:rPr lang="nl-NL" sz="2400" dirty="0" smtClean="0"/>
              <a:t>Wisseling van front-end </a:t>
            </a:r>
            <a:r>
              <a:rPr lang="nl-NL" sz="2400" dirty="0" err="1" smtClean="0"/>
              <a:t>developpers</a:t>
            </a:r>
            <a:endParaRPr lang="nl-NL" sz="2400" dirty="0" smtClean="0"/>
          </a:p>
          <a:p>
            <a:r>
              <a:rPr lang="nl-NL" sz="2400" dirty="0" smtClean="0"/>
              <a:t>Besloten </a:t>
            </a:r>
            <a:r>
              <a:rPr lang="nl-NL" sz="2400" dirty="0" smtClean="0"/>
              <a:t>dat er twee zaaktypen zijn </a:t>
            </a:r>
            <a:br>
              <a:rPr lang="nl-NL" sz="2400" dirty="0" smtClean="0"/>
            </a:br>
            <a:r>
              <a:rPr lang="nl-NL" sz="2400" dirty="0" smtClean="0"/>
              <a:t>(reservering &amp; melding huwelijk)</a:t>
            </a:r>
          </a:p>
          <a:p>
            <a:r>
              <a:rPr lang="nl-NL" sz="2400" dirty="0" smtClean="0"/>
              <a:t>Aansluiten op </a:t>
            </a:r>
            <a:r>
              <a:rPr lang="nl-NL" sz="2400" dirty="0" err="1" smtClean="0"/>
              <a:t>legacy</a:t>
            </a:r>
            <a:r>
              <a:rPr lang="nl-NL" sz="2400" dirty="0" smtClean="0"/>
              <a:t> blijft maatwerk, willen we dat?</a:t>
            </a:r>
          </a:p>
          <a:p>
            <a:r>
              <a:rPr lang="nl-NL" sz="2400" dirty="0" smtClean="0"/>
              <a:t>Neiging aan de “voorkant” te blijven ontwikkelen</a:t>
            </a:r>
          </a:p>
          <a:p>
            <a:r>
              <a:rPr lang="nl-NL" sz="2400" dirty="0" smtClean="0"/>
              <a:t>Focus nodig : waar ontwikkelen we naar toe?</a:t>
            </a:r>
          </a:p>
        </p:txBody>
      </p:sp>
    </p:spTree>
    <p:extLst>
      <p:ext uri="{BB962C8B-B14F-4D97-AF65-F5344CB8AC3E}">
        <p14:creationId xmlns:p14="http://schemas.microsoft.com/office/powerpoint/2010/main" val="380143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Sprintplanning</a:t>
            </a: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22207"/>
              </p:ext>
            </p:extLst>
          </p:nvPr>
        </p:nvGraphicFramePr>
        <p:xfrm>
          <a:off x="457200" y="1774825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4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391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Onderwerp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Randvoorwaarden invullen - hostingomgeving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Kalender voor datum,</a:t>
                      </a:r>
                      <a:r>
                        <a:rPr lang="nl-NL" baseline="0" dirty="0"/>
                        <a:t> tijd, locatie, BABS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Geautomatiseerde wettelijke controles op basis van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Front-end en koppeling met logica en koppeling met databron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…. .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……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Tekstvak 2">
            <a:extLst>
              <a:ext uri="{FF2B5EF4-FFF2-40B4-BE49-F238E27FC236}">
                <a16:creationId xmlns:a16="http://schemas.microsoft.com/office/drawing/2014/main" xmlns="" id="{2F19A146-AB81-4227-AA6F-FF2222B718F0}"/>
              </a:ext>
            </a:extLst>
          </p:cNvPr>
          <p:cNvSpPr txBox="1"/>
          <p:nvPr/>
        </p:nvSpPr>
        <p:spPr>
          <a:xfrm>
            <a:off x="457200" y="4941168"/>
            <a:ext cx="663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Input van stakeholder is essentieel</a:t>
            </a:r>
          </a:p>
        </p:txBody>
      </p:sp>
    </p:spTree>
    <p:extLst>
      <p:ext uri="{BB962C8B-B14F-4D97-AF65-F5344CB8AC3E}">
        <p14:creationId xmlns:p14="http://schemas.microsoft.com/office/powerpoint/2010/main" val="57659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Wat doen we vanmorgen?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nl-NL" sz="2400" u="sng" dirty="0"/>
              <a:t>Demo : </a:t>
            </a:r>
            <a:r>
              <a:rPr lang="nl-NL" sz="2400" u="sng" dirty="0" smtClean="0"/>
              <a:t/>
            </a:r>
            <a:br>
              <a:rPr lang="nl-NL" sz="2400" u="sng" dirty="0" smtClean="0"/>
            </a:br>
            <a:endParaRPr lang="nl-NL" sz="2400" u="sng" dirty="0" smtClean="0"/>
          </a:p>
          <a:p>
            <a:r>
              <a:rPr lang="nl-NL" sz="2400" dirty="0" smtClean="0"/>
              <a:t>Interactief !</a:t>
            </a:r>
          </a:p>
          <a:p>
            <a:r>
              <a:rPr lang="nl-NL" sz="2400" dirty="0" smtClean="0"/>
              <a:t>Architectuur : waar staan we nu</a:t>
            </a:r>
            <a:r>
              <a:rPr lang="nl-NL" sz="2400" dirty="0" smtClean="0"/>
              <a:t>?</a:t>
            </a:r>
          </a:p>
          <a:p>
            <a:r>
              <a:rPr lang="nl-NL" sz="2400" dirty="0" smtClean="0"/>
              <a:t>Demo inhoudelijke analyse</a:t>
            </a:r>
            <a:endParaRPr lang="nl-NL" sz="2400" dirty="0" smtClean="0"/>
          </a:p>
          <a:p>
            <a:r>
              <a:rPr lang="nl-NL" sz="2400" dirty="0" smtClean="0"/>
              <a:t>Demo van ontwikkelde software</a:t>
            </a:r>
          </a:p>
          <a:p>
            <a:r>
              <a:rPr lang="nl-NL" sz="2400" dirty="0" smtClean="0"/>
              <a:t>Keuzes maken hoe verder</a:t>
            </a:r>
            <a:br>
              <a:rPr lang="nl-NL" sz="2400" dirty="0" smtClean="0"/>
            </a:br>
            <a:r>
              <a:rPr lang="nl-NL" sz="2400" dirty="0"/>
              <a:t/>
            </a:r>
            <a:br>
              <a:rPr lang="nl-NL" sz="2400" dirty="0"/>
            </a:br>
            <a:endParaRPr lang="nl-NL" sz="2400" u="sng" dirty="0"/>
          </a:p>
        </p:txBody>
      </p:sp>
    </p:spTree>
    <p:extLst>
      <p:ext uri="{BB962C8B-B14F-4D97-AF65-F5344CB8AC3E}">
        <p14:creationId xmlns:p14="http://schemas.microsoft.com/office/powerpoint/2010/main" val="75197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941</TotalTime>
  <Words>332</Words>
  <Application>Microsoft Office PowerPoint</Application>
  <PresentationFormat>Diavoorstelling (4:3)</PresentationFormat>
  <Paragraphs>110</Paragraphs>
  <Slides>15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6" baseType="lpstr">
      <vt:lpstr>Module</vt:lpstr>
      <vt:lpstr>Welkom bij sprintdemo 4 !</vt:lpstr>
      <vt:lpstr>Huishoudelijke mededelingen</vt:lpstr>
      <vt:lpstr>Waar ben je beland?</vt:lpstr>
      <vt:lpstr>Onze aanpak  (scrum &amp; verticaal slicen)</vt:lpstr>
      <vt:lpstr>Productvisie 0.3</vt:lpstr>
      <vt:lpstr>Inhoud sprint 4</vt:lpstr>
      <vt:lpstr>Proces sprint 4</vt:lpstr>
      <vt:lpstr>Sprintplanning</vt:lpstr>
      <vt:lpstr>Wat doen we vanmorgen?</vt:lpstr>
      <vt:lpstr>Demo : inhoudelijke analyse</vt:lpstr>
      <vt:lpstr>Demo: ontwikkelde software</vt:lpstr>
      <vt:lpstr>Hoe verder? Focus nodig!</vt:lpstr>
      <vt:lpstr>Hoe verder? Focus nodig!</vt:lpstr>
      <vt:lpstr>Hoe verder? Focus nodig!</vt:lpstr>
      <vt:lpstr>Komende sprints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KEngel</dc:creator>
  <cp:lastModifiedBy>KEngel</cp:lastModifiedBy>
  <cp:revision>28</cp:revision>
  <dcterms:created xsi:type="dcterms:W3CDTF">2019-04-03T11:31:48Z</dcterms:created>
  <dcterms:modified xsi:type="dcterms:W3CDTF">2019-05-14T09:21:32Z</dcterms:modified>
</cp:coreProperties>
</file>