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Trouwplanner</a:t>
            </a:r>
            <a:br>
              <a:rPr lang="de-DE">
                <a:cs typeface="Calibri Light"/>
              </a:rPr>
            </a:br>
            <a:r>
              <a:rPr lang="de-DE" err="1">
                <a:cs typeface="Calibri Light"/>
              </a:rPr>
              <a:t>architectuur</a:t>
            </a:r>
            <a:endParaRPr lang="de-DE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e-DE" err="1">
                <a:cs typeface="Calibri"/>
              </a:rPr>
              <a:t>Gegevensmodel</a:t>
            </a:r>
            <a:endParaRPr lang="nl-NL" err="1"/>
          </a:p>
          <a:p>
            <a:r>
              <a:rPr lang="de-DE" dirty="0">
                <a:cs typeface="Calibri"/>
              </a:rPr>
              <a:t>Common </a:t>
            </a:r>
            <a:r>
              <a:rPr lang="de-DE" dirty="0" err="1">
                <a:cs typeface="Calibri"/>
              </a:rPr>
              <a:t>ground</a:t>
            </a:r>
            <a:r>
              <a:rPr lang="de-DE" dirty="0">
                <a:cs typeface="Calibri"/>
              </a:rPr>
              <a:t> lagen</a:t>
            </a:r>
          </a:p>
          <a:p>
            <a:r>
              <a:rPr lang="de-DE" err="1">
                <a:cs typeface="Calibri"/>
              </a:rPr>
              <a:t>Informatiearchitectuur</a:t>
            </a:r>
          </a:p>
          <a:p>
            <a:r>
              <a:rPr lang="de-DE" dirty="0">
                <a:cs typeface="Calibri"/>
              </a:rPr>
              <a:t>Sprint 3</a:t>
            </a:r>
          </a:p>
          <a:p>
            <a:r>
              <a:rPr lang="de-DE" dirty="0" err="1">
                <a:cs typeface="Calibri"/>
              </a:rPr>
              <a:t>Versie</a:t>
            </a:r>
            <a:r>
              <a:rPr lang="de-DE" dirty="0">
                <a:cs typeface="Calibri"/>
              </a:rPr>
              <a:t> 0.4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B3761EC-0F1F-4D2C-941B-9F82E0D6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" y="336430"/>
            <a:ext cx="4225193" cy="6372045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D28CD35-580A-46FB-8611-6DA344AD3750}"/>
              </a:ext>
            </a:extLst>
          </p:cNvPr>
          <p:cNvSpPr/>
          <p:nvPr/>
        </p:nvSpPr>
        <p:spPr>
          <a:xfrm>
            <a:off x="4912741" y="685797"/>
            <a:ext cx="6816304" cy="1201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webbased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software, demo, geen primaire focus</a:t>
            </a:r>
            <a:endParaRPr lang="nl-NL" dirty="0"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open code, open ontwikkelsoftware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aansluiten op IRMA (sprint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nntb</a:t>
            </a:r>
            <a:r>
              <a:rPr lang="nl-NL" dirty="0">
                <a:solidFill>
                  <a:srgbClr val="FF0000"/>
                </a:solidFill>
                <a:cs typeface="Calibri"/>
              </a:rPr>
              <a:t>)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ontwikkeld door scrumteam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35303FE-5745-49B6-A705-798C2122223A}"/>
              </a:ext>
            </a:extLst>
          </p:cNvPr>
          <p:cNvSpPr/>
          <p:nvPr/>
        </p:nvSpPr>
        <p:spPr>
          <a:xfrm>
            <a:off x="4919929" y="2022891"/>
            <a:ext cx="6816304" cy="9719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standaardisatie waar gemene deler gemeenten</a:t>
            </a:r>
            <a:endParaRPr lang="nl-NL" dirty="0"/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configurabel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waar specialisatie gemeenten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kennis-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API's</a:t>
            </a:r>
            <a:r>
              <a:rPr lang="nl-NL" dirty="0">
                <a:solidFill>
                  <a:srgbClr val="FF0000"/>
                </a:solidFill>
                <a:cs typeface="Calibri"/>
              </a:rPr>
              <a:t> waar registratie-overstijgend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BA904FF-11EA-4A3F-8DDC-32D5A264671C}"/>
              </a:ext>
            </a:extLst>
          </p:cNvPr>
          <p:cNvSpPr/>
          <p:nvPr/>
        </p:nvSpPr>
        <p:spPr>
          <a:xfrm>
            <a:off x="4919928" y="3158702"/>
            <a:ext cx="6816304" cy="871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aansluiten op NLX </a:t>
            </a:r>
            <a:r>
              <a:rPr lang="nl-NL" i="1" dirty="0">
                <a:solidFill>
                  <a:srgbClr val="FF0000"/>
                </a:solidFill>
                <a:cs typeface="Calibri"/>
              </a:rPr>
              <a:t>netwerk </a:t>
            </a:r>
            <a:r>
              <a:rPr lang="nl-NL" dirty="0">
                <a:solidFill>
                  <a:srgbClr val="FF0000"/>
                </a:solidFill>
                <a:cs typeface="Calibri"/>
              </a:rPr>
              <a:t>(sprint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nntb</a:t>
            </a:r>
            <a:r>
              <a:rPr lang="nl-NL" dirty="0">
                <a:solidFill>
                  <a:srgbClr val="FF0000"/>
                </a:solidFill>
                <a:cs typeface="Calibri"/>
              </a:rPr>
              <a:t>)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gebruik NLX-componenten 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inway</a:t>
            </a:r>
            <a:r>
              <a:rPr lang="nl-NL" dirty="0">
                <a:solidFill>
                  <a:srgbClr val="FF0000"/>
                </a:solidFill>
                <a:cs typeface="Calibri"/>
              </a:rPr>
              <a:t>/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outway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gebruik NLX-componenten 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insights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&amp; directory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C4C9711-E37F-4487-9E7E-9F49FD8AA887}"/>
              </a:ext>
            </a:extLst>
          </p:cNvPr>
          <p:cNvSpPr/>
          <p:nvPr/>
        </p:nvSpPr>
        <p:spPr>
          <a:xfrm>
            <a:off x="4919927" y="4193871"/>
            <a:ext cx="6816304" cy="1173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volgens OAS3.0 / (</a:t>
            </a:r>
            <a:r>
              <a:rPr lang="nl-NL" err="1">
                <a:solidFill>
                  <a:srgbClr val="FF0000"/>
                </a:solidFill>
                <a:cs typeface="Calibri"/>
              </a:rPr>
              <a:t>geo</a:t>
            </a:r>
            <a:r>
              <a:rPr lang="nl-NL">
                <a:solidFill>
                  <a:srgbClr val="FF0000"/>
                </a:solidFill>
                <a:cs typeface="Calibri"/>
              </a:rPr>
              <a:t>)JSON / </a:t>
            </a:r>
            <a:r>
              <a:rPr lang="nl-NL" err="1">
                <a:solidFill>
                  <a:srgbClr val="FF0000"/>
                </a:solidFill>
                <a:cs typeface="Calibri"/>
              </a:rPr>
              <a:t>Linked</a:t>
            </a:r>
            <a:r>
              <a:rPr lang="nl-NL">
                <a:solidFill>
                  <a:srgbClr val="FF0000"/>
                </a:solidFill>
                <a:cs typeface="Calibri"/>
              </a:rPr>
              <a:t> Data</a:t>
            </a:r>
            <a:endParaRPr lang="nl-NL"/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volgens API/URI strategie Omgevingswet</a:t>
            </a:r>
            <a:endParaRPr lang="nl-NL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ontwikkeld door scrumteam</a:t>
            </a:r>
          </a:p>
          <a:p>
            <a:pPr algn="ctr"/>
            <a:r>
              <a:rPr lang="nl-NL">
                <a:solidFill>
                  <a:srgbClr val="FF0000"/>
                </a:solidFill>
                <a:cs typeface="Calibri"/>
              </a:rPr>
              <a:t>- API aansluiten op </a:t>
            </a:r>
            <a:r>
              <a:rPr lang="nl-NL" err="1">
                <a:solidFill>
                  <a:srgbClr val="FF0000"/>
                </a:solidFill>
                <a:cs typeface="Calibri"/>
              </a:rPr>
              <a:t>API's</a:t>
            </a:r>
            <a:r>
              <a:rPr lang="nl-NL">
                <a:solidFill>
                  <a:srgbClr val="FF0000"/>
                </a:solidFill>
                <a:cs typeface="Calibri"/>
              </a:rPr>
              <a:t> van top 3 leveranciers gem.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16EA53E-FB50-49BE-9B09-0719D2E69E2E}"/>
              </a:ext>
            </a:extLst>
          </p:cNvPr>
          <p:cNvSpPr txBox="1"/>
          <p:nvPr/>
        </p:nvSpPr>
        <p:spPr>
          <a:xfrm>
            <a:off x="7067910" y="2458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>
                <a:solidFill>
                  <a:srgbClr val="0070C0"/>
                </a:solidFill>
              </a:rPr>
              <a:t>Trouwplanner</a:t>
            </a:r>
            <a:r>
              <a:rPr lang="nl-NL">
                <a:solidFill>
                  <a:srgbClr val="FF0000"/>
                </a:solidFill>
              </a:rPr>
              <a:t> </a:t>
            </a:r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38C08E0-6715-47CE-B148-FB44DF7B7346}"/>
              </a:ext>
            </a:extLst>
          </p:cNvPr>
          <p:cNvSpPr/>
          <p:nvPr/>
        </p:nvSpPr>
        <p:spPr>
          <a:xfrm>
            <a:off x="4919926" y="5444701"/>
            <a:ext cx="6816304" cy="1173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Hergebruik bestaande IM van basisregistraties (RSGB, RGBZ,LO-GBA)</a:t>
            </a:r>
            <a:endParaRPr lang="nl-NL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Hergebruik bestaande IM van implementatie trouwplanner 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door gemeente Utrecht</a:t>
            </a:r>
            <a:endParaRPr lang="nl-NL" dirty="0"/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Standaardisatie waar gemene deler gemeenten</a:t>
            </a:r>
          </a:p>
        </p:txBody>
      </p:sp>
    </p:spTree>
    <p:extLst>
      <p:ext uri="{BB962C8B-B14F-4D97-AF65-F5344CB8AC3E}">
        <p14:creationId xmlns:p14="http://schemas.microsoft.com/office/powerpoint/2010/main" val="10335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B3761EC-0F1F-4D2C-941B-9F82E0D6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" y="74493"/>
            <a:ext cx="4225193" cy="6633982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D28CD35-580A-46FB-8611-6DA344AD3750}"/>
              </a:ext>
            </a:extLst>
          </p:cNvPr>
          <p:cNvSpPr/>
          <p:nvPr/>
        </p:nvSpPr>
        <p:spPr>
          <a:xfrm>
            <a:off x="4404741" y="431797"/>
            <a:ext cx="6816304" cy="1201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35303FE-5745-49B6-A705-798C2122223A}"/>
              </a:ext>
            </a:extLst>
          </p:cNvPr>
          <p:cNvSpPr/>
          <p:nvPr/>
        </p:nvSpPr>
        <p:spPr>
          <a:xfrm>
            <a:off x="4411929" y="1768891"/>
            <a:ext cx="6816304" cy="9719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BA904FF-11EA-4A3F-8DDC-32D5A264671C}"/>
              </a:ext>
            </a:extLst>
          </p:cNvPr>
          <p:cNvSpPr/>
          <p:nvPr/>
        </p:nvSpPr>
        <p:spPr>
          <a:xfrm>
            <a:off x="4411928" y="2904702"/>
            <a:ext cx="6816304" cy="871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C4C9711-E37F-4487-9E7E-9F49FD8AA887}"/>
              </a:ext>
            </a:extLst>
          </p:cNvPr>
          <p:cNvSpPr/>
          <p:nvPr/>
        </p:nvSpPr>
        <p:spPr>
          <a:xfrm>
            <a:off x="4411927" y="3939871"/>
            <a:ext cx="6816304" cy="27690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16EA53E-FB50-49BE-9B09-0719D2E69E2E}"/>
              </a:ext>
            </a:extLst>
          </p:cNvPr>
          <p:cNvSpPr txBox="1"/>
          <p:nvPr/>
        </p:nvSpPr>
        <p:spPr>
          <a:xfrm>
            <a:off x="4400909" y="-24021"/>
            <a:ext cx="682307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2000" b="1"/>
              <a:t>Trouwplanner </a:t>
            </a:r>
            <a:endParaRPr lang="nl-NL" sz="2000" b="1">
              <a:cs typeface="Calibri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75A0A1E-9257-436F-ABB2-976AC687D514}"/>
              </a:ext>
            </a:extLst>
          </p:cNvPr>
          <p:cNvSpPr/>
          <p:nvPr/>
        </p:nvSpPr>
        <p:spPr>
          <a:xfrm>
            <a:off x="6853237" y="689694"/>
            <a:ext cx="1730374" cy="7834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Webformulier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6DCE5257-ACE7-424A-A356-B06B6E5786E8}"/>
              </a:ext>
            </a:extLst>
          </p:cNvPr>
          <p:cNvSpPr/>
          <p:nvPr/>
        </p:nvSpPr>
        <p:spPr>
          <a:xfrm>
            <a:off x="6900863" y="3042936"/>
            <a:ext cx="1682749" cy="589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</a:t>
            </a:r>
            <a:endParaRPr lang="nl-NL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AF78F0E0-97A1-4838-AFF0-74B110B112E5}"/>
              </a:ext>
            </a:extLst>
          </p:cNvPr>
          <p:cNvSpPr/>
          <p:nvPr/>
        </p:nvSpPr>
        <p:spPr>
          <a:xfrm>
            <a:off x="6900862" y="1922999"/>
            <a:ext cx="1682749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Proces Logica</a:t>
            </a:r>
          </a:p>
          <a:p>
            <a:pPr algn="ctr"/>
            <a:r>
              <a:rPr lang="nl-NL">
                <a:cs typeface="Calibri"/>
              </a:rPr>
              <a:t>Services</a:t>
            </a: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7D7428D-BA65-412C-A178-92E680F4FB0F}"/>
              </a:ext>
            </a:extLst>
          </p:cNvPr>
          <p:cNvSpPr/>
          <p:nvPr/>
        </p:nvSpPr>
        <p:spPr>
          <a:xfrm>
            <a:off x="5312164" y="4229069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04DF3EA2-F051-4F97-8F48-657B5A3D54C0}"/>
              </a:ext>
            </a:extLst>
          </p:cNvPr>
          <p:cNvSpPr/>
          <p:nvPr/>
        </p:nvSpPr>
        <p:spPr>
          <a:xfrm>
            <a:off x="5247465" y="4315333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92BA4F1B-1979-403C-8E76-95994CB204E1}"/>
              </a:ext>
            </a:extLst>
          </p:cNvPr>
          <p:cNvSpPr/>
          <p:nvPr/>
        </p:nvSpPr>
        <p:spPr>
          <a:xfrm>
            <a:off x="5175579" y="4415975"/>
            <a:ext cx="2430372" cy="109267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Burgerzaken API</a:t>
            </a:r>
          </a:p>
          <a:p>
            <a:pPr algn="ctr"/>
            <a:r>
              <a:rPr lang="nl-NL">
                <a:cs typeface="Calibri"/>
              </a:rPr>
              <a:t>Centric, </a:t>
            </a:r>
            <a:r>
              <a:rPr lang="nl-NL" err="1">
                <a:cs typeface="Calibri"/>
              </a:rPr>
              <a:t>Procura</a:t>
            </a:r>
            <a:r>
              <a:rPr lang="nl-NL">
                <a:cs typeface="Calibri"/>
              </a:rPr>
              <a:t>, Pink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A3D08B40-C844-4861-9A07-83B582B70772}"/>
              </a:ext>
            </a:extLst>
          </p:cNvPr>
          <p:cNvSpPr/>
          <p:nvPr/>
        </p:nvSpPr>
        <p:spPr>
          <a:xfrm>
            <a:off x="7936031" y="4229069"/>
            <a:ext cx="2430372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Basisgegevens API</a:t>
            </a: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834FBC3A-F70D-481B-BDD6-51BC0048C917}"/>
              </a:ext>
            </a:extLst>
          </p:cNvPr>
          <p:cNvSpPr/>
          <p:nvPr/>
        </p:nvSpPr>
        <p:spPr>
          <a:xfrm>
            <a:off x="7936032" y="4861673"/>
            <a:ext cx="2430372" cy="646981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(lokaal &amp; LV) </a:t>
            </a:r>
            <a:endParaRPr lang="nl-NL"/>
          </a:p>
          <a:p>
            <a:pPr algn="ctr"/>
            <a:r>
              <a:rPr lang="nl-NL">
                <a:cs typeface="Calibri"/>
              </a:rPr>
              <a:t>BAG, NHR, BRP</a:t>
            </a:r>
            <a:endParaRPr lang="nl-NL"/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E0D6DDA-149B-4E91-A928-3617B33C5CA5}"/>
              </a:ext>
            </a:extLst>
          </p:cNvPr>
          <p:cNvCxnSpPr/>
          <p:nvPr/>
        </p:nvCxnSpPr>
        <p:spPr>
          <a:xfrm>
            <a:off x="7716328" y="1472961"/>
            <a:ext cx="3595" cy="4492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4906EF3B-AE15-4434-88D1-D61DFC43C0C5}"/>
              </a:ext>
            </a:extLst>
          </p:cNvPr>
          <p:cNvCxnSpPr>
            <a:cxnSpLocks/>
          </p:cNvCxnSpPr>
          <p:nvPr/>
        </p:nvCxnSpPr>
        <p:spPr>
          <a:xfrm>
            <a:off x="7716327" y="2583611"/>
            <a:ext cx="3595" cy="4492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496A10E-9BB0-472E-88ED-23B4B54D3797}"/>
              </a:ext>
            </a:extLst>
          </p:cNvPr>
          <p:cNvCxnSpPr>
            <a:cxnSpLocks/>
          </p:cNvCxnSpPr>
          <p:nvPr/>
        </p:nvCxnSpPr>
        <p:spPr>
          <a:xfrm flipH="1">
            <a:off x="6397205" y="3640346"/>
            <a:ext cx="1319121" cy="5930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22EFC3A4-4FE7-4C78-8417-4074F642BFF8}"/>
              </a:ext>
            </a:extLst>
          </p:cNvPr>
          <p:cNvCxnSpPr>
            <a:cxnSpLocks/>
          </p:cNvCxnSpPr>
          <p:nvPr/>
        </p:nvCxnSpPr>
        <p:spPr>
          <a:xfrm>
            <a:off x="7719921" y="3636752"/>
            <a:ext cx="1563538" cy="5966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43A8A1D7-F4B3-4715-92C2-CA1657672F14}"/>
              </a:ext>
            </a:extLst>
          </p:cNvPr>
          <p:cNvSpPr/>
          <p:nvPr/>
        </p:nvSpPr>
        <p:spPr>
          <a:xfrm>
            <a:off x="7936031" y="5673993"/>
            <a:ext cx="2430372" cy="6685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RSGB / LO-GBA</a:t>
            </a:r>
          </a:p>
          <a:p>
            <a:pPr algn="ctr"/>
            <a:r>
              <a:rPr lang="nl-NL" err="1">
                <a:cs typeface="Calibri"/>
              </a:rPr>
              <a:t>StUF</a:t>
            </a:r>
            <a:r>
              <a:rPr lang="nl-NL">
                <a:cs typeface="Calibri"/>
              </a:rPr>
              <a:t>-BG</a:t>
            </a:r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5FB5A2E4-67FE-413D-B5A3-FCCAC95904CD}"/>
              </a:ext>
            </a:extLst>
          </p:cNvPr>
          <p:cNvSpPr/>
          <p:nvPr/>
        </p:nvSpPr>
        <p:spPr>
          <a:xfrm>
            <a:off x="8813050" y="1914313"/>
            <a:ext cx="1855278" cy="6685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Informatiemodel</a:t>
            </a:r>
            <a:endParaRPr lang="nl-NL"/>
          </a:p>
          <a:p>
            <a:pPr algn="ctr"/>
            <a:r>
              <a:rPr lang="nl-NL">
                <a:cs typeface="Calibri"/>
              </a:rPr>
              <a:t>Trouwplanner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A73EFCB-8268-4FD9-B960-B3FD8C5C7968}"/>
              </a:ext>
            </a:extLst>
          </p:cNvPr>
          <p:cNvSpPr/>
          <p:nvPr/>
        </p:nvSpPr>
        <p:spPr>
          <a:xfrm>
            <a:off x="6652404" y="1850366"/>
            <a:ext cx="4320395" cy="8123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C189E6E6-E4A7-40E4-8B9F-9EDAE1ED2AF3}"/>
              </a:ext>
            </a:extLst>
          </p:cNvPr>
          <p:cNvSpPr/>
          <p:nvPr/>
        </p:nvSpPr>
        <p:spPr>
          <a:xfrm>
            <a:off x="8518309" y="3193896"/>
            <a:ext cx="1553354" cy="287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Log &amp; beveilig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551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E27798A-089F-4554-B6AD-9D1F2BCFA8CB}"/>
              </a:ext>
            </a:extLst>
          </p:cNvPr>
          <p:cNvSpPr/>
          <p:nvPr/>
        </p:nvSpPr>
        <p:spPr>
          <a:xfrm>
            <a:off x="5357991" y="819090"/>
            <a:ext cx="1730374" cy="7834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Webformulier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6A2B8279-CBFA-44F5-AD75-07165206F0F6}"/>
              </a:ext>
            </a:extLst>
          </p:cNvPr>
          <p:cNvSpPr/>
          <p:nvPr/>
        </p:nvSpPr>
        <p:spPr>
          <a:xfrm>
            <a:off x="5355295" y="1822358"/>
            <a:ext cx="1761824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Proces Logica</a:t>
            </a:r>
          </a:p>
          <a:p>
            <a:pPr algn="ctr"/>
            <a:r>
              <a:rPr lang="nl-NL">
                <a:cs typeface="Calibri"/>
              </a:rPr>
              <a:t>Services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7742D191-2F86-4845-8E43-A3FA1794DF0E}"/>
              </a:ext>
            </a:extLst>
          </p:cNvPr>
          <p:cNvCxnSpPr>
            <a:cxnSpLocks/>
          </p:cNvCxnSpPr>
          <p:nvPr/>
        </p:nvCxnSpPr>
        <p:spPr>
          <a:xfrm flipV="1">
            <a:off x="1210573" y="3390182"/>
            <a:ext cx="8548778" cy="129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133B4E5C-9961-4A2C-913F-D9DE512AE28E}"/>
              </a:ext>
            </a:extLst>
          </p:cNvPr>
          <p:cNvSpPr/>
          <p:nvPr/>
        </p:nvSpPr>
        <p:spPr>
          <a:xfrm>
            <a:off x="5362483" y="2676314"/>
            <a:ext cx="1754637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 outway</a:t>
            </a:r>
            <a:endParaRPr lang="nl-NL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D5920EB3-CC91-446F-A5ED-E9BFB4C3060F}"/>
              </a:ext>
            </a:extLst>
          </p:cNvPr>
          <p:cNvSpPr/>
          <p:nvPr/>
        </p:nvSpPr>
        <p:spPr>
          <a:xfrm>
            <a:off x="5233087" y="3668350"/>
            <a:ext cx="2106881" cy="797944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NLX </a:t>
            </a:r>
            <a:r>
              <a:rPr lang="nl-NL" dirty="0" err="1">
                <a:cs typeface="Calibri"/>
              </a:rPr>
              <a:t>inway</a:t>
            </a:r>
            <a:r>
              <a:rPr lang="nl-NL" dirty="0">
                <a:cs typeface="Calibri"/>
              </a:rPr>
              <a:t>(s)</a:t>
            </a:r>
            <a:endParaRPr lang="nl-NL" dirty="0" err="1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(dienst aanbieden)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450BF40-6EAD-4983-9D04-724561CC1D09}"/>
              </a:ext>
            </a:extLst>
          </p:cNvPr>
          <p:cNvSpPr/>
          <p:nvPr/>
        </p:nvSpPr>
        <p:spPr>
          <a:xfrm>
            <a:off x="8403293" y="5035696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Afsprakensysteem API</a:t>
            </a:r>
            <a:endParaRPr lang="nl-NL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B4546034-6E24-43C9-B785-172DF70A2A75}"/>
              </a:ext>
            </a:extLst>
          </p:cNvPr>
          <p:cNvSpPr/>
          <p:nvPr/>
        </p:nvSpPr>
        <p:spPr>
          <a:xfrm>
            <a:off x="10437690" y="4992564"/>
            <a:ext cx="1538974" cy="1193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Zaak- en document-systeem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A308A850-3346-42BE-9F63-E6F728CE98B1}"/>
              </a:ext>
            </a:extLst>
          </p:cNvPr>
          <p:cNvSpPr/>
          <p:nvPr/>
        </p:nvSpPr>
        <p:spPr>
          <a:xfrm>
            <a:off x="129123" y="4999753"/>
            <a:ext cx="2049371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LV – BRP</a:t>
            </a:r>
          </a:p>
          <a:p>
            <a:pPr algn="ctr"/>
            <a:r>
              <a:rPr lang="nl-NL" dirty="0">
                <a:cs typeface="Calibri"/>
              </a:rPr>
              <a:t>LV – BAG</a:t>
            </a:r>
          </a:p>
          <a:p>
            <a:pPr algn="ctr"/>
            <a:r>
              <a:rPr lang="nl-NL" dirty="0">
                <a:cs typeface="Calibri"/>
              </a:rPr>
              <a:t>LV - NHR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59FC8844-B8CB-4B7E-9C49-8C7242AF9358}"/>
              </a:ext>
            </a:extLst>
          </p:cNvPr>
          <p:cNvSpPr/>
          <p:nvPr/>
        </p:nvSpPr>
        <p:spPr>
          <a:xfrm>
            <a:off x="4348877" y="5021318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- is er niet -</a:t>
            </a:r>
          </a:p>
          <a:p>
            <a:pPr algn="ctr"/>
            <a:r>
              <a:rPr lang="nl-NL">
                <a:cs typeface="Calibri"/>
              </a:rPr>
              <a:t>API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12F658F-3659-411D-B8DA-561E5E6FB8C4}"/>
              </a:ext>
            </a:extLst>
          </p:cNvPr>
          <p:cNvSpPr/>
          <p:nvPr/>
        </p:nvSpPr>
        <p:spPr>
          <a:xfrm>
            <a:off x="2285727" y="5006940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HRM systeem</a:t>
            </a: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F666E7C-765D-48EE-A074-04792077857B}"/>
              </a:ext>
            </a:extLst>
          </p:cNvPr>
          <p:cNvSpPr/>
          <p:nvPr/>
        </p:nvSpPr>
        <p:spPr>
          <a:xfrm>
            <a:off x="6354518" y="5021317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Burgerzaken-systeem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707051D-AC2B-4636-90B2-8B888B92730F}"/>
              </a:ext>
            </a:extLst>
          </p:cNvPr>
          <p:cNvSpPr txBox="1"/>
          <p:nvPr/>
        </p:nvSpPr>
        <p:spPr>
          <a:xfrm>
            <a:off x="3705245" y="-64427"/>
            <a:ext cx="690544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cs typeface="Calibri"/>
              </a:rPr>
              <a:t>Systemen, NLX en IRMA </a:t>
            </a:r>
            <a:r>
              <a:rPr lang="nl-NL" sz="3200" dirty="0">
                <a:solidFill>
                  <a:srgbClr val="FF0000"/>
                </a:solidFill>
                <a:cs typeface="Calibri"/>
              </a:rPr>
              <a:t>(!NLX=POC!)</a:t>
            </a:r>
            <a:endParaRPr lang="nl-NL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DE0AF37F-4BC9-44B8-9E05-B8588D3B152A}"/>
              </a:ext>
            </a:extLst>
          </p:cNvPr>
          <p:cNvSpPr/>
          <p:nvPr/>
        </p:nvSpPr>
        <p:spPr>
          <a:xfrm>
            <a:off x="7202783" y="1878369"/>
            <a:ext cx="1754637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NLX </a:t>
            </a:r>
            <a:r>
              <a:rPr lang="nl-NL" dirty="0" err="1">
                <a:cs typeface="Calibri"/>
              </a:rPr>
              <a:t>inway</a:t>
            </a:r>
            <a:endParaRPr lang="en-US" dirty="0" err="1"/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B290BEFE-2A77-4216-8F1D-76B7BF250198}"/>
              </a:ext>
            </a:extLst>
          </p:cNvPr>
          <p:cNvSpPr/>
          <p:nvPr/>
        </p:nvSpPr>
        <p:spPr>
          <a:xfrm>
            <a:off x="10351426" y="1053168"/>
            <a:ext cx="1761824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Andere gebruikers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9A8AA28B-17AD-4737-8AEC-A68E7A1CDB82}"/>
              </a:ext>
            </a:extLst>
          </p:cNvPr>
          <p:cNvSpPr/>
          <p:nvPr/>
        </p:nvSpPr>
        <p:spPr>
          <a:xfrm>
            <a:off x="553255" y="907896"/>
            <a:ext cx="3709957" cy="611038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NLX </a:t>
            </a:r>
            <a:r>
              <a:rPr lang="nl-NL" dirty="0" err="1">
                <a:cs typeface="Calibri"/>
              </a:rPr>
              <a:t>Insights</a:t>
            </a:r>
          </a:p>
          <a:p>
            <a:pPr algn="ctr"/>
            <a:r>
              <a:rPr lang="nl-NL" dirty="0">
                <a:cs typeface="Calibri"/>
              </a:rPr>
              <a:t>(presentatie gegevensverwerkingen)</a:t>
            </a: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309676E1-2D0F-44FD-B2C9-35EC31F1282A}"/>
              </a:ext>
            </a:extLst>
          </p:cNvPr>
          <p:cNvSpPr/>
          <p:nvPr/>
        </p:nvSpPr>
        <p:spPr>
          <a:xfrm>
            <a:off x="10358614" y="1871181"/>
            <a:ext cx="1754637" cy="553529"/>
          </a:xfrm>
          <a:prstGeom prst="round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NLX outway</a:t>
            </a:r>
            <a:endParaRPr lang="nl-NL"/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160B1968-4470-45BD-B069-F634EF1E2C75}"/>
              </a:ext>
            </a:extLst>
          </p:cNvPr>
          <p:cNvSpPr/>
          <p:nvPr/>
        </p:nvSpPr>
        <p:spPr>
          <a:xfrm>
            <a:off x="3773782" y="519707"/>
            <a:ext cx="2042184" cy="54634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IRMA-app</a:t>
            </a:r>
          </a:p>
          <a:p>
            <a:pPr algn="ctr"/>
            <a:r>
              <a:rPr lang="nl-NL" dirty="0">
                <a:cs typeface="Calibri"/>
              </a:rPr>
              <a:t>(deel attributen)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44DBCF5B-8DE2-43E3-A34D-F583980A4AFF}"/>
              </a:ext>
            </a:extLst>
          </p:cNvPr>
          <p:cNvCxnSpPr>
            <a:cxnSpLocks/>
          </p:cNvCxnSpPr>
          <p:nvPr/>
        </p:nvCxnSpPr>
        <p:spPr>
          <a:xfrm>
            <a:off x="8963563" y="2127129"/>
            <a:ext cx="1383820" cy="71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237DD659-C343-4860-8050-F46D7AD13A23}"/>
              </a:ext>
            </a:extLst>
          </p:cNvPr>
          <p:cNvCxnSpPr>
            <a:cxnSpLocks/>
          </p:cNvCxnSpPr>
          <p:nvPr/>
        </p:nvCxnSpPr>
        <p:spPr>
          <a:xfrm>
            <a:off x="6059336" y="3226996"/>
            <a:ext cx="10783" cy="5535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CCD9AF0F-41C8-4008-8199-D1B7350BC1C1}"/>
              </a:ext>
            </a:extLst>
          </p:cNvPr>
          <p:cNvSpPr/>
          <p:nvPr/>
        </p:nvSpPr>
        <p:spPr>
          <a:xfrm>
            <a:off x="6778649" y="3021368"/>
            <a:ext cx="1553354" cy="287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Log &amp; beveilig</a:t>
            </a:r>
            <a:endParaRPr lang="nl-NL" dirty="0"/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B28D3CA5-7B69-461A-8243-033450F0FB3A}"/>
              </a:ext>
            </a:extLst>
          </p:cNvPr>
          <p:cNvSpPr/>
          <p:nvPr/>
        </p:nvSpPr>
        <p:spPr>
          <a:xfrm>
            <a:off x="6778648" y="3524575"/>
            <a:ext cx="1553354" cy="287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Log &amp; beveilig</a:t>
            </a:r>
            <a:endParaRPr lang="nl-NL" dirty="0"/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8A069963-96A3-4F78-9F2B-4F07D82B5A21}"/>
              </a:ext>
            </a:extLst>
          </p:cNvPr>
          <p:cNvCxnSpPr>
            <a:cxnSpLocks/>
          </p:cNvCxnSpPr>
          <p:nvPr/>
        </p:nvCxnSpPr>
        <p:spPr>
          <a:xfrm>
            <a:off x="2421864" y="1537656"/>
            <a:ext cx="2771236" cy="25447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E27798A-089F-4554-B6AD-9D1F2BCFA8CB}"/>
              </a:ext>
            </a:extLst>
          </p:cNvPr>
          <p:cNvSpPr/>
          <p:nvPr/>
        </p:nvSpPr>
        <p:spPr>
          <a:xfrm>
            <a:off x="5918708" y="287129"/>
            <a:ext cx="1730374" cy="7834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Webformulier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6A2B8279-CBFA-44F5-AD75-07165206F0F6}"/>
              </a:ext>
            </a:extLst>
          </p:cNvPr>
          <p:cNvSpPr/>
          <p:nvPr/>
        </p:nvSpPr>
        <p:spPr>
          <a:xfrm>
            <a:off x="5916013" y="1419792"/>
            <a:ext cx="1761824" cy="6613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Proces Logica</a:t>
            </a:r>
          </a:p>
          <a:p>
            <a:pPr algn="ctr"/>
            <a:r>
              <a:rPr lang="nl-NL">
                <a:cs typeface="Calibri"/>
              </a:rPr>
              <a:t>Services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7742D191-2F86-4845-8E43-A3FA1794DF0E}"/>
              </a:ext>
            </a:extLst>
          </p:cNvPr>
          <p:cNvCxnSpPr>
            <a:cxnSpLocks/>
          </p:cNvCxnSpPr>
          <p:nvPr/>
        </p:nvCxnSpPr>
        <p:spPr>
          <a:xfrm>
            <a:off x="2590799" y="2367951"/>
            <a:ext cx="9267645" cy="86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4798D8E5-9A3A-4CA9-A936-3D368B8982E0}"/>
              </a:ext>
            </a:extLst>
          </p:cNvPr>
          <p:cNvSpPr/>
          <p:nvPr/>
        </p:nvSpPr>
        <p:spPr>
          <a:xfrm>
            <a:off x="8417670" y="2677809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Afsprakensysteem API</a:t>
            </a:r>
            <a:endParaRPr lang="nl-NL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2C87AEAE-8072-4613-9FD2-7136671CD3E6}"/>
              </a:ext>
            </a:extLst>
          </p:cNvPr>
          <p:cNvSpPr/>
          <p:nvPr/>
        </p:nvSpPr>
        <p:spPr>
          <a:xfrm>
            <a:off x="10452067" y="2634677"/>
            <a:ext cx="1538974" cy="1193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Zaak- en document-systeem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A93EAD24-70D1-4D84-B2E7-965B516105D5}"/>
              </a:ext>
            </a:extLst>
          </p:cNvPr>
          <p:cNvSpPr/>
          <p:nvPr/>
        </p:nvSpPr>
        <p:spPr>
          <a:xfrm>
            <a:off x="143500" y="2641866"/>
            <a:ext cx="2049371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LV – BRP</a:t>
            </a:r>
          </a:p>
          <a:p>
            <a:pPr algn="ctr"/>
            <a:r>
              <a:rPr lang="nl-NL" dirty="0">
                <a:cs typeface="Calibri"/>
              </a:rPr>
              <a:t>LV – BAG</a:t>
            </a:r>
          </a:p>
          <a:p>
            <a:pPr algn="ctr"/>
            <a:r>
              <a:rPr lang="nl-NL" dirty="0">
                <a:cs typeface="Calibri"/>
              </a:rPr>
              <a:t>LV - NHR</a:t>
            </a: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0413D18-0A58-4A4B-9968-A4236642294F}"/>
              </a:ext>
            </a:extLst>
          </p:cNvPr>
          <p:cNvSpPr/>
          <p:nvPr/>
        </p:nvSpPr>
        <p:spPr>
          <a:xfrm>
            <a:off x="4363253" y="3754616"/>
            <a:ext cx="1970297" cy="16462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BABS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B786CE1D-543A-49D3-A52D-326A057E6D5C}"/>
              </a:ext>
            </a:extLst>
          </p:cNvPr>
          <p:cNvSpPr/>
          <p:nvPr/>
        </p:nvSpPr>
        <p:spPr>
          <a:xfrm>
            <a:off x="8439237" y="3761805"/>
            <a:ext cx="1955920" cy="62541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Beschikbare</a:t>
            </a:r>
          </a:p>
          <a:p>
            <a:pPr algn="ctr"/>
            <a:r>
              <a:rPr lang="nl-NL">
                <a:cs typeface="Calibri"/>
              </a:rPr>
              <a:t>Dag&amp;Tijd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EDC6D77-0DB2-4601-8CB9-20A78978E513}"/>
              </a:ext>
            </a:extLst>
          </p:cNvPr>
          <p:cNvSpPr/>
          <p:nvPr/>
        </p:nvSpPr>
        <p:spPr>
          <a:xfrm>
            <a:off x="8446425" y="4595691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Dienst</a:t>
            </a:r>
            <a:endParaRPr lang="nl-NL" dirty="0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14E6A80-F308-4E7E-ADB7-53C4A2ACE3DE}"/>
              </a:ext>
            </a:extLst>
          </p:cNvPr>
          <p:cNvSpPr/>
          <p:nvPr/>
        </p:nvSpPr>
        <p:spPr>
          <a:xfrm>
            <a:off x="8446424" y="5170785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Locatie</a:t>
            </a:r>
            <a:endParaRPr lang="nl-NL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E79359D6-0ED1-4836-BF3D-EE37BF29872B}"/>
              </a:ext>
            </a:extLst>
          </p:cNvPr>
          <p:cNvSpPr/>
          <p:nvPr/>
        </p:nvSpPr>
        <p:spPr>
          <a:xfrm>
            <a:off x="8015101" y="5731502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Afspraak</a:t>
            </a:r>
            <a:endParaRPr lang="nl-NL"/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C13F9690-C616-46EC-A745-6A7E3DAE040D}"/>
              </a:ext>
            </a:extLst>
          </p:cNvPr>
          <p:cNvCxnSpPr/>
          <p:nvPr/>
        </p:nvCxnSpPr>
        <p:spPr>
          <a:xfrm flipV="1">
            <a:off x="8111705" y="5367068"/>
            <a:ext cx="296175" cy="55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ingslijn: gebogen 30">
            <a:extLst>
              <a:ext uri="{FF2B5EF4-FFF2-40B4-BE49-F238E27FC236}">
                <a16:creationId xmlns:a16="http://schemas.microsoft.com/office/drawing/2014/main" id="{21C22423-ABFE-444C-9235-320FA430D443}"/>
              </a:ext>
            </a:extLst>
          </p:cNvPr>
          <p:cNvCxnSpPr>
            <a:cxnSpLocks/>
          </p:cNvCxnSpPr>
          <p:nvPr/>
        </p:nvCxnSpPr>
        <p:spPr>
          <a:xfrm flipV="1">
            <a:off x="8061382" y="4763219"/>
            <a:ext cx="353686" cy="117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ingslijn: gebogen 32">
            <a:extLst>
              <a:ext uri="{FF2B5EF4-FFF2-40B4-BE49-F238E27FC236}">
                <a16:creationId xmlns:a16="http://schemas.microsoft.com/office/drawing/2014/main" id="{7F9D6410-038C-4FA4-851D-3EE1D1E8CB9B}"/>
              </a:ext>
            </a:extLst>
          </p:cNvPr>
          <p:cNvCxnSpPr>
            <a:cxnSpLocks/>
          </p:cNvCxnSpPr>
          <p:nvPr/>
        </p:nvCxnSpPr>
        <p:spPr>
          <a:xfrm flipV="1">
            <a:off x="8118892" y="4109049"/>
            <a:ext cx="296176" cy="178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ADABEAB6-3B3F-4B43-8D9A-01A27CDF60A4}"/>
              </a:ext>
            </a:extLst>
          </p:cNvPr>
          <p:cNvSpPr/>
          <p:nvPr/>
        </p:nvSpPr>
        <p:spPr>
          <a:xfrm>
            <a:off x="8489555" y="6320973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Klant</a:t>
            </a:r>
            <a:endParaRPr lang="nl-NL"/>
          </a:p>
        </p:txBody>
      </p:sp>
      <p:cxnSp>
        <p:nvCxnSpPr>
          <p:cNvPr id="37" name="Verbindingslijn: gebogen 36">
            <a:extLst>
              <a:ext uri="{FF2B5EF4-FFF2-40B4-BE49-F238E27FC236}">
                <a16:creationId xmlns:a16="http://schemas.microsoft.com/office/drawing/2014/main" id="{D2CAC332-87F3-4F3F-A647-A6FC6FCE81F1}"/>
              </a:ext>
            </a:extLst>
          </p:cNvPr>
          <p:cNvCxnSpPr>
            <a:cxnSpLocks/>
          </p:cNvCxnSpPr>
          <p:nvPr/>
        </p:nvCxnSpPr>
        <p:spPr>
          <a:xfrm>
            <a:off x="8118891" y="5926348"/>
            <a:ext cx="404008" cy="576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jl: gekromd links 38">
            <a:extLst>
              <a:ext uri="{FF2B5EF4-FFF2-40B4-BE49-F238E27FC236}">
                <a16:creationId xmlns:a16="http://schemas.microsoft.com/office/drawing/2014/main" id="{7F475A2E-DDC8-4F63-9196-855BE4AE1DF6}"/>
              </a:ext>
            </a:extLst>
          </p:cNvPr>
          <p:cNvSpPr/>
          <p:nvPr/>
        </p:nvSpPr>
        <p:spPr>
          <a:xfrm>
            <a:off x="10394794" y="4645950"/>
            <a:ext cx="314577" cy="2816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C53CC338-0D3D-4870-A0FB-C2849CDE1BAA}"/>
              </a:ext>
            </a:extLst>
          </p:cNvPr>
          <p:cNvSpPr/>
          <p:nvPr/>
        </p:nvSpPr>
        <p:spPr>
          <a:xfrm>
            <a:off x="4363254" y="2663431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- is er niet -</a:t>
            </a:r>
          </a:p>
          <a:p>
            <a:pPr algn="ctr"/>
            <a:r>
              <a:rPr lang="nl-NL">
                <a:cs typeface="Calibri"/>
              </a:rPr>
              <a:t>API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ED626C0F-F4F4-428D-B454-242CB5A8DD2E}"/>
              </a:ext>
            </a:extLst>
          </p:cNvPr>
          <p:cNvSpPr/>
          <p:nvPr/>
        </p:nvSpPr>
        <p:spPr>
          <a:xfrm>
            <a:off x="121935" y="3639597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Personen</a:t>
            </a:r>
            <a:endParaRPr lang="nl-NL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38E085C8-94B3-4F4B-A42C-C872ACA5813E}"/>
              </a:ext>
            </a:extLst>
          </p:cNvPr>
          <p:cNvSpPr/>
          <p:nvPr/>
        </p:nvSpPr>
        <p:spPr>
          <a:xfrm>
            <a:off x="121934" y="4207502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Adressen</a:t>
            </a:r>
            <a:endParaRPr lang="nl-NL"/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40F29DAD-DE1C-4AFE-A24F-41780A9B6033}"/>
              </a:ext>
            </a:extLst>
          </p:cNvPr>
          <p:cNvSpPr/>
          <p:nvPr/>
        </p:nvSpPr>
        <p:spPr>
          <a:xfrm>
            <a:off x="121933" y="4825728"/>
            <a:ext cx="1948732" cy="381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Bedrijven</a:t>
            </a:r>
            <a:endParaRPr lang="nl-NL" dirty="0"/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A97EA653-8044-4B9F-BD52-5D3E92D74DB5}"/>
              </a:ext>
            </a:extLst>
          </p:cNvPr>
          <p:cNvSpPr/>
          <p:nvPr/>
        </p:nvSpPr>
        <p:spPr>
          <a:xfrm>
            <a:off x="2300104" y="2649053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HRM systeem</a:t>
            </a: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4797C09C-AEA7-4822-93C7-E4742FB9138A}"/>
              </a:ext>
            </a:extLst>
          </p:cNvPr>
          <p:cNvSpPr/>
          <p:nvPr/>
        </p:nvSpPr>
        <p:spPr>
          <a:xfrm>
            <a:off x="2307292" y="3733050"/>
            <a:ext cx="1970297" cy="16462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Organisatie  </a:t>
            </a:r>
            <a:endParaRPr lang="nl-NL"/>
          </a:p>
          <a:p>
            <a:pPr algn="ctr"/>
            <a:r>
              <a:rPr lang="nl-NL" dirty="0">
                <a:cs typeface="Calibri"/>
              </a:rPr>
              <a:t>Medewerker</a:t>
            </a:r>
            <a:endParaRPr lang="nl-NL" dirty="0"/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88AB30C3-46A8-49A4-BDF6-636EC49C73D6}"/>
              </a:ext>
            </a:extLst>
          </p:cNvPr>
          <p:cNvSpPr/>
          <p:nvPr/>
        </p:nvSpPr>
        <p:spPr>
          <a:xfrm>
            <a:off x="6368895" y="2663430"/>
            <a:ext cx="1977484" cy="776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Burgerzaken-systeem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cs typeface="Calibri"/>
              </a:rPr>
              <a:t>API</a:t>
            </a: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474DC76D-6BE8-4B60-B222-88D807C465F4}"/>
              </a:ext>
            </a:extLst>
          </p:cNvPr>
          <p:cNvSpPr/>
          <p:nvPr/>
        </p:nvSpPr>
        <p:spPr>
          <a:xfrm>
            <a:off x="6447970" y="3768993"/>
            <a:ext cx="1675562" cy="19553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Klant</a:t>
            </a:r>
          </a:p>
          <a:p>
            <a:pPr algn="ctr"/>
            <a:r>
              <a:rPr lang="nl-NL" dirty="0">
                <a:cs typeface="Calibri"/>
              </a:rPr>
              <a:t>Getuige</a:t>
            </a:r>
          </a:p>
          <a:p>
            <a:pPr algn="ctr"/>
            <a:r>
              <a:rPr lang="nl-NL" dirty="0">
                <a:cs typeface="Calibri"/>
              </a:rPr>
              <a:t>Partner</a:t>
            </a:r>
          </a:p>
          <a:p>
            <a:pPr algn="ctr"/>
            <a:r>
              <a:rPr lang="nl-NL" dirty="0">
                <a:cs typeface="Calibri"/>
              </a:rPr>
              <a:t>Akte</a:t>
            </a:r>
          </a:p>
          <a:p>
            <a:pPr algn="ctr"/>
            <a:r>
              <a:rPr lang="nl-NL" dirty="0">
                <a:cs typeface="Calibri"/>
              </a:rPr>
              <a:t>Bijlagen</a:t>
            </a:r>
          </a:p>
          <a:p>
            <a:pPr algn="ctr"/>
            <a:r>
              <a:rPr lang="nl-NL" dirty="0">
                <a:cs typeface="Calibri"/>
              </a:rPr>
              <a:t>Reservering</a:t>
            </a:r>
          </a:p>
          <a:p>
            <a:pPr algn="ctr"/>
            <a:r>
              <a:rPr lang="nl-NL" dirty="0">
                <a:cs typeface="Calibri"/>
              </a:rPr>
              <a:t>Voornemen</a:t>
            </a:r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E1F76D34-E12F-41DD-8CC8-8F6AF1F532FF}"/>
              </a:ext>
            </a:extLst>
          </p:cNvPr>
          <p:cNvSpPr/>
          <p:nvPr/>
        </p:nvSpPr>
        <p:spPr>
          <a:xfrm>
            <a:off x="10804310" y="3905578"/>
            <a:ext cx="1301749" cy="16462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cs typeface="Calibri"/>
              </a:rPr>
              <a:t>Zaak</a:t>
            </a:r>
          </a:p>
          <a:p>
            <a:pPr algn="ctr"/>
            <a:r>
              <a:rPr lang="nl-NL" dirty="0">
                <a:cs typeface="Calibri"/>
              </a:rPr>
              <a:t>Zaaktype</a:t>
            </a:r>
          </a:p>
          <a:p>
            <a:pPr algn="ctr"/>
            <a:r>
              <a:rPr lang="nl-NL" dirty="0">
                <a:cs typeface="Calibri"/>
              </a:rPr>
              <a:t>Document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194084E-2B63-48CF-9908-4201893AEC74}"/>
              </a:ext>
            </a:extLst>
          </p:cNvPr>
          <p:cNvSpPr txBox="1"/>
          <p:nvPr/>
        </p:nvSpPr>
        <p:spPr>
          <a:xfrm>
            <a:off x="1426434" y="-6918"/>
            <a:ext cx="5855897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cs typeface="Calibri"/>
              </a:rPr>
              <a:t>Systemen en data</a:t>
            </a:r>
            <a:endParaRPr lang="nl-NL" dirty="0"/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C6468B29-E005-4942-9A2C-B8DAF265F326}"/>
              </a:ext>
            </a:extLst>
          </p:cNvPr>
          <p:cNvSpPr/>
          <p:nvPr/>
        </p:nvSpPr>
        <p:spPr>
          <a:xfrm>
            <a:off x="1490481" y="481222"/>
            <a:ext cx="1514714" cy="93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cs typeface="Calibri"/>
            </a:endParaRP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9F6FE98D-A3E2-47FF-BF58-A5507A4268C6}"/>
              </a:ext>
            </a:extLst>
          </p:cNvPr>
          <p:cNvSpPr/>
          <p:nvPr/>
        </p:nvSpPr>
        <p:spPr>
          <a:xfrm>
            <a:off x="3690217" y="481221"/>
            <a:ext cx="709582" cy="933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912B5F4C-AB59-41FF-A6BB-73030D7E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1120337"/>
            <a:ext cx="11283350" cy="550872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97B189C-3443-40B5-AB91-BEAFC1D849F8}"/>
              </a:ext>
            </a:extLst>
          </p:cNvPr>
          <p:cNvSpPr txBox="1"/>
          <p:nvPr/>
        </p:nvSpPr>
        <p:spPr>
          <a:xfrm>
            <a:off x="3610153" y="195529"/>
            <a:ext cx="52017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Zaakgericht werken – common </a:t>
            </a:r>
            <a:r>
              <a:rPr lang="nl-NL" err="1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281891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1F52D-9822-4431-BB42-573DECEB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Relatie verzoek – zaak (e-form)</a:t>
            </a:r>
            <a:endParaRPr lang="nl-NL"/>
          </a:p>
        </p:txBody>
      </p:sp>
      <p:pic>
        <p:nvPicPr>
          <p:cNvPr id="4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5D638CC-FB1B-49BD-AC50-4AEA1A9D3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63" y="1423059"/>
            <a:ext cx="11123526" cy="53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6">
            <a:extLst>
              <a:ext uri="{FF2B5EF4-FFF2-40B4-BE49-F238E27FC236}">
                <a16:creationId xmlns:a16="http://schemas.microsoft.com/office/drawing/2014/main" id="{C17AE05F-B520-444A-A2CF-7A0315DCC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38" y="833588"/>
            <a:ext cx="9836194" cy="54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F618-CCE2-400E-AB94-CE3FB75C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Openstaande vragen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FD72EE-A90D-4378-BAB7-FA10391B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Losstaande DEMO </a:t>
            </a:r>
            <a:r>
              <a:rPr lang="nl-NL" dirty="0" err="1">
                <a:cs typeface="Calibri"/>
              </a:rPr>
              <a:t>referentieimplementatie</a:t>
            </a:r>
            <a:r>
              <a:rPr lang="nl-NL" dirty="0">
                <a:cs typeface="Calibri"/>
              </a:rPr>
              <a:t> naast bestaande/</a:t>
            </a:r>
            <a:r>
              <a:rPr lang="nl-NL" dirty="0" err="1">
                <a:cs typeface="Calibri"/>
              </a:rPr>
              <a:t>legacy</a:t>
            </a:r>
            <a:r>
              <a:rPr lang="nl-NL" dirty="0">
                <a:cs typeface="Calibri"/>
              </a:rPr>
              <a:t>-systemen gemeenten?</a:t>
            </a:r>
            <a:endParaRPr lang="nl-NL" dirty="0"/>
          </a:p>
          <a:p>
            <a:r>
              <a:rPr lang="nl-NL" dirty="0">
                <a:cs typeface="Calibri"/>
              </a:rPr>
              <a:t>Waar hosten eindproduct?</a:t>
            </a:r>
          </a:p>
          <a:p>
            <a:r>
              <a:rPr lang="nl-NL" dirty="0">
                <a:cs typeface="Calibri"/>
              </a:rPr>
              <a:t>Waar ontwikkelen  (hosting van </a:t>
            </a:r>
            <a:r>
              <a:rPr lang="nl-NL" dirty="0" err="1">
                <a:cs typeface="Calibri"/>
              </a:rPr>
              <a:t>travis</a:t>
            </a:r>
            <a:r>
              <a:rPr lang="nl-NL" dirty="0">
                <a:cs typeface="Calibri"/>
              </a:rPr>
              <a:t>, </a:t>
            </a:r>
            <a:r>
              <a:rPr lang="nl-NL" dirty="0" err="1">
                <a:cs typeface="Calibri"/>
              </a:rPr>
              <a:t>codedov</a:t>
            </a:r>
            <a:r>
              <a:rPr lang="nl-NL" dirty="0">
                <a:cs typeface="Calibri"/>
              </a:rPr>
              <a:t>, </a:t>
            </a:r>
            <a:r>
              <a:rPr lang="nl-NL" dirty="0" err="1">
                <a:cs typeface="Calibri"/>
              </a:rPr>
              <a:t>docker-deploy</a:t>
            </a:r>
            <a:r>
              <a:rPr lang="nl-NL" dirty="0">
                <a:cs typeface="Calibri"/>
              </a:rPr>
              <a:t>)?</a:t>
            </a:r>
          </a:p>
          <a:p>
            <a:r>
              <a:rPr lang="nl-NL" dirty="0">
                <a:cs typeface="Calibri"/>
              </a:rPr>
              <a:t>Aansluiting IM van ZDS en anderen.</a:t>
            </a:r>
          </a:p>
        </p:txBody>
      </p:sp>
    </p:spTree>
    <p:extLst>
      <p:ext uri="{BB962C8B-B14F-4D97-AF65-F5344CB8AC3E}">
        <p14:creationId xmlns:p14="http://schemas.microsoft.com/office/powerpoint/2010/main" val="13499758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9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Trouwplanner architectuur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Relatie verzoek – zaak (e-form)</vt:lpstr>
      <vt:lpstr>PowerPoint-presentatie</vt:lpstr>
      <vt:lpstr>Openstaande 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445</cp:revision>
  <dcterms:created xsi:type="dcterms:W3CDTF">2012-07-30T23:35:21Z</dcterms:created>
  <dcterms:modified xsi:type="dcterms:W3CDTF">2019-04-09T19:38:57Z</dcterms:modified>
</cp:coreProperties>
</file>