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29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96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11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91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49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81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31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78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60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38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9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54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9" descr="Afbeelding met schermafbeelding&#10;&#10;Beschrijving is gegenereerd met zeer hoge betrouwbaarheid">
            <a:extLst>
              <a:ext uri="{FF2B5EF4-FFF2-40B4-BE49-F238E27FC236}">
                <a16:creationId xmlns:a16="http://schemas.microsoft.com/office/drawing/2014/main" id="{6B3761EC-0F1F-4D2C-941B-9F82E0D61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4" y="336430"/>
            <a:ext cx="4225193" cy="6372045"/>
          </a:xfrm>
          <a:prstGeom prst="rect">
            <a:avLst/>
          </a:prstGeom>
        </p:spPr>
      </p:pic>
      <p:sp>
        <p:nvSpPr>
          <p:cNvPr id="12" name="Rechthoek 11">
            <a:extLst>
              <a:ext uri="{FF2B5EF4-FFF2-40B4-BE49-F238E27FC236}">
                <a16:creationId xmlns:a16="http://schemas.microsoft.com/office/drawing/2014/main" id="{5D28CD35-580A-46FB-8611-6DA344AD3750}"/>
              </a:ext>
            </a:extLst>
          </p:cNvPr>
          <p:cNvSpPr/>
          <p:nvPr/>
        </p:nvSpPr>
        <p:spPr>
          <a:xfrm>
            <a:off x="4912741" y="685797"/>
            <a:ext cx="6816304" cy="120194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>
                <a:solidFill>
                  <a:srgbClr val="FF0000"/>
                </a:solidFill>
                <a:cs typeface="Calibri"/>
              </a:rPr>
              <a:t>- </a:t>
            </a:r>
            <a:r>
              <a:rPr lang="nl-NL" dirty="0" err="1">
                <a:solidFill>
                  <a:srgbClr val="FF0000"/>
                </a:solidFill>
                <a:cs typeface="Calibri"/>
              </a:rPr>
              <a:t>webbased</a:t>
            </a:r>
            <a:r>
              <a:rPr lang="nl-NL" dirty="0">
                <a:solidFill>
                  <a:srgbClr val="FF0000"/>
                </a:solidFill>
                <a:cs typeface="Calibri"/>
              </a:rPr>
              <a:t> software, demo, geen primaire focus</a:t>
            </a:r>
            <a:endParaRPr lang="nl-NL" dirty="0">
              <a:cs typeface="Calibri"/>
            </a:endParaRPr>
          </a:p>
          <a:p>
            <a:pPr algn="ctr"/>
            <a:r>
              <a:rPr lang="nl-NL" dirty="0">
                <a:solidFill>
                  <a:srgbClr val="FF0000"/>
                </a:solidFill>
                <a:cs typeface="Calibri"/>
              </a:rPr>
              <a:t>- open code, open ontwikkelsoftware</a:t>
            </a:r>
          </a:p>
          <a:p>
            <a:pPr algn="ctr"/>
            <a:r>
              <a:rPr lang="nl-NL" dirty="0">
                <a:solidFill>
                  <a:srgbClr val="FF0000"/>
                </a:solidFill>
                <a:cs typeface="Calibri"/>
              </a:rPr>
              <a:t>- aansluiten op IRMA (sprint </a:t>
            </a:r>
            <a:r>
              <a:rPr lang="nl-NL" dirty="0" err="1">
                <a:solidFill>
                  <a:srgbClr val="FF0000"/>
                </a:solidFill>
                <a:cs typeface="Calibri"/>
              </a:rPr>
              <a:t>nntb</a:t>
            </a:r>
            <a:r>
              <a:rPr lang="nl-NL" dirty="0">
                <a:solidFill>
                  <a:srgbClr val="FF0000"/>
                </a:solidFill>
                <a:cs typeface="Calibri"/>
              </a:rPr>
              <a:t>)</a:t>
            </a:r>
          </a:p>
          <a:p>
            <a:pPr algn="ctr"/>
            <a:r>
              <a:rPr lang="nl-NL" dirty="0">
                <a:solidFill>
                  <a:srgbClr val="FF0000"/>
                </a:solidFill>
                <a:cs typeface="Calibri"/>
              </a:rPr>
              <a:t>- ontwikkeld door scrumteam</a:t>
            </a: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635303FE-5745-49B6-A705-798C2122223A}"/>
              </a:ext>
            </a:extLst>
          </p:cNvPr>
          <p:cNvSpPr/>
          <p:nvPr/>
        </p:nvSpPr>
        <p:spPr>
          <a:xfrm>
            <a:off x="4919929" y="2022891"/>
            <a:ext cx="6816304" cy="97191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>
                <a:solidFill>
                  <a:srgbClr val="FF0000"/>
                </a:solidFill>
                <a:cs typeface="Calibri"/>
              </a:rPr>
              <a:t>- standaardisatie waar gemene deler gemeenten</a:t>
            </a:r>
            <a:endParaRPr lang="nl-NL" dirty="0"/>
          </a:p>
          <a:p>
            <a:pPr algn="ctr"/>
            <a:r>
              <a:rPr lang="nl-NL" dirty="0">
                <a:solidFill>
                  <a:srgbClr val="FF0000"/>
                </a:solidFill>
                <a:cs typeface="Calibri"/>
              </a:rPr>
              <a:t>- </a:t>
            </a:r>
            <a:r>
              <a:rPr lang="nl-NL" dirty="0" err="1">
                <a:solidFill>
                  <a:srgbClr val="FF0000"/>
                </a:solidFill>
                <a:cs typeface="Calibri"/>
              </a:rPr>
              <a:t>configurabel</a:t>
            </a:r>
            <a:r>
              <a:rPr lang="nl-NL" dirty="0">
                <a:solidFill>
                  <a:srgbClr val="FF0000"/>
                </a:solidFill>
                <a:cs typeface="Calibri"/>
              </a:rPr>
              <a:t> waar specialisatie gemeenten</a:t>
            </a:r>
          </a:p>
          <a:p>
            <a:pPr algn="ctr"/>
            <a:r>
              <a:rPr lang="nl-NL" dirty="0">
                <a:solidFill>
                  <a:srgbClr val="FF0000"/>
                </a:solidFill>
                <a:cs typeface="Calibri"/>
              </a:rPr>
              <a:t>- kennis-</a:t>
            </a:r>
            <a:r>
              <a:rPr lang="nl-NL" dirty="0" err="1">
                <a:solidFill>
                  <a:srgbClr val="FF0000"/>
                </a:solidFill>
                <a:cs typeface="Calibri"/>
              </a:rPr>
              <a:t>API's</a:t>
            </a:r>
            <a:r>
              <a:rPr lang="nl-NL" dirty="0">
                <a:solidFill>
                  <a:srgbClr val="FF0000"/>
                </a:solidFill>
                <a:cs typeface="Calibri"/>
              </a:rPr>
              <a:t> waar registratie-overstijgend</a:t>
            </a: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0BA904FF-11EA-4A3F-8DDC-32D5A264671C}"/>
              </a:ext>
            </a:extLst>
          </p:cNvPr>
          <p:cNvSpPr/>
          <p:nvPr/>
        </p:nvSpPr>
        <p:spPr>
          <a:xfrm>
            <a:off x="4919928" y="3158702"/>
            <a:ext cx="6816304" cy="87127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>
                <a:solidFill>
                  <a:srgbClr val="FF0000"/>
                </a:solidFill>
                <a:cs typeface="Calibri"/>
              </a:rPr>
              <a:t>- aansluiten op NLX </a:t>
            </a:r>
            <a:r>
              <a:rPr lang="nl-NL" i="1" dirty="0">
                <a:solidFill>
                  <a:srgbClr val="FF0000"/>
                </a:solidFill>
                <a:cs typeface="Calibri"/>
              </a:rPr>
              <a:t>netwerk </a:t>
            </a:r>
            <a:r>
              <a:rPr lang="nl-NL" dirty="0">
                <a:solidFill>
                  <a:srgbClr val="FF0000"/>
                </a:solidFill>
                <a:cs typeface="Calibri"/>
              </a:rPr>
              <a:t>(sprint </a:t>
            </a:r>
            <a:r>
              <a:rPr lang="nl-NL" dirty="0" err="1">
                <a:solidFill>
                  <a:srgbClr val="FF0000"/>
                </a:solidFill>
                <a:cs typeface="Calibri"/>
              </a:rPr>
              <a:t>nntb</a:t>
            </a:r>
            <a:r>
              <a:rPr lang="nl-NL" dirty="0">
                <a:solidFill>
                  <a:srgbClr val="FF0000"/>
                </a:solidFill>
                <a:cs typeface="Calibri"/>
              </a:rPr>
              <a:t>)</a:t>
            </a:r>
          </a:p>
          <a:p>
            <a:pPr algn="ctr"/>
            <a:r>
              <a:rPr lang="nl-NL" dirty="0">
                <a:solidFill>
                  <a:srgbClr val="FF0000"/>
                </a:solidFill>
                <a:cs typeface="Calibri"/>
              </a:rPr>
              <a:t>- gebruik NLX-componenten </a:t>
            </a:r>
            <a:r>
              <a:rPr lang="nl-NL" dirty="0" err="1">
                <a:solidFill>
                  <a:srgbClr val="FF0000"/>
                </a:solidFill>
                <a:cs typeface="Calibri"/>
              </a:rPr>
              <a:t>inway</a:t>
            </a:r>
            <a:r>
              <a:rPr lang="nl-NL" dirty="0">
                <a:solidFill>
                  <a:srgbClr val="FF0000"/>
                </a:solidFill>
                <a:cs typeface="Calibri"/>
              </a:rPr>
              <a:t>/</a:t>
            </a:r>
            <a:r>
              <a:rPr lang="nl-NL" dirty="0" err="1">
                <a:solidFill>
                  <a:srgbClr val="FF0000"/>
                </a:solidFill>
                <a:cs typeface="Calibri"/>
              </a:rPr>
              <a:t>outway</a:t>
            </a:r>
          </a:p>
          <a:p>
            <a:pPr algn="ctr"/>
            <a:r>
              <a:rPr lang="nl-NL" dirty="0">
                <a:solidFill>
                  <a:srgbClr val="FF0000"/>
                </a:solidFill>
                <a:cs typeface="Calibri"/>
              </a:rPr>
              <a:t>- gebruik NLX-componenten </a:t>
            </a:r>
            <a:r>
              <a:rPr lang="nl-NL" dirty="0" err="1">
                <a:solidFill>
                  <a:srgbClr val="FF0000"/>
                </a:solidFill>
                <a:cs typeface="Calibri"/>
              </a:rPr>
              <a:t>insights</a:t>
            </a:r>
            <a:r>
              <a:rPr lang="nl-NL" dirty="0">
                <a:solidFill>
                  <a:srgbClr val="FF0000"/>
                </a:solidFill>
                <a:cs typeface="Calibri"/>
              </a:rPr>
              <a:t> &amp; directory</a:t>
            </a: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CC4C9711-E37F-4487-9E7E-9F49FD8AA887}"/>
              </a:ext>
            </a:extLst>
          </p:cNvPr>
          <p:cNvSpPr/>
          <p:nvPr/>
        </p:nvSpPr>
        <p:spPr>
          <a:xfrm>
            <a:off x="4919927" y="4193871"/>
            <a:ext cx="6816304" cy="117319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>
                <a:solidFill>
                  <a:srgbClr val="FF0000"/>
                </a:solidFill>
                <a:cs typeface="Calibri"/>
              </a:rPr>
              <a:t>- API volgens OAS3.0 / (</a:t>
            </a:r>
            <a:r>
              <a:rPr lang="nl-NL" err="1">
                <a:solidFill>
                  <a:srgbClr val="FF0000"/>
                </a:solidFill>
                <a:cs typeface="Calibri"/>
              </a:rPr>
              <a:t>geo</a:t>
            </a:r>
            <a:r>
              <a:rPr lang="nl-NL">
                <a:solidFill>
                  <a:srgbClr val="FF0000"/>
                </a:solidFill>
                <a:cs typeface="Calibri"/>
              </a:rPr>
              <a:t>)JSON / </a:t>
            </a:r>
            <a:r>
              <a:rPr lang="nl-NL" err="1">
                <a:solidFill>
                  <a:srgbClr val="FF0000"/>
                </a:solidFill>
                <a:cs typeface="Calibri"/>
              </a:rPr>
              <a:t>Linked</a:t>
            </a:r>
            <a:r>
              <a:rPr lang="nl-NL">
                <a:solidFill>
                  <a:srgbClr val="FF0000"/>
                </a:solidFill>
                <a:cs typeface="Calibri"/>
              </a:rPr>
              <a:t> Data</a:t>
            </a:r>
            <a:endParaRPr lang="nl-NL"/>
          </a:p>
          <a:p>
            <a:pPr algn="ctr"/>
            <a:r>
              <a:rPr lang="nl-NL">
                <a:solidFill>
                  <a:srgbClr val="FF0000"/>
                </a:solidFill>
                <a:cs typeface="Calibri"/>
              </a:rPr>
              <a:t>- API volgens API/URI strategie Omgevingswet</a:t>
            </a:r>
            <a:endParaRPr lang="nl-NL">
              <a:solidFill>
                <a:srgbClr val="FFFFFF"/>
              </a:solidFill>
              <a:cs typeface="Calibri"/>
            </a:endParaRPr>
          </a:p>
          <a:p>
            <a:pPr algn="ctr"/>
            <a:r>
              <a:rPr lang="nl-NL">
                <a:solidFill>
                  <a:srgbClr val="FF0000"/>
                </a:solidFill>
                <a:cs typeface="Calibri"/>
              </a:rPr>
              <a:t>- API ontwikkeld door scrumteam</a:t>
            </a:r>
          </a:p>
          <a:p>
            <a:pPr algn="ctr"/>
            <a:r>
              <a:rPr lang="nl-NL">
                <a:solidFill>
                  <a:srgbClr val="FF0000"/>
                </a:solidFill>
                <a:cs typeface="Calibri"/>
              </a:rPr>
              <a:t>- API aansluiten op </a:t>
            </a:r>
            <a:r>
              <a:rPr lang="nl-NL" err="1">
                <a:solidFill>
                  <a:srgbClr val="FF0000"/>
                </a:solidFill>
                <a:cs typeface="Calibri"/>
              </a:rPr>
              <a:t>API's</a:t>
            </a:r>
            <a:r>
              <a:rPr lang="nl-NL">
                <a:solidFill>
                  <a:srgbClr val="FF0000"/>
                </a:solidFill>
                <a:cs typeface="Calibri"/>
              </a:rPr>
              <a:t> van top 3 leveranciers gem.</a:t>
            </a: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716EA53E-FB50-49BE-9B09-0719D2E69E2E}"/>
              </a:ext>
            </a:extLst>
          </p:cNvPr>
          <p:cNvSpPr txBox="1"/>
          <p:nvPr/>
        </p:nvSpPr>
        <p:spPr>
          <a:xfrm>
            <a:off x="7067910" y="245853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nl-NL">
                <a:solidFill>
                  <a:srgbClr val="0070C0"/>
                </a:solidFill>
              </a:rPr>
              <a:t>Trouwplanner</a:t>
            </a:r>
            <a:r>
              <a:rPr lang="nl-NL">
                <a:solidFill>
                  <a:srgbClr val="FF0000"/>
                </a:solidFill>
              </a:rPr>
              <a:t> </a:t>
            </a:r>
            <a:endParaRPr lang="nl-NL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338C08E0-6715-47CE-B148-FB44DF7B7346}"/>
              </a:ext>
            </a:extLst>
          </p:cNvPr>
          <p:cNvSpPr/>
          <p:nvPr/>
        </p:nvSpPr>
        <p:spPr>
          <a:xfrm>
            <a:off x="4919926" y="5444701"/>
            <a:ext cx="6816304" cy="117319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>
                <a:solidFill>
                  <a:srgbClr val="FF0000"/>
                </a:solidFill>
                <a:cs typeface="Calibri"/>
              </a:rPr>
              <a:t>- Hergebruik bestaande IM van basisregistraties (RSGB, RGBZ,LO-GBA)</a:t>
            </a:r>
            <a:endParaRPr lang="nl-NL" dirty="0">
              <a:solidFill>
                <a:srgbClr val="FFFFFF"/>
              </a:solidFill>
              <a:cs typeface="Calibri"/>
            </a:endParaRPr>
          </a:p>
          <a:p>
            <a:pPr algn="ctr"/>
            <a:r>
              <a:rPr lang="nl-NL" dirty="0">
                <a:solidFill>
                  <a:srgbClr val="FF0000"/>
                </a:solidFill>
                <a:cs typeface="Calibri"/>
              </a:rPr>
              <a:t>- Hergebruik bestaande IM van implementatie trouwplanner </a:t>
            </a:r>
          </a:p>
          <a:p>
            <a:pPr algn="ctr"/>
            <a:r>
              <a:rPr lang="nl-NL" dirty="0">
                <a:solidFill>
                  <a:srgbClr val="FF0000"/>
                </a:solidFill>
                <a:cs typeface="Calibri"/>
              </a:rPr>
              <a:t>door gemeente Utrecht</a:t>
            </a:r>
            <a:endParaRPr lang="nl-NL" dirty="0"/>
          </a:p>
          <a:p>
            <a:pPr algn="ctr"/>
            <a:r>
              <a:rPr lang="nl-NL" dirty="0">
                <a:solidFill>
                  <a:srgbClr val="FF0000"/>
                </a:solidFill>
                <a:cs typeface="Calibri"/>
              </a:rPr>
              <a:t>- Standaardisatie waar gemene deler gemeenten</a:t>
            </a:r>
          </a:p>
        </p:txBody>
      </p:sp>
    </p:spTree>
    <p:extLst>
      <p:ext uri="{BB962C8B-B14F-4D97-AF65-F5344CB8AC3E}">
        <p14:creationId xmlns:p14="http://schemas.microsoft.com/office/powerpoint/2010/main" val="1033535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9" descr="Afbeelding met schermafbeelding&#10;&#10;Beschrijving is gegenereerd met zeer hoge betrouwbaarheid">
            <a:extLst>
              <a:ext uri="{FF2B5EF4-FFF2-40B4-BE49-F238E27FC236}">
                <a16:creationId xmlns:a16="http://schemas.microsoft.com/office/drawing/2014/main" id="{6B3761EC-0F1F-4D2C-941B-9F82E0D61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4" y="74493"/>
            <a:ext cx="4225193" cy="6633982"/>
          </a:xfrm>
          <a:prstGeom prst="rect">
            <a:avLst/>
          </a:prstGeom>
        </p:spPr>
      </p:pic>
      <p:sp>
        <p:nvSpPr>
          <p:cNvPr id="12" name="Rechthoek 11">
            <a:extLst>
              <a:ext uri="{FF2B5EF4-FFF2-40B4-BE49-F238E27FC236}">
                <a16:creationId xmlns:a16="http://schemas.microsoft.com/office/drawing/2014/main" id="{5D28CD35-580A-46FB-8611-6DA344AD3750}"/>
              </a:ext>
            </a:extLst>
          </p:cNvPr>
          <p:cNvSpPr/>
          <p:nvPr/>
        </p:nvSpPr>
        <p:spPr>
          <a:xfrm>
            <a:off x="4404741" y="431797"/>
            <a:ext cx="6816304" cy="120194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>
              <a:solidFill>
                <a:srgbClr val="FF0000"/>
              </a:solidFill>
              <a:cs typeface="Calibri"/>
            </a:endParaRP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635303FE-5745-49B6-A705-798C2122223A}"/>
              </a:ext>
            </a:extLst>
          </p:cNvPr>
          <p:cNvSpPr/>
          <p:nvPr/>
        </p:nvSpPr>
        <p:spPr>
          <a:xfrm>
            <a:off x="4411929" y="1768891"/>
            <a:ext cx="6816304" cy="97191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>
              <a:solidFill>
                <a:srgbClr val="FF0000"/>
              </a:solidFill>
              <a:cs typeface="Calibri"/>
            </a:endParaRP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0BA904FF-11EA-4A3F-8DDC-32D5A264671C}"/>
              </a:ext>
            </a:extLst>
          </p:cNvPr>
          <p:cNvSpPr/>
          <p:nvPr/>
        </p:nvSpPr>
        <p:spPr>
          <a:xfrm>
            <a:off x="4411928" y="2904702"/>
            <a:ext cx="6816304" cy="87127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>
              <a:solidFill>
                <a:srgbClr val="FF0000"/>
              </a:solidFill>
              <a:cs typeface="Calibri"/>
            </a:endParaRP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CC4C9711-E37F-4487-9E7E-9F49FD8AA887}"/>
              </a:ext>
            </a:extLst>
          </p:cNvPr>
          <p:cNvSpPr/>
          <p:nvPr/>
        </p:nvSpPr>
        <p:spPr>
          <a:xfrm>
            <a:off x="4411927" y="3939871"/>
            <a:ext cx="6816304" cy="276907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>
              <a:solidFill>
                <a:srgbClr val="FF0000"/>
              </a:solidFill>
              <a:cs typeface="Calibri"/>
            </a:endParaRP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716EA53E-FB50-49BE-9B09-0719D2E69E2E}"/>
              </a:ext>
            </a:extLst>
          </p:cNvPr>
          <p:cNvSpPr txBox="1"/>
          <p:nvPr/>
        </p:nvSpPr>
        <p:spPr>
          <a:xfrm>
            <a:off x="4400909" y="-24021"/>
            <a:ext cx="6823075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nl-NL" sz="2000" b="1"/>
              <a:t>Trouwplanner </a:t>
            </a:r>
            <a:endParaRPr lang="nl-NL" sz="2000" b="1">
              <a:cs typeface="Calibri"/>
            </a:endParaRPr>
          </a:p>
        </p:txBody>
      </p:sp>
      <p:sp>
        <p:nvSpPr>
          <p:cNvPr id="2" name="Rechthoek: afgeronde hoeken 1">
            <a:extLst>
              <a:ext uri="{FF2B5EF4-FFF2-40B4-BE49-F238E27FC236}">
                <a16:creationId xmlns:a16="http://schemas.microsoft.com/office/drawing/2014/main" id="{075A0A1E-9257-436F-ABB2-976AC687D514}"/>
              </a:ext>
            </a:extLst>
          </p:cNvPr>
          <p:cNvSpPr/>
          <p:nvPr/>
        </p:nvSpPr>
        <p:spPr>
          <a:xfrm>
            <a:off x="6853237" y="689694"/>
            <a:ext cx="1730374" cy="7834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Webformulier</a:t>
            </a:r>
          </a:p>
        </p:txBody>
      </p:sp>
      <p:sp>
        <p:nvSpPr>
          <p:cNvPr id="10" name="Rechthoek: afgeronde hoeken 9">
            <a:extLst>
              <a:ext uri="{FF2B5EF4-FFF2-40B4-BE49-F238E27FC236}">
                <a16:creationId xmlns:a16="http://schemas.microsoft.com/office/drawing/2014/main" id="{6DCE5257-ACE7-424A-A356-B06B6E5786E8}"/>
              </a:ext>
            </a:extLst>
          </p:cNvPr>
          <p:cNvSpPr/>
          <p:nvPr/>
        </p:nvSpPr>
        <p:spPr>
          <a:xfrm>
            <a:off x="6900863" y="3042936"/>
            <a:ext cx="1682749" cy="5894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NLX</a:t>
            </a:r>
            <a:endParaRPr lang="nl-NL"/>
          </a:p>
        </p:txBody>
      </p:sp>
      <p:sp>
        <p:nvSpPr>
          <p:cNvPr id="13" name="Rechthoek: afgeronde hoeken 12">
            <a:extLst>
              <a:ext uri="{FF2B5EF4-FFF2-40B4-BE49-F238E27FC236}">
                <a16:creationId xmlns:a16="http://schemas.microsoft.com/office/drawing/2014/main" id="{AF78F0E0-97A1-4838-AFF0-74B110B112E5}"/>
              </a:ext>
            </a:extLst>
          </p:cNvPr>
          <p:cNvSpPr/>
          <p:nvPr/>
        </p:nvSpPr>
        <p:spPr>
          <a:xfrm>
            <a:off x="6900862" y="1922999"/>
            <a:ext cx="1682749" cy="6613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Proces Logica</a:t>
            </a:r>
          </a:p>
          <a:p>
            <a:pPr algn="ctr"/>
            <a:r>
              <a:rPr lang="nl-NL">
                <a:cs typeface="Calibri"/>
              </a:rPr>
              <a:t>Services</a:t>
            </a:r>
          </a:p>
        </p:txBody>
      </p:sp>
      <p:sp>
        <p:nvSpPr>
          <p:cNvPr id="22" name="Rechthoek: afgeronde hoeken 21">
            <a:extLst>
              <a:ext uri="{FF2B5EF4-FFF2-40B4-BE49-F238E27FC236}">
                <a16:creationId xmlns:a16="http://schemas.microsoft.com/office/drawing/2014/main" id="{37D7428D-BA65-412C-A178-92E680F4FB0F}"/>
              </a:ext>
            </a:extLst>
          </p:cNvPr>
          <p:cNvSpPr/>
          <p:nvPr/>
        </p:nvSpPr>
        <p:spPr>
          <a:xfrm>
            <a:off x="5312164" y="4229069"/>
            <a:ext cx="2430372" cy="1092679"/>
          </a:xfrm>
          <a:prstGeom prst="roundRect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>
              <a:cs typeface="Calibri"/>
            </a:endParaRPr>
          </a:p>
        </p:txBody>
      </p:sp>
      <p:sp>
        <p:nvSpPr>
          <p:cNvPr id="23" name="Rechthoek: afgeronde hoeken 22">
            <a:extLst>
              <a:ext uri="{FF2B5EF4-FFF2-40B4-BE49-F238E27FC236}">
                <a16:creationId xmlns:a16="http://schemas.microsoft.com/office/drawing/2014/main" id="{04DF3EA2-F051-4F97-8F48-657B5A3D54C0}"/>
              </a:ext>
            </a:extLst>
          </p:cNvPr>
          <p:cNvSpPr/>
          <p:nvPr/>
        </p:nvSpPr>
        <p:spPr>
          <a:xfrm>
            <a:off x="5247465" y="4315333"/>
            <a:ext cx="2430372" cy="1092679"/>
          </a:xfrm>
          <a:prstGeom prst="roundRect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>
              <a:cs typeface="Calibri"/>
            </a:endParaRPr>
          </a:p>
        </p:txBody>
      </p:sp>
      <p:sp>
        <p:nvSpPr>
          <p:cNvPr id="19" name="Rechthoek: afgeronde hoeken 18">
            <a:extLst>
              <a:ext uri="{FF2B5EF4-FFF2-40B4-BE49-F238E27FC236}">
                <a16:creationId xmlns:a16="http://schemas.microsoft.com/office/drawing/2014/main" id="{92BA4F1B-1979-403C-8E76-95994CB204E1}"/>
              </a:ext>
            </a:extLst>
          </p:cNvPr>
          <p:cNvSpPr/>
          <p:nvPr/>
        </p:nvSpPr>
        <p:spPr>
          <a:xfrm>
            <a:off x="5175579" y="4415975"/>
            <a:ext cx="2430372" cy="1092679"/>
          </a:xfrm>
          <a:prstGeom prst="roundRect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Burgerzaken API</a:t>
            </a:r>
          </a:p>
          <a:p>
            <a:pPr algn="ctr"/>
            <a:r>
              <a:rPr lang="nl-NL">
                <a:cs typeface="Calibri"/>
              </a:rPr>
              <a:t>Centric, </a:t>
            </a:r>
            <a:r>
              <a:rPr lang="nl-NL" err="1">
                <a:cs typeface="Calibri"/>
              </a:rPr>
              <a:t>Procura</a:t>
            </a:r>
            <a:r>
              <a:rPr lang="nl-NL">
                <a:cs typeface="Calibri"/>
              </a:rPr>
              <a:t>, Pink</a:t>
            </a:r>
          </a:p>
        </p:txBody>
      </p:sp>
      <p:sp>
        <p:nvSpPr>
          <p:cNvPr id="24" name="Rechthoek: afgeronde hoeken 23">
            <a:extLst>
              <a:ext uri="{FF2B5EF4-FFF2-40B4-BE49-F238E27FC236}">
                <a16:creationId xmlns:a16="http://schemas.microsoft.com/office/drawing/2014/main" id="{A3D08B40-C844-4861-9A07-83B582B70772}"/>
              </a:ext>
            </a:extLst>
          </p:cNvPr>
          <p:cNvSpPr/>
          <p:nvPr/>
        </p:nvSpPr>
        <p:spPr>
          <a:xfrm>
            <a:off x="7936031" y="4229069"/>
            <a:ext cx="2430372" cy="553529"/>
          </a:xfrm>
          <a:prstGeom prst="roundRect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Basisgegevens API</a:t>
            </a:r>
          </a:p>
        </p:txBody>
      </p:sp>
      <p:sp>
        <p:nvSpPr>
          <p:cNvPr id="25" name="Rechthoek: afgeronde hoeken 24">
            <a:extLst>
              <a:ext uri="{FF2B5EF4-FFF2-40B4-BE49-F238E27FC236}">
                <a16:creationId xmlns:a16="http://schemas.microsoft.com/office/drawing/2014/main" id="{834FBC3A-F70D-481B-BDD6-51BC0048C917}"/>
              </a:ext>
            </a:extLst>
          </p:cNvPr>
          <p:cNvSpPr/>
          <p:nvPr/>
        </p:nvSpPr>
        <p:spPr>
          <a:xfrm>
            <a:off x="7936032" y="4861673"/>
            <a:ext cx="2430372" cy="646981"/>
          </a:xfrm>
          <a:prstGeom prst="roundRect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(lokaal &amp; LV) </a:t>
            </a:r>
            <a:endParaRPr lang="nl-NL"/>
          </a:p>
          <a:p>
            <a:pPr algn="ctr"/>
            <a:r>
              <a:rPr lang="nl-NL">
                <a:cs typeface="Calibri"/>
              </a:rPr>
              <a:t>BAG, NHR, BRP</a:t>
            </a:r>
            <a:endParaRPr lang="nl-NL"/>
          </a:p>
        </p:txBody>
      </p:sp>
      <p:cxnSp>
        <p:nvCxnSpPr>
          <p:cNvPr id="3" name="Rechte verbindingslijn met pijl 2">
            <a:extLst>
              <a:ext uri="{FF2B5EF4-FFF2-40B4-BE49-F238E27FC236}">
                <a16:creationId xmlns:a16="http://schemas.microsoft.com/office/drawing/2014/main" id="{7E0D6DDA-149B-4E91-A928-3617B33C5CA5}"/>
              </a:ext>
            </a:extLst>
          </p:cNvPr>
          <p:cNvCxnSpPr/>
          <p:nvPr/>
        </p:nvCxnSpPr>
        <p:spPr>
          <a:xfrm>
            <a:off x="7716328" y="1472961"/>
            <a:ext cx="3595" cy="44929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met pijl 26">
            <a:extLst>
              <a:ext uri="{FF2B5EF4-FFF2-40B4-BE49-F238E27FC236}">
                <a16:creationId xmlns:a16="http://schemas.microsoft.com/office/drawing/2014/main" id="{4906EF3B-AE15-4434-88D1-D61DFC43C0C5}"/>
              </a:ext>
            </a:extLst>
          </p:cNvPr>
          <p:cNvCxnSpPr>
            <a:cxnSpLocks/>
          </p:cNvCxnSpPr>
          <p:nvPr/>
        </p:nvCxnSpPr>
        <p:spPr>
          <a:xfrm>
            <a:off x="7716327" y="2583611"/>
            <a:ext cx="3595" cy="44929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2496A10E-9BB0-472E-88ED-23B4B54D3797}"/>
              </a:ext>
            </a:extLst>
          </p:cNvPr>
          <p:cNvCxnSpPr>
            <a:cxnSpLocks/>
          </p:cNvCxnSpPr>
          <p:nvPr/>
        </p:nvCxnSpPr>
        <p:spPr>
          <a:xfrm flipH="1">
            <a:off x="6397205" y="3640346"/>
            <a:ext cx="1319121" cy="59306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met pijl 28">
            <a:extLst>
              <a:ext uri="{FF2B5EF4-FFF2-40B4-BE49-F238E27FC236}">
                <a16:creationId xmlns:a16="http://schemas.microsoft.com/office/drawing/2014/main" id="{22EFC3A4-4FE7-4C78-8417-4074F642BFF8}"/>
              </a:ext>
            </a:extLst>
          </p:cNvPr>
          <p:cNvCxnSpPr>
            <a:cxnSpLocks/>
          </p:cNvCxnSpPr>
          <p:nvPr/>
        </p:nvCxnSpPr>
        <p:spPr>
          <a:xfrm>
            <a:off x="7719921" y="3636752"/>
            <a:ext cx="1563538" cy="59666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hoek: afgeronde hoeken 29">
            <a:extLst>
              <a:ext uri="{FF2B5EF4-FFF2-40B4-BE49-F238E27FC236}">
                <a16:creationId xmlns:a16="http://schemas.microsoft.com/office/drawing/2014/main" id="{43A8A1D7-F4B3-4715-92C2-CA1657672F14}"/>
              </a:ext>
            </a:extLst>
          </p:cNvPr>
          <p:cNvSpPr/>
          <p:nvPr/>
        </p:nvSpPr>
        <p:spPr>
          <a:xfrm>
            <a:off x="7936031" y="5673993"/>
            <a:ext cx="2430372" cy="66854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RSGB / LO-GBA</a:t>
            </a:r>
          </a:p>
          <a:p>
            <a:pPr algn="ctr"/>
            <a:r>
              <a:rPr lang="nl-NL" err="1">
                <a:cs typeface="Calibri"/>
              </a:rPr>
              <a:t>StUF</a:t>
            </a:r>
            <a:r>
              <a:rPr lang="nl-NL">
                <a:cs typeface="Calibri"/>
              </a:rPr>
              <a:t>-BG</a:t>
            </a:r>
          </a:p>
        </p:txBody>
      </p:sp>
      <p:sp>
        <p:nvSpPr>
          <p:cNvPr id="32" name="Rechthoek: afgeronde hoeken 31">
            <a:extLst>
              <a:ext uri="{FF2B5EF4-FFF2-40B4-BE49-F238E27FC236}">
                <a16:creationId xmlns:a16="http://schemas.microsoft.com/office/drawing/2014/main" id="{5FB5A2E4-67FE-413D-B5A3-FCCAC95904CD}"/>
              </a:ext>
            </a:extLst>
          </p:cNvPr>
          <p:cNvSpPr/>
          <p:nvPr/>
        </p:nvSpPr>
        <p:spPr>
          <a:xfrm>
            <a:off x="8813050" y="1914313"/>
            <a:ext cx="1855278" cy="66854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Informatiemodel</a:t>
            </a:r>
            <a:endParaRPr lang="nl-NL"/>
          </a:p>
          <a:p>
            <a:pPr algn="ctr"/>
            <a:r>
              <a:rPr lang="nl-NL">
                <a:cs typeface="Calibri"/>
              </a:rPr>
              <a:t>Trouwplanner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CA73EFCB-8268-4FD9-B960-B3FD8C5C7968}"/>
              </a:ext>
            </a:extLst>
          </p:cNvPr>
          <p:cNvSpPr/>
          <p:nvPr/>
        </p:nvSpPr>
        <p:spPr>
          <a:xfrm>
            <a:off x="6652404" y="1850366"/>
            <a:ext cx="4320395" cy="8123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C189E6E6-E4A7-40E4-8B9F-9EDAE1ED2AF3}"/>
              </a:ext>
            </a:extLst>
          </p:cNvPr>
          <p:cNvSpPr/>
          <p:nvPr/>
        </p:nvSpPr>
        <p:spPr>
          <a:xfrm>
            <a:off x="8518309" y="3193896"/>
            <a:ext cx="1553354" cy="28755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cs typeface="Calibri"/>
              </a:rPr>
              <a:t>Log &amp; beveilig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551732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Breedbeeld</PresentationFormat>
  <Slides>2</Slides>
  <Notes>0</Notes>
  <HiddenSlides>0</HiddenSlide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3" baseType="lpstr">
      <vt:lpstr>Kantoorthema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revision>450</cp:revision>
  <dcterms:created xsi:type="dcterms:W3CDTF">2012-07-30T23:35:21Z</dcterms:created>
  <dcterms:modified xsi:type="dcterms:W3CDTF">2019-04-11T06:14:32Z</dcterms:modified>
</cp:coreProperties>
</file>