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89" r:id="rId2"/>
    <p:sldId id="392" r:id="rId3"/>
    <p:sldId id="396" r:id="rId4"/>
    <p:sldId id="394" r:id="rId5"/>
    <p:sldId id="397" r:id="rId6"/>
    <p:sldId id="402" r:id="rId7"/>
    <p:sldId id="405" r:id="rId8"/>
    <p:sldId id="400" r:id="rId9"/>
    <p:sldId id="399" r:id="rId10"/>
    <p:sldId id="401" r:id="rId11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17" autoAdjust="0"/>
  </p:normalViewPr>
  <p:slideViewPr>
    <p:cSldViewPr>
      <p:cViewPr>
        <p:scale>
          <a:sx n="90" d="100"/>
          <a:sy n="90" d="100"/>
        </p:scale>
        <p:origin x="60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9DEA7-5C6E-4914-9F15-0B59593ECCF9}" type="datetimeFigureOut">
              <a:rPr lang="nl-NL" smtClean="0"/>
              <a:t>13-3-2019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96417-DBF6-49C7-95CE-DE7A35A2EE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4717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EABF-D7D1-4B6A-AFBC-E84D056D1B6C}" type="datetimeFigureOut">
              <a:rPr lang="nl-NL" smtClean="0"/>
              <a:t>13-3-2019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984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EABF-D7D1-4B6A-AFBC-E84D056D1B6C}" type="datetimeFigureOut">
              <a:rPr lang="nl-NL" smtClean="0"/>
              <a:t>13-3-2019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587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EABF-D7D1-4B6A-AFBC-E84D056D1B6C}" type="datetimeFigureOut">
              <a:rPr lang="nl-NL" smtClean="0"/>
              <a:t>13-3-2019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908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EABF-D7D1-4B6A-AFBC-E84D056D1B6C}" type="datetimeFigureOut">
              <a:rPr lang="nl-NL" smtClean="0"/>
              <a:t>13-3-2019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  <p:cxnSp>
        <p:nvCxnSpPr>
          <p:cNvPr id="18" name="Rechte verbindingslijn 17"/>
          <p:cNvCxnSpPr/>
          <p:nvPr userDrawn="1"/>
        </p:nvCxnSpPr>
        <p:spPr>
          <a:xfrm>
            <a:off x="7668344" y="-99392"/>
            <a:ext cx="0" cy="7128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ep 15"/>
          <p:cNvGrpSpPr/>
          <p:nvPr userDrawn="1"/>
        </p:nvGrpSpPr>
        <p:grpSpPr>
          <a:xfrm>
            <a:off x="7794005" y="1345111"/>
            <a:ext cx="1170483" cy="5073151"/>
            <a:chOff x="7910289" y="1401092"/>
            <a:chExt cx="1170483" cy="5073151"/>
          </a:xfrm>
        </p:grpSpPr>
        <p:pic>
          <p:nvPicPr>
            <p:cNvPr id="17" name="Afbeelding 16">
              <a:extLst>
                <a:ext uri="{FF2B5EF4-FFF2-40B4-BE49-F238E27FC236}">
                  <a16:creationId xmlns:a16="http://schemas.microsoft.com/office/drawing/2014/main" id="{44DE1458-9D4B-4085-B423-A7495D837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2158" y="3839302"/>
              <a:ext cx="1046747" cy="442410"/>
            </a:xfrm>
            <a:prstGeom prst="rect">
              <a:avLst/>
            </a:prstGeom>
          </p:spPr>
        </p:pic>
        <p:pic>
          <p:nvPicPr>
            <p:cNvPr id="19" name="Afbeelding 18">
              <a:extLst>
                <a:ext uri="{FF2B5EF4-FFF2-40B4-BE49-F238E27FC236}">
                  <a16:creationId xmlns:a16="http://schemas.microsoft.com/office/drawing/2014/main" id="{278C7991-2639-4505-8107-E1348C94F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6942" y="2719151"/>
              <a:ext cx="988275" cy="504171"/>
            </a:xfrm>
            <a:prstGeom prst="rect">
              <a:avLst/>
            </a:prstGeom>
          </p:spPr>
        </p:pic>
        <p:pic>
          <p:nvPicPr>
            <p:cNvPr id="20" name="Afbeelding 19">
              <a:extLst>
                <a:ext uri="{FF2B5EF4-FFF2-40B4-BE49-F238E27FC236}">
                  <a16:creationId xmlns:a16="http://schemas.microsoft.com/office/drawing/2014/main" id="{B0F1F192-6FF5-45BF-80FA-178218077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9539" y="5980036"/>
              <a:ext cx="707681" cy="494207"/>
            </a:xfrm>
            <a:prstGeom prst="rect">
              <a:avLst/>
            </a:prstGeom>
          </p:spPr>
        </p:pic>
        <p:pic>
          <p:nvPicPr>
            <p:cNvPr id="21" name="Afbeelding 20">
              <a:extLst>
                <a:ext uri="{FF2B5EF4-FFF2-40B4-BE49-F238E27FC236}">
                  <a16:creationId xmlns:a16="http://schemas.microsoft.com/office/drawing/2014/main" id="{BEFE03A6-E79D-43A8-A932-B02EA136F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2614" y="1401092"/>
              <a:ext cx="761530" cy="702079"/>
            </a:xfrm>
            <a:prstGeom prst="rect">
              <a:avLst/>
            </a:prstGeom>
          </p:spPr>
        </p:pic>
        <p:pic>
          <p:nvPicPr>
            <p:cNvPr id="22" name="Afbeelding 21">
              <a:extLst>
                <a:ext uri="{FF2B5EF4-FFF2-40B4-BE49-F238E27FC236}">
                  <a16:creationId xmlns:a16="http://schemas.microsoft.com/office/drawing/2014/main" id="{759F5E2C-5D55-49F7-97FF-502289EA8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10289" y="4897692"/>
              <a:ext cx="1170483" cy="466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871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EABF-D7D1-4B6A-AFBC-E84D056D1B6C}" type="datetimeFigureOut">
              <a:rPr lang="nl-NL" smtClean="0"/>
              <a:t>13-3-2019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5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EABF-D7D1-4B6A-AFBC-E84D056D1B6C}" type="datetimeFigureOut">
              <a:rPr lang="nl-NL" smtClean="0"/>
              <a:t>13-3-2019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072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EABF-D7D1-4B6A-AFBC-E84D056D1B6C}" type="datetimeFigureOut">
              <a:rPr lang="nl-NL" smtClean="0"/>
              <a:t>13-3-2019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969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EABF-D7D1-4B6A-AFBC-E84D056D1B6C}" type="datetimeFigureOut">
              <a:rPr lang="nl-NL" smtClean="0"/>
              <a:t>13-3-2019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856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EABF-D7D1-4B6A-AFBC-E84D056D1B6C}" type="datetimeFigureOut">
              <a:rPr lang="nl-NL" smtClean="0"/>
              <a:t>13-3-2019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437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EABF-D7D1-4B6A-AFBC-E84D056D1B6C}" type="datetimeFigureOut">
              <a:rPr lang="nl-NL" smtClean="0"/>
              <a:t>13-3-2019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222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EABF-D7D1-4B6A-AFBC-E84D056D1B6C}" type="datetimeFigureOut">
              <a:rPr lang="nl-NL" smtClean="0"/>
              <a:t>13-3-2019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289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DEABF-D7D1-4B6A-AFBC-E84D056D1B6C}" type="datetimeFigureOut">
              <a:rPr lang="nl-NL" smtClean="0"/>
              <a:t>13-3-2019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23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NG-Realisatie/convenant-gemeente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13" y="2420888"/>
            <a:ext cx="2918594" cy="1233550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929826"/>
            <a:ext cx="2478296" cy="1864938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67" y="188640"/>
            <a:ext cx="2952328" cy="1506137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5373216"/>
            <a:ext cx="1802404" cy="1258704"/>
          </a:xfrm>
          <a:prstGeom prst="rect">
            <a:avLst/>
          </a:prstGeom>
        </p:spPr>
      </p:pic>
      <p:pic>
        <p:nvPicPr>
          <p:cNvPr id="16" name="Afbeelding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92" y="4545124"/>
            <a:ext cx="1796426" cy="165618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097644" y="2996951"/>
            <a:ext cx="5690394" cy="1872209"/>
          </a:xfrm>
        </p:spPr>
        <p:txBody>
          <a:bodyPr>
            <a:normAutofit/>
          </a:bodyPr>
          <a:lstStyle/>
          <a:p>
            <a:pPr algn="r"/>
            <a:r>
              <a:rPr lang="nl-NL" b="1" u="sng" dirty="0">
                <a:latin typeface="Calibri" panose="020F0502020204030204" pitchFamily="34" charset="0"/>
              </a:rPr>
              <a:t>Convenant Gemeenten</a:t>
            </a:r>
            <a:br>
              <a:rPr lang="nl-NL" b="1" u="sng" dirty="0">
                <a:latin typeface="Calibri" panose="020F0502020204030204" pitchFamily="34" charset="0"/>
              </a:rPr>
            </a:br>
            <a:r>
              <a:rPr lang="nl-NL" b="1" u="sng" dirty="0">
                <a:latin typeface="Calibri" panose="020F0502020204030204" pitchFamily="34" charset="0"/>
              </a:rPr>
              <a:t>“Trouwen”</a:t>
            </a:r>
          </a:p>
        </p:txBody>
      </p:sp>
    </p:spTree>
    <p:extLst>
      <p:ext uri="{BB962C8B-B14F-4D97-AF65-F5344CB8AC3E}">
        <p14:creationId xmlns:p14="http://schemas.microsoft.com/office/powerpoint/2010/main" val="666010362"/>
      </p:ext>
    </p:extLst>
  </p:cSld>
  <p:clrMapOvr>
    <a:masterClrMapping/>
  </p:clrMapOvr>
  <p:transition spd="slow" advClick="0" advTm="4000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Wil je ons volgen?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66350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dirty="0"/>
              <a:t>Kijk vooral op:</a:t>
            </a:r>
          </a:p>
          <a:p>
            <a:pPr marL="0" indent="0">
              <a:buNone/>
            </a:pPr>
            <a:r>
              <a:rPr lang="nl-NL" sz="2800" dirty="0">
                <a:hlinkClick r:id="rId2"/>
              </a:rPr>
              <a:t>https://github.com/VNG-Realisatie/convenant-gemeenten</a:t>
            </a:r>
            <a:endParaRPr lang="nl-NL" sz="2800" dirty="0"/>
          </a:p>
          <a:p>
            <a:pPr marL="0" indent="0">
              <a:buNone/>
            </a:pPr>
            <a:endParaRPr lang="nl-NL" sz="2800" dirty="0"/>
          </a:p>
          <a:p>
            <a:pPr marL="0" indent="0">
              <a:buNone/>
            </a:pPr>
            <a:r>
              <a:rPr lang="nl-NL" sz="2800" u="sng" dirty="0"/>
              <a:t>Contactpersonen:</a:t>
            </a:r>
            <a:endParaRPr lang="nl-NL" sz="2800" dirty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nl-NL" sz="2800" dirty="0"/>
              <a:t>Jitze Bakker, Gemeente Almere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nl-NL" sz="2800" dirty="0"/>
              <a:t>Kim Engel, Gemeente Medemblik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nl-NL" sz="2800" dirty="0"/>
              <a:t>Jan Willem Kooi, VNG</a:t>
            </a:r>
          </a:p>
        </p:txBody>
      </p:sp>
    </p:spTree>
    <p:extLst>
      <p:ext uri="{BB962C8B-B14F-4D97-AF65-F5344CB8AC3E}">
        <p14:creationId xmlns:p14="http://schemas.microsoft.com/office/powerpoint/2010/main" val="836192682"/>
      </p:ext>
    </p:extLst>
  </p:cSld>
  <p:clrMapOvr>
    <a:masterClrMapping/>
  </p:clrMapOvr>
  <p:transition spd="slow" advClick="0" advTm="1000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FE9D67-8D11-44E9-B7DF-78D1D116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Convenant Gemeenten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9B1D8A-BC4F-401E-967D-7FE7FEE78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i="1" u="sng" dirty="0"/>
              <a:t>Initiatiefnemers: 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nl-NL" sz="2800" dirty="0"/>
              <a:t>Jitze Bakker (Almere)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nl-NL" sz="2800" dirty="0"/>
              <a:t>Wouter </a:t>
            </a:r>
            <a:r>
              <a:rPr lang="nl-NL" sz="2800" dirty="0" err="1"/>
              <a:t>Bruijning</a:t>
            </a:r>
            <a:r>
              <a:rPr lang="nl-NL" sz="2800" dirty="0"/>
              <a:t> (Utrecht)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nl-NL" sz="2800" dirty="0"/>
              <a:t>Patrick Castenmiller (Westfriesland)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nl-NL" sz="2800" dirty="0"/>
              <a:t>Henk Post (Heerenveen)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nl-NL" sz="2800" dirty="0"/>
              <a:t>Bas de Boer (Haarlem)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nl-NL" sz="2800" dirty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nl-NL" sz="2800" dirty="0"/>
              <a:t>Gefaciliteerd door VNG Realisatie</a:t>
            </a:r>
          </a:p>
        </p:txBody>
      </p:sp>
    </p:spTree>
    <p:extLst>
      <p:ext uri="{BB962C8B-B14F-4D97-AF65-F5344CB8AC3E}">
        <p14:creationId xmlns:p14="http://schemas.microsoft.com/office/powerpoint/2010/main" val="1415619928"/>
      </p:ext>
    </p:extLst>
  </p:cSld>
  <p:clrMapOvr>
    <a:masterClrMapping/>
  </p:clrMapOvr>
  <p:transition spd="slow" advTm="800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FE9D67-8D11-44E9-B7DF-78D1D116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Doelen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9B1D8A-BC4F-401E-967D-7FE7FEE78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nl-NL" sz="2800" dirty="0"/>
              <a:t>Samen Organiseren, leren van elkaar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nl-NL" sz="2800" dirty="0"/>
              <a:t>Toepassen Common Ground 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nl-NL" sz="2800" dirty="0"/>
              <a:t>Open Source software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nl-NL" sz="2800" dirty="0"/>
              <a:t>Agile/ Scrum gebruiken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nl-NL" sz="2800" dirty="0"/>
              <a:t>Open standaarden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nl-NL" sz="2800" dirty="0"/>
              <a:t>Oog op hergebruik door meer gemeenten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70774914"/>
      </p:ext>
    </p:extLst>
  </p:cSld>
  <p:clrMapOvr>
    <a:masterClrMapping/>
  </p:clrMapOvr>
  <p:transition spd="slow" advClick="0" advTm="1000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FE9D67-8D11-44E9-B7DF-78D1D116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Scrum aanpak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9B1D8A-BC4F-401E-967D-7FE7FEE7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6707088" cy="4525963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nl-NL" sz="2800" dirty="0"/>
              <a:t>Eind 2018 Sprint 0: gekozen voor Trouwen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nl-NL" sz="2800" dirty="0"/>
              <a:t>16 jan 2019: eerste sprint planning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nl-NL" sz="2800" dirty="0"/>
              <a:t>6 sprints van 4 weken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nl-NL" sz="2800" dirty="0"/>
              <a:t>Wekelijkse stand-up via conference call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nl-NL" sz="2800" dirty="0" err="1"/>
              <a:t>Trello</a:t>
            </a:r>
            <a:r>
              <a:rPr lang="nl-NL" sz="2800" dirty="0"/>
              <a:t>, Slack, </a:t>
            </a:r>
            <a:r>
              <a:rPr lang="nl-NL" sz="2800" dirty="0" err="1"/>
              <a:t>Github</a:t>
            </a:r>
            <a:endParaRPr lang="nl-NL" sz="2800" dirty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nl-NL" sz="2800" dirty="0"/>
              <a:t>Maandelijks sprint demo, retro, planning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nl-NL" sz="2800" dirty="0"/>
              <a:t>13 feb 2019: sprint 1 afgerond </a:t>
            </a:r>
          </a:p>
        </p:txBody>
      </p:sp>
    </p:spTree>
    <p:extLst>
      <p:ext uri="{BB962C8B-B14F-4D97-AF65-F5344CB8AC3E}">
        <p14:creationId xmlns:p14="http://schemas.microsoft.com/office/powerpoint/2010/main" val="1644711154"/>
      </p:ext>
    </p:extLst>
  </p:cSld>
  <p:clrMapOvr>
    <a:masterClrMapping/>
  </p:clrMapOvr>
  <p:transition spd="slow" advClick="0" advTm="1000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Productvisie 0.2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6635080" cy="4525963"/>
          </a:xfrm>
        </p:spPr>
        <p:txBody>
          <a:bodyPr>
            <a:normAutofit fontScale="62500" lnSpcReduction="20000"/>
          </a:bodyPr>
          <a:lstStyle/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nl-NL" dirty="0"/>
              <a:t>We ontwikkelen een set aan generieke tools waarmee gemeenten hun inwoners in staat kunnen stellen om, in standaardsituaties, hun huwelijk zoveel mogelijk digitaal te regelen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nl-NL" dirty="0"/>
              <a:t>Het is gebaseerd op de principes van Common Ground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nl-NL" dirty="0"/>
              <a:t>Het is ontwikkeld met Open Source Software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nl-NL" dirty="0"/>
              <a:t>We ontwikkelen een demo front-end 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nl-NL" dirty="0"/>
              <a:t>We maken dit zo dat het met een generieke API aan kan sluiten op een eigen front-end. Deze API is beschreven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nl-NL" dirty="0"/>
              <a:t>We maken 3 verschillende connectoren om aan te kunnen sluiten op de meest gangbare Burgerzakenapplicaties in NL Deze connectoren zijn beschreven en getest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nl-NL" dirty="0"/>
              <a:t>We leveren een beschrijving voor gemeenten op: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nl-NL" dirty="0"/>
              <a:t>Wat is de functionele werking van het trouwproduct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nl-NL" dirty="0"/>
              <a:t>Wat ze moeten doen om onze tools in te kunnen zetten. Welke registers hebben ze nodig etc.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10182456"/>
      </p:ext>
    </p:extLst>
  </p:cSld>
  <p:clrMapOvr>
    <a:masterClrMapping/>
  </p:clrMapOvr>
  <p:transition spd="slow" advClick="0" advTm="2000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FE9D67-8D11-44E9-B7DF-78D1D116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Globale sprintplanning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9B1D8A-BC4F-401E-967D-7FE7FEE7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6707088" cy="4525963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nl-NL" sz="2800" dirty="0"/>
              <a:t>Sprint 1: informatie verzamelen en randvoorwaarden invullen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nl-NL" sz="2800" dirty="0"/>
              <a:t>Sprint 2: Kalenderfunctionaliteit voor datum, tijd, locatie en BABS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nl-NL" sz="2800" dirty="0"/>
              <a:t>Sprint 3: Identificatie en geautomatiseerde controles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nl-NL" sz="2800" dirty="0"/>
              <a:t>Sprint 4: …..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nl-NL" sz="2800" dirty="0"/>
              <a:t>Sprint 5: ……</a:t>
            </a:r>
          </a:p>
        </p:txBody>
      </p:sp>
    </p:spTree>
    <p:extLst>
      <p:ext uri="{BB962C8B-B14F-4D97-AF65-F5344CB8AC3E}">
        <p14:creationId xmlns:p14="http://schemas.microsoft.com/office/powerpoint/2010/main" val="1719869246"/>
      </p:ext>
    </p:extLst>
  </p:cSld>
  <p:clrMapOvr>
    <a:masterClrMapping/>
  </p:clrMapOvr>
  <p:transition spd="slow" advClick="0" advTm="1000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ep 22">
            <a:extLst>
              <a:ext uri="{FF2B5EF4-FFF2-40B4-BE49-F238E27FC236}">
                <a16:creationId xmlns:a16="http://schemas.microsoft.com/office/drawing/2014/main" id="{0603F747-B624-4E2F-98D5-A474E7EDA7A2}"/>
              </a:ext>
            </a:extLst>
          </p:cNvPr>
          <p:cNvGrpSpPr/>
          <p:nvPr/>
        </p:nvGrpSpPr>
        <p:grpSpPr>
          <a:xfrm>
            <a:off x="0" y="1556792"/>
            <a:ext cx="9036496" cy="4653131"/>
            <a:chOff x="-1523990" y="5"/>
            <a:chExt cx="12191980" cy="6857990"/>
          </a:xfrm>
        </p:grpSpPr>
        <p:sp>
          <p:nvSpPr>
            <p:cNvPr id="2" name="Titel 1"/>
            <p:cNvSpPr txBox="1">
              <a:spLocks/>
            </p:cNvSpPr>
            <p:nvPr/>
          </p:nvSpPr>
          <p:spPr>
            <a:xfrm>
              <a:off x="457200" y="274638"/>
              <a:ext cx="8229600" cy="1143000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nl-NL" b="1">
                  <a:solidFill>
                    <a:schemeClr val="accent1">
                      <a:lumMod val="75000"/>
                    </a:schemeClr>
                  </a:solidFill>
                </a:rPr>
                <a:t>Architectuur</a:t>
              </a:r>
              <a:endParaRPr lang="nl-NL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36A1990A-7F50-48EE-9A53-F123707334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6"/>
            <a:stretch/>
          </p:blipFill>
          <p:spPr>
            <a:xfrm>
              <a:off x="-1523990" y="5"/>
              <a:ext cx="12191980" cy="6857990"/>
            </a:xfrm>
            <a:prstGeom prst="rect">
              <a:avLst/>
            </a:prstGeom>
          </p:spPr>
        </p:pic>
        <p:sp>
          <p:nvSpPr>
            <p:cNvPr id="5" name="Rechthoek: afgeronde hoeken 1">
              <a:extLst>
                <a:ext uri="{FF2B5EF4-FFF2-40B4-BE49-F238E27FC236}">
                  <a16:creationId xmlns:a16="http://schemas.microsoft.com/office/drawing/2014/main" id="{9BC4C2E5-BA22-4E6B-AE38-0019DB851F1B}"/>
                </a:ext>
              </a:extLst>
            </p:cNvPr>
            <p:cNvSpPr/>
            <p:nvPr/>
          </p:nvSpPr>
          <p:spPr>
            <a:xfrm>
              <a:off x="5117251" y="106134"/>
              <a:ext cx="1390605" cy="79977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400" dirty="0">
                  <a:cs typeface="Calibri"/>
                </a:rPr>
                <a:t>Web</a:t>
              </a:r>
            </a:p>
            <a:p>
              <a:pPr algn="ctr"/>
              <a:r>
                <a:rPr lang="nl-NL" sz="1400" dirty="0">
                  <a:cs typeface="Calibri"/>
                </a:rPr>
                <a:t>formulier</a:t>
              </a:r>
            </a:p>
          </p:txBody>
        </p:sp>
        <p:sp>
          <p:nvSpPr>
            <p:cNvPr id="6" name="Rechthoek: afgeronde hoeken 12">
              <a:extLst>
                <a:ext uri="{FF2B5EF4-FFF2-40B4-BE49-F238E27FC236}">
                  <a16:creationId xmlns:a16="http://schemas.microsoft.com/office/drawing/2014/main" id="{EC2BEF37-6650-4EE3-8532-08A7483EB11E}"/>
                </a:ext>
              </a:extLst>
            </p:cNvPr>
            <p:cNvSpPr/>
            <p:nvPr/>
          </p:nvSpPr>
          <p:spPr>
            <a:xfrm>
              <a:off x="4948457" y="1589788"/>
              <a:ext cx="1728193" cy="52943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>
                  <a:cs typeface="Calibri"/>
                </a:rPr>
                <a:t>Proces Logica</a:t>
              </a:r>
            </a:p>
            <a:p>
              <a:pPr algn="ctr"/>
              <a:r>
                <a:rPr lang="nl-NL" sz="1200" dirty="0">
                  <a:cs typeface="Calibri"/>
                </a:rPr>
                <a:t>Services</a:t>
              </a:r>
            </a:p>
          </p:txBody>
        </p:sp>
        <p:sp>
          <p:nvSpPr>
            <p:cNvPr id="7" name="Rechthoek: afgeronde hoeken 31">
              <a:extLst>
                <a:ext uri="{FF2B5EF4-FFF2-40B4-BE49-F238E27FC236}">
                  <a16:creationId xmlns:a16="http://schemas.microsoft.com/office/drawing/2014/main" id="{651398BB-7264-4678-8CFF-B2D9BF6FE7B0}"/>
                </a:ext>
              </a:extLst>
            </p:cNvPr>
            <p:cNvSpPr/>
            <p:nvPr/>
          </p:nvSpPr>
          <p:spPr>
            <a:xfrm>
              <a:off x="6828864" y="1602192"/>
              <a:ext cx="1728193" cy="529434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>
                  <a:cs typeface="Calibri"/>
                </a:rPr>
                <a:t>Informatiemodel</a:t>
              </a:r>
              <a:endParaRPr lang="nl-NL" sz="1200" dirty="0"/>
            </a:p>
            <a:p>
              <a:pPr algn="ctr"/>
              <a:r>
                <a:rPr lang="nl-NL" sz="1200" dirty="0">
                  <a:cs typeface="Calibri"/>
                </a:rPr>
                <a:t>Trouwplanner</a:t>
              </a:r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D4A0B2EF-1358-4DE0-BA84-4B6A5FC74140}"/>
                </a:ext>
              </a:extLst>
            </p:cNvPr>
            <p:cNvSpPr/>
            <p:nvPr/>
          </p:nvSpPr>
          <p:spPr>
            <a:xfrm>
              <a:off x="4682897" y="1484784"/>
              <a:ext cx="4236344" cy="75094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Rechthoek: afgeronde hoeken 9">
              <a:extLst>
                <a:ext uri="{FF2B5EF4-FFF2-40B4-BE49-F238E27FC236}">
                  <a16:creationId xmlns:a16="http://schemas.microsoft.com/office/drawing/2014/main" id="{A4CA73A5-CA6D-402C-BADA-7FFBF20F9E53}"/>
                </a:ext>
              </a:extLst>
            </p:cNvPr>
            <p:cNvSpPr/>
            <p:nvPr/>
          </p:nvSpPr>
          <p:spPr>
            <a:xfrm>
              <a:off x="5114328" y="2905581"/>
              <a:ext cx="1352332" cy="58708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cs typeface="Calibri"/>
                </a:rPr>
                <a:t>NLX</a:t>
              </a:r>
              <a:endParaRPr lang="nl-NL" dirty="0"/>
            </a:p>
          </p:txBody>
        </p:sp>
        <p:sp>
          <p:nvSpPr>
            <p:cNvPr id="10" name="Rechthoek: afgeronde hoeken 21">
              <a:extLst>
                <a:ext uri="{FF2B5EF4-FFF2-40B4-BE49-F238E27FC236}">
                  <a16:creationId xmlns:a16="http://schemas.microsoft.com/office/drawing/2014/main" id="{ADF81B7F-0D58-4E7D-A57D-23F3DCB3A89E}"/>
                </a:ext>
              </a:extLst>
            </p:cNvPr>
            <p:cNvSpPr/>
            <p:nvPr/>
          </p:nvSpPr>
          <p:spPr>
            <a:xfrm>
              <a:off x="3745661" y="4224628"/>
              <a:ext cx="1953155" cy="897242"/>
            </a:xfrm>
            <a:prstGeom prst="roundRect">
              <a:avLst/>
            </a:prstGeom>
            <a:ln w="1270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dirty="0">
                <a:cs typeface="Calibri"/>
              </a:endParaRPr>
            </a:p>
          </p:txBody>
        </p:sp>
        <p:sp>
          <p:nvSpPr>
            <p:cNvPr id="11" name="Rechthoek: afgeronde hoeken 22">
              <a:extLst>
                <a:ext uri="{FF2B5EF4-FFF2-40B4-BE49-F238E27FC236}">
                  <a16:creationId xmlns:a16="http://schemas.microsoft.com/office/drawing/2014/main" id="{CAEB2D61-2596-4AA5-A0BF-FA57D0CFED13}"/>
                </a:ext>
              </a:extLst>
            </p:cNvPr>
            <p:cNvSpPr/>
            <p:nvPr/>
          </p:nvSpPr>
          <p:spPr>
            <a:xfrm>
              <a:off x="3693666" y="4295463"/>
              <a:ext cx="1953155" cy="897242"/>
            </a:xfrm>
            <a:prstGeom prst="roundRect">
              <a:avLst/>
            </a:prstGeom>
            <a:ln w="1270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dirty="0">
                <a:cs typeface="Calibri"/>
              </a:endParaRPr>
            </a:p>
          </p:txBody>
        </p:sp>
        <p:sp>
          <p:nvSpPr>
            <p:cNvPr id="12" name="Rechthoek: afgeronde hoeken 18">
              <a:extLst>
                <a:ext uri="{FF2B5EF4-FFF2-40B4-BE49-F238E27FC236}">
                  <a16:creationId xmlns:a16="http://schemas.microsoft.com/office/drawing/2014/main" id="{2A9BE91D-BA90-4CBE-AF4C-7B883E418203}"/>
                </a:ext>
              </a:extLst>
            </p:cNvPr>
            <p:cNvSpPr/>
            <p:nvPr/>
          </p:nvSpPr>
          <p:spPr>
            <a:xfrm>
              <a:off x="3635896" y="4378104"/>
              <a:ext cx="1953155" cy="897242"/>
            </a:xfrm>
            <a:prstGeom prst="roundRect">
              <a:avLst/>
            </a:prstGeom>
            <a:ln w="1270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400" dirty="0">
                  <a:cs typeface="Calibri"/>
                </a:rPr>
                <a:t>Burgerzaken API</a:t>
              </a:r>
            </a:p>
            <a:p>
              <a:pPr algn="ctr"/>
              <a:r>
                <a:rPr lang="nl-NL" sz="1400" dirty="0">
                  <a:cs typeface="Calibri"/>
                </a:rPr>
                <a:t>Centric, </a:t>
              </a:r>
              <a:r>
                <a:rPr lang="nl-NL" sz="1400" dirty="0" err="1">
                  <a:cs typeface="Calibri"/>
                </a:rPr>
                <a:t>Procura</a:t>
              </a:r>
              <a:r>
                <a:rPr lang="nl-NL" sz="1400" dirty="0">
                  <a:cs typeface="Calibri"/>
                </a:rPr>
                <a:t>, Pink</a:t>
              </a:r>
            </a:p>
          </p:txBody>
        </p:sp>
        <p:sp>
          <p:nvSpPr>
            <p:cNvPr id="13" name="Rechthoek: afgeronde hoeken 23">
              <a:extLst>
                <a:ext uri="{FF2B5EF4-FFF2-40B4-BE49-F238E27FC236}">
                  <a16:creationId xmlns:a16="http://schemas.microsoft.com/office/drawing/2014/main" id="{159C72B4-638E-4796-8719-AC64EEF8E350}"/>
                </a:ext>
              </a:extLst>
            </p:cNvPr>
            <p:cNvSpPr/>
            <p:nvPr/>
          </p:nvSpPr>
          <p:spPr>
            <a:xfrm>
              <a:off x="5854317" y="4162523"/>
              <a:ext cx="2832484" cy="516630"/>
            </a:xfrm>
            <a:prstGeom prst="roundRect">
              <a:avLst/>
            </a:prstGeom>
            <a:ln w="1270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400" dirty="0">
                  <a:cs typeface="Calibri"/>
                </a:rPr>
                <a:t>Basisgegevens API</a:t>
              </a:r>
            </a:p>
          </p:txBody>
        </p:sp>
        <p:sp>
          <p:nvSpPr>
            <p:cNvPr id="14" name="Rechthoek: afgeronde hoeken 24">
              <a:extLst>
                <a:ext uri="{FF2B5EF4-FFF2-40B4-BE49-F238E27FC236}">
                  <a16:creationId xmlns:a16="http://schemas.microsoft.com/office/drawing/2014/main" id="{5B0CF152-ABA8-4508-A1D1-47EC24A92389}"/>
                </a:ext>
              </a:extLst>
            </p:cNvPr>
            <p:cNvSpPr/>
            <p:nvPr/>
          </p:nvSpPr>
          <p:spPr>
            <a:xfrm>
              <a:off x="5854318" y="4836052"/>
              <a:ext cx="2832482" cy="525738"/>
            </a:xfrm>
            <a:prstGeom prst="roundRect">
              <a:avLst/>
            </a:prstGeom>
            <a:ln w="1270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400" dirty="0">
                  <a:cs typeface="Calibri"/>
                </a:rPr>
                <a:t>(lokaal &amp; LV) </a:t>
              </a:r>
              <a:endParaRPr lang="nl-NL" sz="1400" dirty="0"/>
            </a:p>
            <a:p>
              <a:pPr algn="ctr"/>
              <a:r>
                <a:rPr lang="nl-NL" sz="1400" dirty="0">
                  <a:cs typeface="Calibri"/>
                </a:rPr>
                <a:t>BAG, NHR, GBA</a:t>
              </a:r>
              <a:endParaRPr lang="nl-NL" sz="1400" dirty="0"/>
            </a:p>
          </p:txBody>
        </p:sp>
        <p:sp>
          <p:nvSpPr>
            <p:cNvPr id="15" name="Rechthoek: afgeronde hoeken 29">
              <a:extLst>
                <a:ext uri="{FF2B5EF4-FFF2-40B4-BE49-F238E27FC236}">
                  <a16:creationId xmlns:a16="http://schemas.microsoft.com/office/drawing/2014/main" id="{8C41A016-F7DC-43BA-9577-6DB4204209D0}"/>
                </a:ext>
              </a:extLst>
            </p:cNvPr>
            <p:cNvSpPr/>
            <p:nvPr/>
          </p:nvSpPr>
          <p:spPr>
            <a:xfrm>
              <a:off x="5854317" y="5518691"/>
              <a:ext cx="2832483" cy="614284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400" dirty="0">
                  <a:cs typeface="Calibri"/>
                </a:rPr>
                <a:t>RSGB / LO-GBA</a:t>
              </a:r>
            </a:p>
            <a:p>
              <a:pPr algn="ctr"/>
              <a:r>
                <a:rPr lang="nl-NL" sz="1400" dirty="0" err="1">
                  <a:cs typeface="Calibri"/>
                </a:rPr>
                <a:t>StUF</a:t>
              </a:r>
              <a:r>
                <a:rPr lang="nl-NL" sz="1400" dirty="0">
                  <a:cs typeface="Calibri"/>
                </a:rPr>
                <a:t>-BG</a:t>
              </a:r>
            </a:p>
          </p:txBody>
        </p:sp>
        <p:cxnSp>
          <p:nvCxnSpPr>
            <p:cNvPr id="16" name="Rechte verbindingslijn 15">
              <a:extLst>
                <a:ext uri="{FF2B5EF4-FFF2-40B4-BE49-F238E27FC236}">
                  <a16:creationId xmlns:a16="http://schemas.microsoft.com/office/drawing/2014/main" id="{0E4613AA-CC32-4263-B43B-624B57DBA5BC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5812554" y="905906"/>
              <a:ext cx="0" cy="6838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17">
              <a:extLst>
                <a:ext uri="{FF2B5EF4-FFF2-40B4-BE49-F238E27FC236}">
                  <a16:creationId xmlns:a16="http://schemas.microsoft.com/office/drawing/2014/main" id="{0759C42A-51EA-4F80-93BD-8EB8A7841F08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 flipH="1">
              <a:off x="5790494" y="2119222"/>
              <a:ext cx="22059" cy="786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echte verbindingslijn 19">
              <a:extLst>
                <a:ext uri="{FF2B5EF4-FFF2-40B4-BE49-F238E27FC236}">
                  <a16:creationId xmlns:a16="http://schemas.microsoft.com/office/drawing/2014/main" id="{E783A90B-9CFA-4072-9540-E0B1ACA0D7CF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4716016" y="3492666"/>
              <a:ext cx="1074479" cy="7319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Rechte verbindingslijn 21">
              <a:extLst>
                <a:ext uri="{FF2B5EF4-FFF2-40B4-BE49-F238E27FC236}">
                  <a16:creationId xmlns:a16="http://schemas.microsoft.com/office/drawing/2014/main" id="{A4787CA2-027E-47C8-B932-A530B3D2710F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5790494" y="3492666"/>
              <a:ext cx="1013754" cy="7319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el 1">
            <a:extLst>
              <a:ext uri="{FF2B5EF4-FFF2-40B4-BE49-F238E27FC236}">
                <a16:creationId xmlns:a16="http://schemas.microsoft.com/office/drawing/2014/main" id="{2965082D-1AA6-4F8A-847E-03A823021646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Architectuur</a:t>
            </a:r>
          </a:p>
        </p:txBody>
      </p:sp>
    </p:spTree>
    <p:extLst>
      <p:ext uri="{BB962C8B-B14F-4D97-AF65-F5344CB8AC3E}">
        <p14:creationId xmlns:p14="http://schemas.microsoft.com/office/powerpoint/2010/main" val="1181130271"/>
      </p:ext>
    </p:extLst>
  </p:cSld>
  <p:clrMapOvr>
    <a:masterClrMapping/>
  </p:clrMapOvr>
  <p:transition spd="slow" advClick="0" advTm="2000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Belangrijke vraagstukken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6707088" cy="4525963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nl-NL" sz="2800" dirty="0" err="1"/>
              <a:t>Back-end</a:t>
            </a:r>
            <a:r>
              <a:rPr lang="nl-NL" sz="2800" dirty="0"/>
              <a:t> ontwikkelcapaciteit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nl-NL" sz="2800" dirty="0"/>
              <a:t>Medewerking leveranciers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nl-NL" sz="2800" dirty="0"/>
              <a:t>Rol van NLX</a:t>
            </a:r>
          </a:p>
        </p:txBody>
      </p:sp>
    </p:spTree>
    <p:extLst>
      <p:ext uri="{BB962C8B-B14F-4D97-AF65-F5344CB8AC3E}">
        <p14:creationId xmlns:p14="http://schemas.microsoft.com/office/powerpoint/2010/main" val="2895159563"/>
      </p:ext>
    </p:extLst>
  </p:cSld>
  <p:clrMapOvr>
    <a:masterClrMapping/>
  </p:clrMapOvr>
  <p:transition spd="slow" advClick="0" advTm="1000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Het ontwikkelteam</a:t>
            </a:r>
          </a:p>
        </p:txBody>
      </p:sp>
      <p:graphicFrame>
        <p:nvGraphicFramePr>
          <p:cNvPr id="6" name="Tijdelijke aanduiding voor inhoud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725870"/>
              </p:ext>
            </p:extLst>
          </p:nvPr>
        </p:nvGraphicFramePr>
        <p:xfrm>
          <a:off x="467544" y="2118464"/>
          <a:ext cx="669674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Productowner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aseline="0" dirty="0"/>
                        <a:t>Westfriesland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Scrummaster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VNG Realisatie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Inhoudelijke</a:t>
                      </a:r>
                      <a:r>
                        <a:rPr lang="nl-NL" baseline="0" dirty="0"/>
                        <a:t> expertise (4x)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Almere, Westfriesland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Functioneel experts (2x)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Westfriesland,</a:t>
                      </a:r>
                      <a:r>
                        <a:rPr lang="nl-NL" baseline="0" dirty="0"/>
                        <a:t> Almere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Front-end ontwikkelaar (1x)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Heerenveen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Back</a:t>
                      </a:r>
                      <a:r>
                        <a:rPr lang="nl-NL" baseline="0" dirty="0" err="1"/>
                        <a:t>-end</a:t>
                      </a:r>
                      <a:r>
                        <a:rPr lang="nl-NL" baseline="0" dirty="0"/>
                        <a:t> ontwikkelaar (1x)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Westfriesland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Architectuur (2x)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Haarlem,</a:t>
                      </a:r>
                      <a:r>
                        <a:rPr lang="nl-NL" baseline="0" dirty="0"/>
                        <a:t> Almere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489213"/>
      </p:ext>
    </p:extLst>
  </p:cSld>
  <p:clrMapOvr>
    <a:masterClrMapping/>
  </p:clrMapOvr>
  <p:transition spd="slow" advClick="0" advTm="10000">
    <p:wipe/>
  </p:transition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Words>393</Words>
  <Application>Microsoft Office PowerPoint</Application>
  <PresentationFormat>Diavoorstelling (4:3)</PresentationFormat>
  <Paragraphs>84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3" baseType="lpstr">
      <vt:lpstr>Arial</vt:lpstr>
      <vt:lpstr>Calibri</vt:lpstr>
      <vt:lpstr>Kantoorthema</vt:lpstr>
      <vt:lpstr>Convenant Gemeenten “Trouwen”</vt:lpstr>
      <vt:lpstr>Convenant Gemeenten</vt:lpstr>
      <vt:lpstr>Doelen</vt:lpstr>
      <vt:lpstr>Scrum aanpak</vt:lpstr>
      <vt:lpstr>Productvisie 0.2</vt:lpstr>
      <vt:lpstr>Globale sprintplanning</vt:lpstr>
      <vt:lpstr>PowerPoint-presentatie</vt:lpstr>
      <vt:lpstr>Belangrijke vraagstukken</vt:lpstr>
      <vt:lpstr>Het ontwikkelteam</vt:lpstr>
      <vt:lpstr>Wil je ons volgen?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Convenant Gemeenten “Trouwen”</dc:title>
  <dc:creator>KEngel</dc:creator>
  <cp:lastModifiedBy>Kim Engel</cp:lastModifiedBy>
  <cp:revision>23</cp:revision>
  <dcterms:created xsi:type="dcterms:W3CDTF">2019-01-11T13:25:52Z</dcterms:created>
  <dcterms:modified xsi:type="dcterms:W3CDTF">2019-03-13T06:58:40Z</dcterms:modified>
</cp:coreProperties>
</file>