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58" r:id="rId5"/>
    <p:sldId id="264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7B80C5-23E4-4402-85C8-B3C6C871D235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113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42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342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65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7B80C5-23E4-4402-85C8-B3C6C871D235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3040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82238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41170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286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374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7B80C5-23E4-4402-85C8-B3C6C871D235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455449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7B80C5-23E4-4402-85C8-B3C6C871D235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436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7B80C5-23E4-4402-85C8-B3C6C871D235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928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“Inhoudelijke” presentatie</a:t>
            </a:r>
          </a:p>
          <a:p>
            <a:r>
              <a:rPr lang="nl-NL" dirty="0" smtClean="0"/>
              <a:t>Sprint 4: onderzoek van/voor </a:t>
            </a:r>
            <a:r>
              <a:rPr lang="nl-NL" dirty="0" err="1" smtClean="0"/>
              <a:t>BABsen</a:t>
            </a:r>
            <a:endParaRPr lang="nl-NL" dirty="0"/>
          </a:p>
        </p:txBody>
      </p:sp>
      <p:pic>
        <p:nvPicPr>
          <p:cNvPr id="1030" name="Picture 6" descr="Gerelateerde afbeeld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3" t="-163" r="15642" b="50741"/>
          <a:stretch/>
        </p:blipFill>
        <p:spPr bwMode="auto">
          <a:xfrm>
            <a:off x="4125280" y="2316619"/>
            <a:ext cx="4590661" cy="3662577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Gerelateerde afbeeldi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12" b="17022"/>
          <a:stretch/>
        </p:blipFill>
        <p:spPr bwMode="auto">
          <a:xfrm>
            <a:off x="5174566" y="304770"/>
            <a:ext cx="2126329" cy="25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8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 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1251678" y="1380744"/>
            <a:ext cx="994972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2800" dirty="0" smtClean="0">
                <a:solidFill>
                  <a:schemeClr val="accent1"/>
                </a:solidFill>
                <a:latin typeface="+mj-lt"/>
              </a:rPr>
              <a:t>Data logica 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smtClean="0">
                <a:solidFill>
                  <a:schemeClr val="accent1"/>
                </a:solidFill>
                <a:latin typeface="+mj-lt"/>
              </a:rPr>
              <a:t>Wat weten wij over </a:t>
            </a:r>
            <a:r>
              <a:rPr lang="nl-NL" sz="2800" dirty="0" err="1" smtClean="0">
                <a:solidFill>
                  <a:schemeClr val="accent1"/>
                </a:solidFill>
                <a:latin typeface="+mj-lt"/>
              </a:rPr>
              <a:t>BABsen</a:t>
            </a:r>
            <a:endParaRPr lang="nl-NL" sz="2800" dirty="0" smtClean="0">
              <a:solidFill>
                <a:schemeClr val="accent1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sz="2800" dirty="0" smtClean="0">
                <a:solidFill>
                  <a:schemeClr val="accent1"/>
                </a:solidFill>
                <a:latin typeface="+mj-lt"/>
              </a:rPr>
              <a:t>Idee </a:t>
            </a:r>
            <a:r>
              <a:rPr lang="nl-NL" sz="2800" dirty="0">
                <a:solidFill>
                  <a:schemeClr val="accent1"/>
                </a:solidFill>
                <a:latin typeface="+mj-lt"/>
              </a:rPr>
              <a:t>van een concept </a:t>
            </a:r>
            <a:r>
              <a:rPr lang="nl-NL" sz="2800" dirty="0" err="1" smtClean="0">
                <a:solidFill>
                  <a:schemeClr val="accent1"/>
                </a:solidFill>
                <a:latin typeface="+mj-lt"/>
              </a:rPr>
              <a:t>BABs</a:t>
            </a:r>
            <a:r>
              <a:rPr lang="nl-NL" sz="2800" dirty="0" smtClean="0">
                <a:solidFill>
                  <a:schemeClr val="accent1"/>
                </a:solidFill>
                <a:latin typeface="+mj-lt"/>
              </a:rPr>
              <a:t> Registratie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smtClean="0">
                <a:solidFill>
                  <a:schemeClr val="accent1"/>
                </a:solidFill>
                <a:latin typeface="+mj-lt"/>
              </a:rPr>
              <a:t>Notificatie </a:t>
            </a:r>
            <a:r>
              <a:rPr lang="nl-NL" sz="2800" dirty="0">
                <a:solidFill>
                  <a:schemeClr val="accent1"/>
                </a:solidFill>
                <a:latin typeface="+mj-lt"/>
              </a:rPr>
              <a:t>idee </a:t>
            </a:r>
            <a:r>
              <a:rPr lang="nl-NL" sz="2800" dirty="0" err="1" smtClean="0">
                <a:solidFill>
                  <a:schemeClr val="accent1"/>
                </a:solidFill>
                <a:latin typeface="+mj-lt"/>
              </a:rPr>
              <a:t>BABsen</a:t>
            </a:r>
            <a:endParaRPr lang="nl-NL" sz="2800" dirty="0">
              <a:solidFill>
                <a:schemeClr val="accent1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sz="2800" dirty="0" smtClean="0">
                <a:solidFill>
                  <a:schemeClr val="accent1"/>
                </a:solidFill>
                <a:latin typeface="+mj-lt"/>
              </a:rPr>
              <a:t>Rode </a:t>
            </a:r>
            <a:r>
              <a:rPr lang="nl-NL" sz="2800" dirty="0">
                <a:solidFill>
                  <a:schemeClr val="accent1"/>
                </a:solidFill>
                <a:latin typeface="+mj-lt"/>
              </a:rPr>
              <a:t>draad bij aanleveren documenten voor </a:t>
            </a:r>
            <a:r>
              <a:rPr lang="nl-NL" sz="2800" dirty="0" err="1">
                <a:solidFill>
                  <a:schemeClr val="accent1"/>
                </a:solidFill>
                <a:latin typeface="+mj-lt"/>
              </a:rPr>
              <a:t>BABs</a:t>
            </a:r>
            <a:r>
              <a:rPr lang="nl-NL" sz="2800" dirty="0">
                <a:solidFill>
                  <a:schemeClr val="accent1"/>
                </a:solidFill>
                <a:latin typeface="+mj-lt"/>
              </a:rPr>
              <a:t> voor één </a:t>
            </a:r>
            <a:r>
              <a:rPr lang="nl-NL" sz="2800" dirty="0" smtClean="0">
                <a:solidFill>
                  <a:schemeClr val="accent1"/>
                </a:solidFill>
                <a:latin typeface="+mj-lt"/>
              </a:rPr>
              <a:t>dag</a:t>
            </a:r>
          </a:p>
        </p:txBody>
      </p:sp>
    </p:spTree>
    <p:extLst>
      <p:ext uri="{BB962C8B-B14F-4D97-AF65-F5344CB8AC3E}">
        <p14:creationId xmlns:p14="http://schemas.microsoft.com/office/powerpoint/2010/main" val="19626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27" y="2368732"/>
            <a:ext cx="1059104" cy="2007278"/>
          </a:xfrm>
        </p:spPr>
        <p:txBody>
          <a:bodyPr>
            <a:normAutofit/>
          </a:bodyPr>
          <a:lstStyle/>
          <a:p>
            <a:r>
              <a:rPr lang="nl-NL" sz="13800" dirty="0" smtClean="0">
                <a:solidFill>
                  <a:schemeClr val="bg2"/>
                </a:solidFill>
              </a:rPr>
              <a:t>1</a:t>
            </a:r>
            <a:endParaRPr lang="nl-NL" sz="13800" dirty="0">
              <a:solidFill>
                <a:schemeClr val="bg2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3392424" y="343224"/>
            <a:ext cx="82296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>
                <a:solidFill>
                  <a:schemeClr val="accent1"/>
                </a:solidFill>
              </a:rPr>
              <a:t>Data Logica voor  Geautomatiseerd controleren </a:t>
            </a:r>
            <a:endParaRPr lang="nl-NL" sz="2800" dirty="0">
              <a:solidFill>
                <a:schemeClr val="accent1"/>
              </a:solidFill>
            </a:endParaRPr>
          </a:p>
          <a:p>
            <a:r>
              <a:rPr lang="nl-NL" dirty="0"/>
              <a:t> </a:t>
            </a:r>
          </a:p>
          <a:p>
            <a:pPr lvl="0"/>
            <a:r>
              <a:rPr lang="nl-NL" b="1" u="sng" dirty="0">
                <a:solidFill>
                  <a:schemeClr val="accent1"/>
                </a:solidFill>
              </a:rPr>
              <a:t>Bent u beide 18+ op de dag van verbinding?</a:t>
            </a:r>
            <a:endParaRPr lang="nl-NL" u="sng" dirty="0">
              <a:solidFill>
                <a:schemeClr val="accent1"/>
              </a:solidFill>
            </a:endParaRPr>
          </a:p>
          <a:p>
            <a:r>
              <a:rPr lang="nl-NL" dirty="0"/>
              <a:t>Dag van gewenste trouwdatum – </a:t>
            </a:r>
            <a:r>
              <a:rPr lang="nl-NL" dirty="0" smtClean="0"/>
              <a:t>geboortedatum</a:t>
            </a:r>
          </a:p>
          <a:p>
            <a:r>
              <a:rPr lang="nl-NL" dirty="0"/>
              <a:t> </a:t>
            </a:r>
            <a:endParaRPr lang="nl-NL" dirty="0" smtClean="0"/>
          </a:p>
          <a:p>
            <a:r>
              <a:rPr lang="nl-NL" b="1" u="sng" dirty="0" smtClean="0">
                <a:solidFill>
                  <a:schemeClr val="accent1"/>
                </a:solidFill>
              </a:rPr>
              <a:t>Is </a:t>
            </a:r>
            <a:r>
              <a:rPr lang="nl-NL" b="1" u="sng" dirty="0">
                <a:solidFill>
                  <a:schemeClr val="accent1"/>
                </a:solidFill>
              </a:rPr>
              <a:t>een van u eerder verbonden in Nederland?</a:t>
            </a:r>
            <a:endParaRPr lang="nl-NL" u="sng" dirty="0">
              <a:solidFill>
                <a:schemeClr val="accent1"/>
              </a:solidFill>
            </a:endParaRPr>
          </a:p>
          <a:p>
            <a:r>
              <a:rPr lang="nl-NL" dirty="0"/>
              <a:t>GBA- V velden: Datum van verbinding 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nl-NL" dirty="0"/>
              <a:t>en Datum van ontbinding 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</a:t>
            </a:r>
          </a:p>
          <a:p>
            <a:r>
              <a:rPr lang="nl-NL" dirty="0"/>
              <a:t>Als 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nl-NL" dirty="0"/>
              <a:t>is gevuld is er een verbinding geweest, als 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</a:t>
            </a:r>
            <a:r>
              <a:rPr lang="nl-NL" dirty="0"/>
              <a:t>is gevuld is de verbinding ontbonden en dan wordt 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nl-NL" dirty="0"/>
              <a:t>weer geleegd. Dus als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[1] </a:t>
            </a:r>
            <a:r>
              <a:rPr lang="nl-NL" dirty="0"/>
              <a:t>gevuld is kan er niet getrouwd worden.</a:t>
            </a:r>
          </a:p>
          <a:p>
            <a:r>
              <a:rPr lang="nl-NL" dirty="0"/>
              <a:t> </a:t>
            </a:r>
            <a:endParaRPr lang="nl-NL" dirty="0" smtClean="0"/>
          </a:p>
          <a:p>
            <a:r>
              <a:rPr lang="nl-NL" b="1" u="sng" dirty="0" smtClean="0">
                <a:solidFill>
                  <a:schemeClr val="accent1"/>
                </a:solidFill>
              </a:rPr>
              <a:t>Is </a:t>
            </a:r>
            <a:r>
              <a:rPr lang="nl-NL" b="1" u="sng" dirty="0">
                <a:solidFill>
                  <a:schemeClr val="accent1"/>
                </a:solidFill>
              </a:rPr>
              <a:t>een van u eerder verbonden in het buitenland? </a:t>
            </a:r>
            <a:r>
              <a:rPr lang="nl-NL" b="1" dirty="0">
                <a:solidFill>
                  <a:schemeClr val="accent1"/>
                </a:solidFill>
              </a:rPr>
              <a:t> </a:t>
            </a:r>
            <a:r>
              <a:rPr lang="nl-NL" b="1" dirty="0" smtClean="0">
                <a:solidFill>
                  <a:schemeClr val="accent1"/>
                </a:solidFill>
              </a:rPr>
              <a:t> 		</a:t>
            </a:r>
            <a:r>
              <a:rPr lang="nl-NL" b="1" u="sng" dirty="0" smtClean="0">
                <a:solidFill>
                  <a:schemeClr val="accent1"/>
                </a:solidFill>
              </a:rPr>
              <a:t>En/of</a:t>
            </a:r>
            <a:endParaRPr lang="nl-NL" u="sng" dirty="0">
              <a:solidFill>
                <a:schemeClr val="accent1"/>
              </a:solidFill>
            </a:endParaRPr>
          </a:p>
          <a:p>
            <a:r>
              <a:rPr lang="nl-NL" b="1" u="sng" dirty="0">
                <a:solidFill>
                  <a:schemeClr val="accent1"/>
                </a:solidFill>
              </a:rPr>
              <a:t>Bent u 1e, 2de, 3de of 4de graad familie van elkaar?  </a:t>
            </a:r>
            <a:endParaRPr lang="nl-NL" u="sng" dirty="0">
              <a:solidFill>
                <a:schemeClr val="accent1"/>
              </a:solidFill>
            </a:endParaRPr>
          </a:p>
          <a:p>
            <a:r>
              <a:rPr lang="nl-NL" dirty="0"/>
              <a:t>Iets wat nog niet geautomatiseerd gecontroleerd kan worden, dit zal nog met een Ja/nee vraag gevraagd moeten worden. </a:t>
            </a:r>
          </a:p>
          <a:p>
            <a:r>
              <a:rPr lang="nl-NL" dirty="0"/>
              <a:t> </a:t>
            </a:r>
            <a:endParaRPr lang="nl-NL" dirty="0" smtClean="0"/>
          </a:p>
          <a:p>
            <a:r>
              <a:rPr lang="nl-NL" b="1" u="sng" dirty="0" smtClean="0">
                <a:solidFill>
                  <a:schemeClr val="accent1"/>
                </a:solidFill>
              </a:rPr>
              <a:t>Staat </a:t>
            </a:r>
            <a:r>
              <a:rPr lang="nl-NL" b="1" u="sng" dirty="0">
                <a:solidFill>
                  <a:schemeClr val="accent1"/>
                </a:solidFill>
              </a:rPr>
              <a:t>één van u of beide onder curatele?</a:t>
            </a:r>
            <a:endParaRPr lang="nl-NL" u="sng" dirty="0">
              <a:solidFill>
                <a:schemeClr val="accent1"/>
              </a:solidFill>
            </a:endParaRPr>
          </a:p>
          <a:p>
            <a:r>
              <a:rPr lang="nl-NL" dirty="0"/>
              <a:t>We gaan gebruik maken van de GBA-V, veld dat we gaan gebruiken heet Indicatie curatele register, Code 11.33.10. </a:t>
            </a:r>
            <a:r>
              <a:rPr lang="nl-NL" dirty="0" smtClean="0"/>
              <a:t> Als </a:t>
            </a:r>
            <a:r>
              <a:rPr lang="nl-NL" dirty="0"/>
              <a:t>dit veld gevuld is </a:t>
            </a:r>
            <a:r>
              <a:rPr lang="nl-NL" dirty="0" smtClean="0"/>
              <a:t>betekent </a:t>
            </a:r>
            <a:r>
              <a:rPr lang="nl-NL" dirty="0"/>
              <a:t>dat, dat de ingeschrevene onder curatele is gesteld.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45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27" y="2368732"/>
            <a:ext cx="1059104" cy="2007278"/>
          </a:xfrm>
        </p:spPr>
        <p:txBody>
          <a:bodyPr>
            <a:normAutofit/>
          </a:bodyPr>
          <a:lstStyle/>
          <a:p>
            <a:r>
              <a:rPr lang="nl-NL" sz="138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3392424" y="343224"/>
            <a:ext cx="8229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>
                <a:solidFill>
                  <a:schemeClr val="accent1"/>
                </a:solidFill>
              </a:rPr>
              <a:t>Wat weten wij over </a:t>
            </a:r>
            <a:r>
              <a:rPr lang="nl-NL" sz="2800" b="1" dirty="0" err="1" smtClean="0">
                <a:solidFill>
                  <a:schemeClr val="accent1"/>
                </a:solidFill>
              </a:rPr>
              <a:t>BABsen</a:t>
            </a:r>
            <a:r>
              <a:rPr lang="nl-NL" sz="2800" b="1" dirty="0" smtClean="0">
                <a:solidFill>
                  <a:schemeClr val="accent1"/>
                </a:solidFill>
              </a:rPr>
              <a:t> </a:t>
            </a:r>
            <a:endParaRPr lang="nl-NL" dirty="0"/>
          </a:p>
          <a:p>
            <a:endParaRPr lang="nl-NL" sz="2800" dirty="0">
              <a:solidFill>
                <a:schemeClr val="accent1"/>
              </a:solidFill>
            </a:endParaRPr>
          </a:p>
          <a:p>
            <a:pPr marL="457200" indent="-457200">
              <a:buFontTx/>
              <a:buChar char="-"/>
            </a:pPr>
            <a:r>
              <a:rPr lang="nl-NL" sz="2800" dirty="0" smtClean="0"/>
              <a:t>Geen registratie </a:t>
            </a:r>
          </a:p>
          <a:p>
            <a:pPr marL="457200" indent="-457200">
              <a:buFontTx/>
              <a:buChar char="-"/>
            </a:pPr>
            <a:r>
              <a:rPr lang="nl-NL" sz="2800" dirty="0" smtClean="0"/>
              <a:t>Excel bestand met gegevens en rooster</a:t>
            </a:r>
          </a:p>
          <a:p>
            <a:r>
              <a:rPr lang="nl-NL" sz="2800" dirty="0" smtClean="0"/>
              <a:t>		- Rooster loopt meestal 6 maanden vooruit</a:t>
            </a:r>
          </a:p>
          <a:p>
            <a:endParaRPr lang="nl-NL" sz="2800" dirty="0" smtClean="0"/>
          </a:p>
          <a:p>
            <a:pPr marL="457200" indent="-457200">
              <a:buFontTx/>
              <a:buChar char="-"/>
            </a:pPr>
            <a:r>
              <a:rPr lang="nl-NL" sz="2800" dirty="0" smtClean="0"/>
              <a:t>Contact </a:t>
            </a:r>
            <a:r>
              <a:rPr lang="nl-NL" sz="2800" dirty="0"/>
              <a:t>meestal via e-mail of telefoon</a:t>
            </a:r>
          </a:p>
          <a:p>
            <a:endParaRPr lang="nl-NL" sz="2800" dirty="0" smtClean="0"/>
          </a:p>
          <a:p>
            <a:pPr marL="457200" indent="-457200">
              <a:buFontTx/>
              <a:buChar char="-"/>
            </a:pPr>
            <a:r>
              <a:rPr lang="nl-NL" sz="2800" dirty="0" smtClean="0"/>
              <a:t>Gratis meestal door ambtenaar van gemeente</a:t>
            </a:r>
            <a:endParaRPr lang="nl-NL" sz="2800" dirty="0"/>
          </a:p>
          <a:p>
            <a:pPr marL="457200" indent="-457200">
              <a:buFontTx/>
              <a:buChar char="-"/>
            </a:pPr>
            <a:r>
              <a:rPr lang="nl-NL" sz="2800" dirty="0"/>
              <a:t>Meer uitgebreider door </a:t>
            </a:r>
            <a:r>
              <a:rPr lang="nl-NL" sz="2800" dirty="0" smtClean="0"/>
              <a:t>Parttime medewerkers</a:t>
            </a:r>
          </a:p>
          <a:p>
            <a:pPr marL="457200" indent="-457200">
              <a:buFontTx/>
              <a:buChar char="-"/>
            </a:pPr>
            <a:endParaRPr lang="nl-NL" sz="2800" dirty="0"/>
          </a:p>
          <a:p>
            <a:pPr marL="457200" indent="-457200">
              <a:buFontTx/>
              <a:buChar char="-"/>
            </a:pPr>
            <a:r>
              <a:rPr lang="nl-NL" sz="2800" dirty="0" smtClean="0"/>
              <a:t>Weinig specifieke voorkeur </a:t>
            </a:r>
          </a:p>
          <a:p>
            <a:pPr marL="457200" indent="-457200">
              <a:buFontTx/>
              <a:buChar char="-"/>
            </a:pPr>
            <a:r>
              <a:rPr lang="nl-NL" sz="2800" dirty="0" smtClean="0"/>
              <a:t>Keuze voor voorlopige voorkeur</a:t>
            </a:r>
            <a:endParaRPr lang="nl-NL" sz="2800" dirty="0"/>
          </a:p>
          <a:p>
            <a:pPr marL="457200" indent="-457200">
              <a:buFontTx/>
              <a:buChar char="-"/>
            </a:pPr>
            <a:endParaRPr lang="nl-NL" sz="2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27" y="2368732"/>
            <a:ext cx="1059104" cy="2007278"/>
          </a:xfrm>
        </p:spPr>
        <p:txBody>
          <a:bodyPr>
            <a:normAutofit/>
          </a:bodyPr>
          <a:lstStyle/>
          <a:p>
            <a:r>
              <a:rPr lang="nl-NL" sz="138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3043289" y="0"/>
            <a:ext cx="8229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>
                <a:solidFill>
                  <a:schemeClr val="accent1"/>
                </a:solidFill>
              </a:rPr>
              <a:t>Idee van een concept van </a:t>
            </a:r>
            <a:r>
              <a:rPr lang="nl-NL" sz="2800" b="1" dirty="0" err="1">
                <a:solidFill>
                  <a:schemeClr val="accent1"/>
                </a:solidFill>
              </a:rPr>
              <a:t>BABs</a:t>
            </a:r>
            <a:r>
              <a:rPr lang="nl-NL" sz="2800" b="1" dirty="0">
                <a:solidFill>
                  <a:schemeClr val="accent1"/>
                </a:solidFill>
              </a:rPr>
              <a:t> Registratie</a:t>
            </a:r>
          </a:p>
          <a:p>
            <a:endParaRPr lang="nl-NL" sz="2800" dirty="0">
              <a:solidFill>
                <a:schemeClr val="accent1"/>
              </a:solidFill>
            </a:endParaRPr>
          </a:p>
          <a:p>
            <a:pPr marL="457200" indent="-457200">
              <a:buFontTx/>
              <a:buChar char="-"/>
            </a:pPr>
            <a:r>
              <a:rPr lang="nl-NL" sz="2800" dirty="0" smtClean="0">
                <a:solidFill>
                  <a:schemeClr val="accent1"/>
                </a:solidFill>
              </a:rPr>
              <a:t>Basis</a:t>
            </a:r>
            <a:r>
              <a:rPr lang="nl-NL" sz="2800" dirty="0" smtClean="0"/>
              <a:t> </a:t>
            </a:r>
          </a:p>
          <a:p>
            <a:pPr marL="914400" lvl="1" indent="-457200">
              <a:buFontTx/>
              <a:buChar char="-"/>
            </a:pPr>
            <a:r>
              <a:rPr lang="nl-NL" sz="2400" dirty="0" smtClean="0"/>
              <a:t>Contactgegevens </a:t>
            </a:r>
          </a:p>
          <a:p>
            <a:pPr marL="914400" lvl="1" indent="-457200">
              <a:buFontTx/>
              <a:buChar char="-"/>
            </a:pPr>
            <a:r>
              <a:rPr lang="nl-NL" sz="2400" dirty="0" smtClean="0"/>
              <a:t>Persoonlijke boodschap/quote </a:t>
            </a:r>
          </a:p>
          <a:p>
            <a:pPr marL="914400" lvl="1" indent="-457200">
              <a:buFontTx/>
              <a:buChar char="-"/>
            </a:pPr>
            <a:endParaRPr lang="nl-NL" sz="2800" dirty="0"/>
          </a:p>
          <a:p>
            <a:pPr marL="449263" lvl="1" indent="-449263">
              <a:buFontTx/>
              <a:buChar char="-"/>
            </a:pPr>
            <a:r>
              <a:rPr lang="nl-NL" sz="2800" dirty="0" smtClean="0">
                <a:solidFill>
                  <a:schemeClr val="accent1"/>
                </a:solidFill>
              </a:rPr>
              <a:t>Media</a:t>
            </a:r>
          </a:p>
          <a:p>
            <a:pPr marL="906463" lvl="2" indent="-449263">
              <a:buFontTx/>
              <a:buChar char="-"/>
            </a:pPr>
            <a:r>
              <a:rPr lang="nl-NL" sz="2400" dirty="0" smtClean="0"/>
              <a:t>Foto </a:t>
            </a:r>
          </a:p>
          <a:p>
            <a:pPr marL="906463" lvl="2" indent="-449263">
              <a:buFontTx/>
              <a:buChar char="-"/>
            </a:pPr>
            <a:r>
              <a:rPr lang="nl-NL" sz="2400" dirty="0"/>
              <a:t>F</a:t>
            </a:r>
            <a:r>
              <a:rPr lang="nl-NL" sz="2400" dirty="0" smtClean="0"/>
              <a:t>ilmpje</a:t>
            </a:r>
            <a:endParaRPr lang="nl-NL" sz="2400" dirty="0"/>
          </a:p>
          <a:p>
            <a:endParaRPr lang="nl-NL" sz="2800" dirty="0" smtClean="0"/>
          </a:p>
          <a:p>
            <a:pPr marL="457200" indent="-457200">
              <a:buFontTx/>
              <a:buChar char="-"/>
            </a:pPr>
            <a:r>
              <a:rPr lang="nl-NL" sz="2800" dirty="0" smtClean="0">
                <a:solidFill>
                  <a:schemeClr val="accent1"/>
                </a:solidFill>
              </a:rPr>
              <a:t>Rooster </a:t>
            </a:r>
          </a:p>
          <a:p>
            <a:pPr marL="914400" lvl="1" indent="-457200">
              <a:buFontTx/>
              <a:buChar char="-"/>
            </a:pPr>
            <a:r>
              <a:rPr lang="nl-NL" sz="2400" dirty="0" smtClean="0"/>
              <a:t>Standaard dagen of tijden niet aanwezig</a:t>
            </a:r>
          </a:p>
          <a:p>
            <a:pPr marL="914400" lvl="1" indent="-457200">
              <a:buFontTx/>
              <a:buChar char="-"/>
            </a:pPr>
            <a:r>
              <a:rPr lang="nl-NL" sz="2400" dirty="0"/>
              <a:t>V</a:t>
            </a:r>
            <a:r>
              <a:rPr lang="nl-NL" sz="2400" dirty="0" smtClean="0"/>
              <a:t>oorbehoud </a:t>
            </a:r>
          </a:p>
          <a:p>
            <a:pPr marL="914400" lvl="1" indent="-457200">
              <a:buFontTx/>
              <a:buChar char="-"/>
            </a:pPr>
            <a:endParaRPr lang="nl-NL" sz="2800" dirty="0"/>
          </a:p>
          <a:p>
            <a:pPr marL="449263" lvl="1" indent="-449263">
              <a:buFontTx/>
              <a:buChar char="-"/>
            </a:pPr>
            <a:r>
              <a:rPr lang="nl-NL" sz="2800" dirty="0" smtClean="0">
                <a:solidFill>
                  <a:schemeClr val="accent1"/>
                </a:solidFill>
              </a:rPr>
              <a:t>Landelijk (nieuw project)</a:t>
            </a:r>
          </a:p>
          <a:p>
            <a:pPr marL="906463" lvl="2" indent="-449263">
              <a:buFontTx/>
              <a:buChar char="-"/>
            </a:pPr>
            <a:r>
              <a:rPr lang="nl-NL" sz="2400" dirty="0" smtClean="0"/>
              <a:t>Database van zij die al beëdigd en benoemd zijn</a:t>
            </a:r>
          </a:p>
          <a:p>
            <a:pPr marL="914400" lvl="1" indent="-457200">
              <a:buFontTx/>
              <a:buChar char="-"/>
            </a:pPr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40772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27" y="2368732"/>
            <a:ext cx="1059104" cy="2007278"/>
          </a:xfrm>
        </p:spPr>
        <p:txBody>
          <a:bodyPr>
            <a:normAutofit/>
          </a:bodyPr>
          <a:lstStyle/>
          <a:p>
            <a:r>
              <a:rPr lang="nl-NL" sz="138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3392424" y="343224"/>
            <a:ext cx="82296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>
                <a:solidFill>
                  <a:schemeClr val="accent1"/>
                </a:solidFill>
              </a:rPr>
              <a:t>Notificatie idee voor </a:t>
            </a:r>
            <a:r>
              <a:rPr lang="nl-NL" sz="2800" b="1" dirty="0" err="1" smtClean="0">
                <a:solidFill>
                  <a:schemeClr val="accent1"/>
                </a:solidFill>
              </a:rPr>
              <a:t>BABsen</a:t>
            </a:r>
            <a:endParaRPr lang="nl-NL" sz="2800" dirty="0">
              <a:solidFill>
                <a:schemeClr val="accent1"/>
              </a:solidFill>
            </a:endParaRPr>
          </a:p>
          <a:p>
            <a:r>
              <a:rPr lang="nl-NL" dirty="0"/>
              <a:t> </a:t>
            </a:r>
          </a:p>
          <a:p>
            <a:pPr lvl="0"/>
            <a:r>
              <a:rPr lang="nl-NL" b="1" u="sng" dirty="0" smtClean="0">
                <a:solidFill>
                  <a:schemeClr val="accent1"/>
                </a:solidFill>
              </a:rPr>
              <a:t>Soort notificatie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E-mail </a:t>
            </a:r>
            <a:r>
              <a:rPr lang="nl-NL" dirty="0" err="1" smtClean="0"/>
              <a:t>BABs</a:t>
            </a:r>
            <a:endParaRPr lang="nl-NL" dirty="0" smtClean="0"/>
          </a:p>
          <a:p>
            <a:pPr marL="742950" lvl="1" indent="-285750">
              <a:buFontTx/>
              <a:buChar char="-"/>
            </a:pPr>
            <a:r>
              <a:rPr lang="nl-NL" dirty="0" smtClean="0"/>
              <a:t>Iemand heeft een voorkeur voor jou</a:t>
            </a:r>
          </a:p>
          <a:p>
            <a:pPr marL="742950" lvl="1" indent="-285750">
              <a:buFontTx/>
              <a:buChar char="-"/>
            </a:pPr>
            <a:r>
              <a:rPr lang="nl-NL" dirty="0" smtClean="0"/>
              <a:t>Dit is de gewenste datum en tijd</a:t>
            </a:r>
          </a:p>
          <a:p>
            <a:pPr marL="742950" lvl="1" indent="-285750">
              <a:buFontTx/>
              <a:buChar char="-"/>
            </a:pPr>
            <a:r>
              <a:rPr lang="nl-NL" dirty="0" smtClean="0"/>
              <a:t>Op deze locatie wordt je verwacht </a:t>
            </a:r>
          </a:p>
          <a:p>
            <a:pPr marL="1200150" lvl="2" indent="-285750">
              <a:buFontTx/>
              <a:buChar char="-"/>
            </a:pPr>
            <a:r>
              <a:rPr lang="nl-NL" dirty="0" smtClean="0"/>
              <a:t>Adres met label Gemeente locatie of </a:t>
            </a:r>
            <a:r>
              <a:rPr lang="nl-NL" dirty="0"/>
              <a:t>L</a:t>
            </a:r>
            <a:r>
              <a:rPr lang="nl-NL" dirty="0" smtClean="0"/>
              <a:t>ocatie voor één dag</a:t>
            </a:r>
          </a:p>
          <a:p>
            <a:pPr marL="714375" lvl="2" indent="-265113">
              <a:buFontTx/>
              <a:buChar char="-"/>
            </a:pPr>
            <a:r>
              <a:rPr lang="nl-NL" dirty="0" smtClean="0"/>
              <a:t>Reageer graag voor (variabele datum/periode)</a:t>
            </a:r>
          </a:p>
          <a:p>
            <a:pPr marL="457200" lvl="3"/>
            <a:endParaRPr lang="nl-NL" dirty="0" smtClean="0"/>
          </a:p>
          <a:p>
            <a:pPr marL="457200" lvl="3" indent="-457200"/>
            <a:r>
              <a:rPr lang="nl-NL" b="1" u="sng" dirty="0" smtClean="0">
                <a:solidFill>
                  <a:schemeClr val="accent1"/>
                </a:solidFill>
              </a:rPr>
              <a:t>Wel voorkeur, niemand kan </a:t>
            </a:r>
            <a:endParaRPr lang="nl-NL" b="1" u="sng" dirty="0">
              <a:solidFill>
                <a:schemeClr val="accent1"/>
              </a:solidFill>
            </a:endParaRPr>
          </a:p>
          <a:p>
            <a:pPr marL="0" lvl="3"/>
            <a:r>
              <a:rPr lang="nl-NL" dirty="0" smtClean="0"/>
              <a:t>Indien geen van de voorkeuren mogelijk is, roostert de gemeente iemand in en geeft dit door aan het stel. </a:t>
            </a:r>
            <a:endParaRPr lang="nl-NL" dirty="0"/>
          </a:p>
          <a:p>
            <a:pPr lvl="0"/>
            <a:endParaRPr lang="nl-NL" b="1" u="sng" dirty="0" smtClean="0">
              <a:solidFill>
                <a:schemeClr val="accent1"/>
              </a:solidFill>
            </a:endParaRPr>
          </a:p>
          <a:p>
            <a:pPr lvl="0"/>
            <a:r>
              <a:rPr lang="nl-NL" b="1" u="sng" dirty="0" smtClean="0">
                <a:solidFill>
                  <a:schemeClr val="accent1"/>
                </a:solidFill>
              </a:rPr>
              <a:t>Geen </a:t>
            </a:r>
            <a:r>
              <a:rPr lang="nl-NL" b="1" u="sng" dirty="0">
                <a:solidFill>
                  <a:schemeClr val="accent1"/>
                </a:solidFill>
              </a:rPr>
              <a:t>voorkeur</a:t>
            </a:r>
          </a:p>
          <a:p>
            <a:r>
              <a:rPr lang="nl-NL" dirty="0"/>
              <a:t>Gemeentehuis krijgt de melding, de ambtenaar die verantwoordelijk is voor roostering krijgt de melding en roostert een </a:t>
            </a:r>
            <a:r>
              <a:rPr lang="nl-NL" dirty="0" err="1"/>
              <a:t>BABs</a:t>
            </a:r>
            <a:r>
              <a:rPr lang="nl-NL" dirty="0"/>
              <a:t> in. </a:t>
            </a:r>
          </a:p>
          <a:p>
            <a:endParaRPr lang="nl-NL" dirty="0"/>
          </a:p>
          <a:p>
            <a:pPr lvl="0"/>
            <a:endParaRPr lang="nl-NL" b="1" u="sng" dirty="0" smtClean="0">
              <a:solidFill>
                <a:schemeClr val="accent1"/>
              </a:solidFill>
            </a:endParaRPr>
          </a:p>
          <a:p>
            <a:pPr lvl="0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27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27" y="2368732"/>
            <a:ext cx="1059104" cy="2007278"/>
          </a:xfrm>
        </p:spPr>
        <p:txBody>
          <a:bodyPr>
            <a:normAutofit/>
          </a:bodyPr>
          <a:lstStyle/>
          <a:p>
            <a:r>
              <a:rPr lang="nl-NL" sz="138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3392424" y="343224"/>
            <a:ext cx="82296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>
                <a:solidFill>
                  <a:schemeClr val="accent1"/>
                </a:solidFill>
              </a:rPr>
              <a:t>Aanvraag Ambtenaar voor één dag </a:t>
            </a:r>
            <a:endParaRPr lang="nl-NL" sz="2800" dirty="0">
              <a:solidFill>
                <a:schemeClr val="accent1"/>
              </a:solidFill>
            </a:endParaRPr>
          </a:p>
          <a:p>
            <a:r>
              <a:rPr lang="nl-NL" dirty="0"/>
              <a:t> </a:t>
            </a:r>
          </a:p>
          <a:p>
            <a:pPr lvl="0"/>
            <a:r>
              <a:rPr lang="nl-NL" b="1" u="sng" dirty="0" smtClean="0">
                <a:solidFill>
                  <a:schemeClr val="accent1"/>
                </a:solidFill>
              </a:rPr>
              <a:t>Twee types trouwambtenaar voor één dag</a:t>
            </a:r>
            <a:endParaRPr lang="nl-NL" u="sng" dirty="0">
              <a:solidFill>
                <a:schemeClr val="accent1"/>
              </a:solidFill>
            </a:endParaRPr>
          </a:p>
          <a:p>
            <a:r>
              <a:rPr lang="nl-NL" dirty="0" smtClean="0"/>
              <a:t>Type [A] = Een familielid, vriend of kennis</a:t>
            </a:r>
          </a:p>
          <a:p>
            <a:r>
              <a:rPr lang="nl-NL" dirty="0" smtClean="0"/>
              <a:t>Type [B] = Een ambtenaar uit andere gemeente of zelfstandige</a:t>
            </a:r>
          </a:p>
          <a:p>
            <a:endParaRPr lang="nl-NL" dirty="0"/>
          </a:p>
          <a:p>
            <a:r>
              <a:rPr lang="nl-NL" b="1" u="sng" dirty="0" smtClean="0">
                <a:solidFill>
                  <a:schemeClr val="accent1"/>
                </a:solidFill>
              </a:rPr>
              <a:t>Verplichtingen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Moet 18 jaar of ouder zijn 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Mag niet onder curatele staan </a:t>
            </a:r>
          </a:p>
          <a:p>
            <a:endParaRPr lang="nl-NL" dirty="0"/>
          </a:p>
          <a:p>
            <a:r>
              <a:rPr lang="nl-NL" b="1" u="sng" dirty="0" smtClean="0">
                <a:solidFill>
                  <a:schemeClr val="accent1"/>
                </a:solidFill>
              </a:rPr>
              <a:t>Documenten die aangeleverd moeten worden per type</a:t>
            </a:r>
            <a:endParaRPr lang="nl-NL" b="1" u="sng" dirty="0">
              <a:solidFill>
                <a:schemeClr val="accent1"/>
              </a:solidFill>
            </a:endParaRPr>
          </a:p>
          <a:p>
            <a:endParaRPr lang="nl-NL" dirty="0" smtClean="0"/>
          </a:p>
          <a:p>
            <a:endParaRPr lang="nl-NL" b="1" u="sng" dirty="0" smtClean="0">
              <a:solidFill>
                <a:schemeClr val="accent1"/>
              </a:solidFill>
            </a:endParaRPr>
          </a:p>
          <a:p>
            <a:endParaRPr lang="nl-NL" b="1" u="sng" dirty="0">
              <a:solidFill>
                <a:schemeClr val="accent1"/>
              </a:solidFill>
            </a:endParaRPr>
          </a:p>
          <a:p>
            <a:endParaRPr lang="nl-NL" b="1" u="sng" dirty="0" smtClean="0">
              <a:solidFill>
                <a:schemeClr val="accent1"/>
              </a:solidFill>
            </a:endParaRPr>
          </a:p>
          <a:p>
            <a:endParaRPr lang="nl-NL" b="1" u="sng" dirty="0">
              <a:solidFill>
                <a:schemeClr val="accent1"/>
              </a:solidFill>
            </a:endParaRPr>
          </a:p>
          <a:p>
            <a:endParaRPr lang="nl-NL" b="1" u="sng" dirty="0" smtClean="0">
              <a:solidFill>
                <a:schemeClr val="accent1"/>
              </a:solidFill>
            </a:endParaRPr>
          </a:p>
          <a:p>
            <a:endParaRPr lang="nl-NL" b="1" u="sng" dirty="0">
              <a:solidFill>
                <a:schemeClr val="accent1"/>
              </a:solidFill>
            </a:endParaRPr>
          </a:p>
          <a:p>
            <a:endParaRPr lang="nl-NL" b="1" u="sng" dirty="0" smtClean="0">
              <a:solidFill>
                <a:schemeClr val="accent1"/>
              </a:solidFill>
            </a:endParaRPr>
          </a:p>
          <a:p>
            <a:endParaRPr lang="nl-NL" u="sng" dirty="0">
              <a:solidFill>
                <a:schemeClr val="accent1"/>
              </a:solidFill>
            </a:endParaRPr>
          </a:p>
          <a:p>
            <a:r>
              <a:rPr lang="nl-NL" dirty="0"/>
              <a:t> </a:t>
            </a:r>
          </a:p>
          <a:p>
            <a:endParaRPr lang="nl-NL" dirty="0"/>
          </a:p>
          <a:p>
            <a:r>
              <a:rPr lang="nl-NL" dirty="0"/>
              <a:t> </a:t>
            </a:r>
            <a:endParaRPr lang="nl-NL" dirty="0" smtClean="0"/>
          </a:p>
          <a:p>
            <a:endParaRPr lang="nl-NL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21696"/>
              </p:ext>
            </p:extLst>
          </p:nvPr>
        </p:nvGraphicFramePr>
        <p:xfrm>
          <a:off x="3392424" y="3657318"/>
          <a:ext cx="8128000" cy="2445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3689224381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900100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 [A]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 [B]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859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Aanvraag</a:t>
                      </a:r>
                      <a:r>
                        <a:rPr lang="nl-NL" baseline="0" dirty="0" smtClean="0"/>
                        <a:t> formulier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Aanvraag</a:t>
                      </a:r>
                      <a:r>
                        <a:rPr lang="nl-NL" baseline="0" dirty="0" smtClean="0"/>
                        <a:t> formulier </a:t>
                      </a:r>
                      <a:endParaRPr lang="nl-NL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301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Kopie paspoort of identiteitsbewijs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(geen rijbewijs)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Kopie paspoort of identiteitsbewijs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(geen rijbewijs)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624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Verklaring Omtrent het Gedrag (VOG) *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Clr>
                          <a:srgbClr val="171717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nl-NL" sz="1800" dirty="0" smtClean="0">
                          <a:solidFill>
                            <a:srgbClr val="171717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Een kopie van de beëdigingsakte</a:t>
                      </a:r>
                      <a:endParaRPr lang="nl-NL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643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Origineel uittreksel BRP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Clr>
                          <a:srgbClr val="171717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nl-NL" sz="1800" dirty="0" smtClean="0">
                          <a:solidFill>
                            <a:srgbClr val="171717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Een kopie van het geldige benoemingsbesluit</a:t>
                      </a:r>
                      <a:endParaRPr lang="nl-NL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49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0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27" y="2368732"/>
            <a:ext cx="1059104" cy="2007278"/>
          </a:xfrm>
        </p:spPr>
        <p:txBody>
          <a:bodyPr>
            <a:normAutofit/>
          </a:bodyPr>
          <a:lstStyle/>
          <a:p>
            <a:r>
              <a:rPr lang="nl-NL" sz="138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826328" y="176970"/>
            <a:ext cx="936567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>
                <a:solidFill>
                  <a:schemeClr val="accent1"/>
                </a:solidFill>
              </a:rPr>
              <a:t>Aanvraag Ambtenaar voor één dag </a:t>
            </a:r>
            <a:endParaRPr lang="nl-NL" sz="2800" dirty="0">
              <a:solidFill>
                <a:schemeClr val="accent1"/>
              </a:solidFill>
            </a:endParaRPr>
          </a:p>
          <a:p>
            <a:r>
              <a:rPr lang="nl-NL" dirty="0"/>
              <a:t> </a:t>
            </a:r>
          </a:p>
          <a:p>
            <a:r>
              <a:rPr lang="nl-NL" b="1" u="sng" dirty="0" smtClean="0">
                <a:solidFill>
                  <a:schemeClr val="accent1"/>
                </a:solidFill>
              </a:rPr>
              <a:t>Convenant gemeenten</a:t>
            </a:r>
            <a:endParaRPr lang="nl-NL" b="1" u="sng" dirty="0">
              <a:solidFill>
                <a:schemeClr val="accent1"/>
              </a:solidFill>
            </a:endParaRPr>
          </a:p>
          <a:p>
            <a:pPr lvl="0"/>
            <a:r>
              <a:rPr lang="nl-NL" dirty="0" smtClean="0">
                <a:solidFill>
                  <a:prstClr val="white"/>
                </a:solidFill>
              </a:rPr>
              <a:t>4x 	Geen informatie over eigen </a:t>
            </a:r>
            <a:r>
              <a:rPr lang="nl-NL" dirty="0" err="1" smtClean="0">
                <a:solidFill>
                  <a:prstClr val="white"/>
                </a:solidFill>
              </a:rPr>
              <a:t>BABs</a:t>
            </a:r>
            <a:endParaRPr lang="nl-NL" dirty="0" smtClean="0">
              <a:solidFill>
                <a:prstClr val="white"/>
              </a:solidFill>
            </a:endParaRPr>
          </a:p>
          <a:p>
            <a:pPr lvl="0"/>
            <a:r>
              <a:rPr lang="nl-NL" dirty="0" smtClean="0">
                <a:solidFill>
                  <a:prstClr val="white"/>
                </a:solidFill>
              </a:rPr>
              <a:t>3x	Via persoonlijk contact bespreekbaar</a:t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>2x 	Via PDF aan te vragen beide types</a:t>
            </a:r>
            <a:endParaRPr lang="nl-NL" dirty="0">
              <a:solidFill>
                <a:prstClr val="white"/>
              </a:solidFill>
            </a:endParaRPr>
          </a:p>
          <a:p>
            <a:r>
              <a:rPr lang="nl-NL" dirty="0">
                <a:solidFill>
                  <a:prstClr val="white"/>
                </a:solidFill>
              </a:rPr>
              <a:t>1x 	Alleen type [B] </a:t>
            </a:r>
            <a:r>
              <a:rPr lang="nl-NL" dirty="0" err="1">
                <a:solidFill>
                  <a:prstClr val="white"/>
                </a:solidFill>
              </a:rPr>
              <a:t>BABs</a:t>
            </a:r>
            <a:r>
              <a:rPr lang="nl-NL" dirty="0">
                <a:solidFill>
                  <a:prstClr val="white"/>
                </a:solidFill>
              </a:rPr>
              <a:t> toegestaan</a:t>
            </a:r>
          </a:p>
          <a:p>
            <a:endParaRPr lang="nl-NL" b="1" u="sng" dirty="0" smtClean="0">
              <a:solidFill>
                <a:schemeClr val="accent1"/>
              </a:solidFill>
            </a:endParaRPr>
          </a:p>
          <a:p>
            <a:r>
              <a:rPr lang="nl-NL" b="1" u="sng" dirty="0" smtClean="0">
                <a:solidFill>
                  <a:schemeClr val="accent1"/>
                </a:solidFill>
              </a:rPr>
              <a:t>Rode draad aanvraagformulieren</a:t>
            </a:r>
          </a:p>
          <a:p>
            <a:pPr lvl="0"/>
            <a:r>
              <a:rPr lang="nl-NL" dirty="0" smtClean="0">
                <a:solidFill>
                  <a:prstClr val="white"/>
                </a:solidFill>
              </a:rPr>
              <a:t>Amsterdam, Utrecht, Haarlemmermeer, </a:t>
            </a:r>
          </a:p>
          <a:p>
            <a:pPr lvl="0"/>
            <a:r>
              <a:rPr lang="nl-NL" dirty="0" smtClean="0">
                <a:solidFill>
                  <a:prstClr val="white"/>
                </a:solidFill>
              </a:rPr>
              <a:t>Haarlem, Arnhem, Leiden, Almere en </a:t>
            </a:r>
          </a:p>
          <a:p>
            <a:pPr lvl="0"/>
            <a:r>
              <a:rPr lang="nl-NL" dirty="0" smtClean="0">
                <a:solidFill>
                  <a:prstClr val="white"/>
                </a:solidFill>
              </a:rPr>
              <a:t>Midden-Drenthe. </a:t>
            </a:r>
          </a:p>
          <a:p>
            <a:pPr lvl="0"/>
            <a:endParaRPr lang="nl-NL" dirty="0">
              <a:solidFill>
                <a:prstClr val="white"/>
              </a:solidFill>
            </a:endParaRPr>
          </a:p>
          <a:p>
            <a:r>
              <a:rPr lang="nl-NL" b="1" u="sng" dirty="0" smtClean="0">
                <a:solidFill>
                  <a:schemeClr val="accent1"/>
                </a:solidFill>
              </a:rPr>
              <a:t>Wat viel ons op</a:t>
            </a:r>
          </a:p>
          <a:p>
            <a:pPr lvl="0"/>
            <a:r>
              <a:rPr lang="nl-NL" dirty="0" smtClean="0">
                <a:solidFill>
                  <a:prstClr val="white"/>
                </a:solidFill>
              </a:rPr>
              <a:t>1x vraagt een gemeente om verklaringen te</a:t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>ondertekenen voor geen vergoeding en dat </a:t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>hij/zij bereid is om de verbinding te maken.</a:t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/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>1x was de aanvraag al omgebouwd naar brief</a:t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>voor het college. </a:t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/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>2x wordt geslacht en kopieën van alle </a:t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>betrokken partijen gevraagd 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461" y="791971"/>
            <a:ext cx="4391136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505</TotalTime>
  <Words>162</Words>
  <Application>Microsoft Office PowerPoint</Application>
  <PresentationFormat>Aangepast</PresentationFormat>
  <Paragraphs>124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Badge</vt:lpstr>
      <vt:lpstr>PowerPoint-presentatie</vt:lpstr>
      <vt:lpstr>Agenda </vt:lpstr>
      <vt:lpstr>1</vt:lpstr>
      <vt:lpstr>2</vt:lpstr>
      <vt:lpstr>3</vt:lpstr>
      <vt:lpstr>4</vt:lpstr>
      <vt:lpstr>5</vt:lpstr>
      <vt:lpstr>5</vt:lpstr>
    </vt:vector>
  </TitlesOfParts>
  <Company>Gemeente Hoorn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Conijn, Anna</dc:creator>
  <cp:lastModifiedBy>Conijn, Anna</cp:lastModifiedBy>
  <cp:revision>35</cp:revision>
  <dcterms:created xsi:type="dcterms:W3CDTF">2019-02-13T07:38:38Z</dcterms:created>
  <dcterms:modified xsi:type="dcterms:W3CDTF">2019-05-14T09:35:41Z</dcterms:modified>
</cp:coreProperties>
</file>