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43" r:id="rId2"/>
    <p:sldId id="463" r:id="rId3"/>
    <p:sldId id="483" r:id="rId4"/>
    <p:sldId id="485" r:id="rId5"/>
    <p:sldId id="484" r:id="rId6"/>
    <p:sldId id="465" r:id="rId7"/>
    <p:sldId id="486" r:id="rId8"/>
    <p:sldId id="464" r:id="rId9"/>
    <p:sldId id="482" r:id="rId10"/>
    <p:sldId id="469" r:id="rId11"/>
    <p:sldId id="481" r:id="rId12"/>
  </p:sldIdLst>
  <p:sldSz cx="12192000" cy="6858000"/>
  <p:notesSz cx="6805613" cy="9944100"/>
  <p:defaultTextStyle>
    <a:defPPr>
      <a:defRPr lang="nl-NL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6" orient="horz" pos="1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BC6"/>
    <a:srgbClr val="7AC6F0"/>
    <a:srgbClr val="D96F19"/>
    <a:srgbClr val="DF2261"/>
    <a:srgbClr val="E07226"/>
    <a:srgbClr val="123170"/>
    <a:srgbClr val="4E9625"/>
    <a:srgbClr val="E4E3E3"/>
    <a:srgbClr val="7DC6B0"/>
    <a:srgbClr val="492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5154" autoAdjust="0"/>
  </p:normalViewPr>
  <p:slideViewPr>
    <p:cSldViewPr snapToGrid="0" snapToObjects="1">
      <p:cViewPr varScale="1">
        <p:scale>
          <a:sx n="81" d="100"/>
          <a:sy n="81" d="100"/>
        </p:scale>
        <p:origin x="1692" y="96"/>
      </p:cViewPr>
      <p:guideLst>
        <p:guide pos="506"/>
        <p:guide orient="horz" pos="1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85FDB-F49E-9948-8E8C-3184FD344528}" type="datetimeFigureOut">
              <a:rPr lang="nl-NL" smtClean="0"/>
              <a:t>18-4-2025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3267-8DEE-7944-A8FF-79859717B6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21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32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80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37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30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19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67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58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15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39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D3267-8DEE-7944-A8FF-79859717B6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1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" y="0"/>
            <a:ext cx="12192000" cy="18796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577215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8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1800519"/>
          </a:xfrm>
          <a:prstGeom prst="rect">
            <a:avLst/>
          </a:prstGeom>
          <a:solidFill>
            <a:srgbClr val="D96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4"/>
            <a:ext cx="5362575" cy="7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Eén regel</a:t>
            </a:r>
          </a:p>
        </p:txBody>
      </p:sp>
      <p:sp>
        <p:nvSpPr>
          <p:cNvPr id="15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064253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21"/>
          <p:cNvSpPr>
            <a:spLocks noGrp="1"/>
          </p:cNvSpPr>
          <p:nvPr>
            <p:ph type="pic" sz="quarter" idx="10"/>
          </p:nvPr>
        </p:nvSpPr>
        <p:spPr>
          <a:xfrm>
            <a:off x="0" y="-3175"/>
            <a:ext cx="6098960" cy="6865169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777875 w 6098242"/>
              <a:gd name="connsiteY6" fmla="*/ 6854342 h 6858000"/>
              <a:gd name="connsiteX7" fmla="*/ 0 w 6098242"/>
              <a:gd name="connsiteY7" fmla="*/ 6858000 h 6858000"/>
              <a:gd name="connsiteX8" fmla="*/ 0 w 6098242"/>
              <a:gd name="connsiteY8" fmla="*/ 0 h 6858000"/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770560 w 6098242"/>
              <a:gd name="connsiteY5" fmla="*/ 6543590 h 6858000"/>
              <a:gd name="connsiteX6" fmla="*/ 5777875 w 6098242"/>
              <a:gd name="connsiteY6" fmla="*/ 6854342 h 6858000"/>
              <a:gd name="connsiteX7" fmla="*/ 0 w 6098242"/>
              <a:gd name="connsiteY7" fmla="*/ 6858000 h 6858000"/>
              <a:gd name="connsiteX8" fmla="*/ 0 w 6098242"/>
              <a:gd name="connsiteY8" fmla="*/ 0 h 6858000"/>
              <a:gd name="connsiteX0" fmla="*/ 0 w 6105557"/>
              <a:gd name="connsiteY0" fmla="*/ 0 h 6858000"/>
              <a:gd name="connsiteX1" fmla="*/ 5862000 w 6105557"/>
              <a:gd name="connsiteY1" fmla="*/ 0 h 6858000"/>
              <a:gd name="connsiteX2" fmla="*/ 5862000 w 6105557"/>
              <a:gd name="connsiteY2" fmla="*/ 708025 h 6858000"/>
              <a:gd name="connsiteX3" fmla="*/ 6098242 w 6105557"/>
              <a:gd name="connsiteY3" fmla="*/ 708025 h 6858000"/>
              <a:gd name="connsiteX4" fmla="*/ 6105557 w 6105557"/>
              <a:gd name="connsiteY4" fmla="*/ 6539932 h 6858000"/>
              <a:gd name="connsiteX5" fmla="*/ 5770560 w 6105557"/>
              <a:gd name="connsiteY5" fmla="*/ 6543590 h 6858000"/>
              <a:gd name="connsiteX6" fmla="*/ 5777875 w 6105557"/>
              <a:gd name="connsiteY6" fmla="*/ 6854342 h 6858000"/>
              <a:gd name="connsiteX7" fmla="*/ 0 w 6105557"/>
              <a:gd name="connsiteY7" fmla="*/ 6858000 h 6858000"/>
              <a:gd name="connsiteX8" fmla="*/ 0 w 6105557"/>
              <a:gd name="connsiteY8" fmla="*/ 0 h 6858000"/>
              <a:gd name="connsiteX0" fmla="*/ 0 w 6105557"/>
              <a:gd name="connsiteY0" fmla="*/ 0 h 6860692"/>
              <a:gd name="connsiteX1" fmla="*/ 5862000 w 6105557"/>
              <a:gd name="connsiteY1" fmla="*/ 0 h 6860692"/>
              <a:gd name="connsiteX2" fmla="*/ 5862000 w 6105557"/>
              <a:gd name="connsiteY2" fmla="*/ 708025 h 6860692"/>
              <a:gd name="connsiteX3" fmla="*/ 6098242 w 6105557"/>
              <a:gd name="connsiteY3" fmla="*/ 708025 h 6860692"/>
              <a:gd name="connsiteX4" fmla="*/ 6105557 w 6105557"/>
              <a:gd name="connsiteY4" fmla="*/ 6539932 h 6860692"/>
              <a:gd name="connsiteX5" fmla="*/ 5770560 w 6105557"/>
              <a:gd name="connsiteY5" fmla="*/ 6543590 h 6860692"/>
              <a:gd name="connsiteX6" fmla="*/ 5771525 w 6105557"/>
              <a:gd name="connsiteY6" fmla="*/ 6860692 h 6860692"/>
              <a:gd name="connsiteX7" fmla="*/ 0 w 6105557"/>
              <a:gd name="connsiteY7" fmla="*/ 6858000 h 6860692"/>
              <a:gd name="connsiteX8" fmla="*/ 0 w 6105557"/>
              <a:gd name="connsiteY8" fmla="*/ 0 h 6860692"/>
              <a:gd name="connsiteX0" fmla="*/ 0 w 6105557"/>
              <a:gd name="connsiteY0" fmla="*/ 0 h 6858000"/>
              <a:gd name="connsiteX1" fmla="*/ 5862000 w 6105557"/>
              <a:gd name="connsiteY1" fmla="*/ 0 h 6858000"/>
              <a:gd name="connsiteX2" fmla="*/ 5862000 w 6105557"/>
              <a:gd name="connsiteY2" fmla="*/ 708025 h 6858000"/>
              <a:gd name="connsiteX3" fmla="*/ 6098242 w 6105557"/>
              <a:gd name="connsiteY3" fmla="*/ 708025 h 6858000"/>
              <a:gd name="connsiteX4" fmla="*/ 6105557 w 6105557"/>
              <a:gd name="connsiteY4" fmla="*/ 6539932 h 6858000"/>
              <a:gd name="connsiteX5" fmla="*/ 5770560 w 6105557"/>
              <a:gd name="connsiteY5" fmla="*/ 6543590 h 6858000"/>
              <a:gd name="connsiteX6" fmla="*/ 5774700 w 6105557"/>
              <a:gd name="connsiteY6" fmla="*/ 6857517 h 6858000"/>
              <a:gd name="connsiteX7" fmla="*/ 0 w 6105557"/>
              <a:gd name="connsiteY7" fmla="*/ 6858000 h 6858000"/>
              <a:gd name="connsiteX8" fmla="*/ 0 w 6105557"/>
              <a:gd name="connsiteY8" fmla="*/ 0 h 6858000"/>
              <a:gd name="connsiteX0" fmla="*/ 0 w 6105557"/>
              <a:gd name="connsiteY0" fmla="*/ 0 h 6858000"/>
              <a:gd name="connsiteX1" fmla="*/ 5862000 w 6105557"/>
              <a:gd name="connsiteY1" fmla="*/ 0 h 6858000"/>
              <a:gd name="connsiteX2" fmla="*/ 5862000 w 6105557"/>
              <a:gd name="connsiteY2" fmla="*/ 708025 h 6858000"/>
              <a:gd name="connsiteX3" fmla="*/ 6098242 w 6105557"/>
              <a:gd name="connsiteY3" fmla="*/ 708025 h 6858000"/>
              <a:gd name="connsiteX4" fmla="*/ 6105557 w 6105557"/>
              <a:gd name="connsiteY4" fmla="*/ 6539932 h 6858000"/>
              <a:gd name="connsiteX5" fmla="*/ 5770560 w 6105557"/>
              <a:gd name="connsiteY5" fmla="*/ 6540415 h 6858000"/>
              <a:gd name="connsiteX6" fmla="*/ 5774700 w 6105557"/>
              <a:gd name="connsiteY6" fmla="*/ 6857517 h 6858000"/>
              <a:gd name="connsiteX7" fmla="*/ 0 w 6105557"/>
              <a:gd name="connsiteY7" fmla="*/ 6858000 h 6858000"/>
              <a:gd name="connsiteX8" fmla="*/ 0 w 6105557"/>
              <a:gd name="connsiteY8" fmla="*/ 0 h 6858000"/>
              <a:gd name="connsiteX0" fmla="*/ 0 w 6102382"/>
              <a:gd name="connsiteY0" fmla="*/ 0 h 6858000"/>
              <a:gd name="connsiteX1" fmla="*/ 5862000 w 6102382"/>
              <a:gd name="connsiteY1" fmla="*/ 0 h 6858000"/>
              <a:gd name="connsiteX2" fmla="*/ 5862000 w 6102382"/>
              <a:gd name="connsiteY2" fmla="*/ 708025 h 6858000"/>
              <a:gd name="connsiteX3" fmla="*/ 6098242 w 6102382"/>
              <a:gd name="connsiteY3" fmla="*/ 7080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862000 w 6102382"/>
              <a:gd name="connsiteY1" fmla="*/ 0 h 6858000"/>
              <a:gd name="connsiteX2" fmla="*/ 5862000 w 6102382"/>
              <a:gd name="connsiteY2" fmla="*/ 708025 h 6858000"/>
              <a:gd name="connsiteX3" fmla="*/ 6098242 w 6102382"/>
              <a:gd name="connsiteY3" fmla="*/ 115887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862000 w 6102382"/>
              <a:gd name="connsiteY1" fmla="*/ 0 h 6858000"/>
              <a:gd name="connsiteX2" fmla="*/ 5862000 w 6102382"/>
              <a:gd name="connsiteY2" fmla="*/ 1149350 h 6858000"/>
              <a:gd name="connsiteX3" fmla="*/ 6098242 w 6102382"/>
              <a:gd name="connsiteY3" fmla="*/ 115887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862000 w 6102382"/>
              <a:gd name="connsiteY1" fmla="*/ 0 h 6858000"/>
              <a:gd name="connsiteX2" fmla="*/ 5862000 w 6102382"/>
              <a:gd name="connsiteY2" fmla="*/ 1149350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862000 w 6102382"/>
              <a:gd name="connsiteY1" fmla="*/ 0 h 6858000"/>
              <a:gd name="connsiteX2" fmla="*/ 5779450 w 6102382"/>
              <a:gd name="connsiteY2" fmla="*/ 1152525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769925 w 6102382"/>
              <a:gd name="connsiteY1" fmla="*/ 0 h 6858000"/>
              <a:gd name="connsiteX2" fmla="*/ 5779450 w 6102382"/>
              <a:gd name="connsiteY2" fmla="*/ 1152525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776698 w 6102382"/>
              <a:gd name="connsiteY1" fmla="*/ 0 h 6858000"/>
              <a:gd name="connsiteX2" fmla="*/ 5779450 w 6102382"/>
              <a:gd name="connsiteY2" fmla="*/ 1152525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776698 w 6102382"/>
              <a:gd name="connsiteY1" fmla="*/ 0 h 6858000"/>
              <a:gd name="connsiteX2" fmla="*/ 5779450 w 6102382"/>
              <a:gd name="connsiteY2" fmla="*/ 1152525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0560 w 6102382"/>
              <a:gd name="connsiteY5" fmla="*/ 6540415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102382"/>
              <a:gd name="connsiteY0" fmla="*/ 0 h 6858000"/>
              <a:gd name="connsiteX1" fmla="*/ 5776698 w 6102382"/>
              <a:gd name="connsiteY1" fmla="*/ 0 h 6858000"/>
              <a:gd name="connsiteX2" fmla="*/ 5779450 w 6102382"/>
              <a:gd name="connsiteY2" fmla="*/ 1152525 h 6858000"/>
              <a:gd name="connsiteX3" fmla="*/ 6098242 w 6102382"/>
              <a:gd name="connsiteY3" fmla="*/ 1152525 h 6858000"/>
              <a:gd name="connsiteX4" fmla="*/ 6102382 w 6102382"/>
              <a:gd name="connsiteY4" fmla="*/ 6543107 h 6858000"/>
              <a:gd name="connsiteX5" fmla="*/ 5778581 w 6102382"/>
              <a:gd name="connsiteY5" fmla="*/ 6548436 h 6858000"/>
              <a:gd name="connsiteX6" fmla="*/ 5774700 w 6102382"/>
              <a:gd name="connsiteY6" fmla="*/ 6857517 h 6858000"/>
              <a:gd name="connsiteX7" fmla="*/ 0 w 6102382"/>
              <a:gd name="connsiteY7" fmla="*/ 6858000 h 6858000"/>
              <a:gd name="connsiteX8" fmla="*/ 0 w 6102382"/>
              <a:gd name="connsiteY8" fmla="*/ 0 h 6858000"/>
              <a:gd name="connsiteX0" fmla="*/ 0 w 6098960"/>
              <a:gd name="connsiteY0" fmla="*/ 0 h 6858000"/>
              <a:gd name="connsiteX1" fmla="*/ 5776698 w 6098960"/>
              <a:gd name="connsiteY1" fmla="*/ 0 h 6858000"/>
              <a:gd name="connsiteX2" fmla="*/ 5779450 w 6098960"/>
              <a:gd name="connsiteY2" fmla="*/ 1152525 h 6858000"/>
              <a:gd name="connsiteX3" fmla="*/ 6098242 w 6098960"/>
              <a:gd name="connsiteY3" fmla="*/ 1152525 h 6858000"/>
              <a:gd name="connsiteX4" fmla="*/ 6098371 w 6098960"/>
              <a:gd name="connsiteY4" fmla="*/ 6547117 h 6858000"/>
              <a:gd name="connsiteX5" fmla="*/ 5778581 w 6098960"/>
              <a:gd name="connsiteY5" fmla="*/ 6548436 h 6858000"/>
              <a:gd name="connsiteX6" fmla="*/ 5774700 w 6098960"/>
              <a:gd name="connsiteY6" fmla="*/ 6857517 h 6858000"/>
              <a:gd name="connsiteX7" fmla="*/ 0 w 6098960"/>
              <a:gd name="connsiteY7" fmla="*/ 6858000 h 6858000"/>
              <a:gd name="connsiteX8" fmla="*/ 0 w 6098960"/>
              <a:gd name="connsiteY8" fmla="*/ 0 h 6858000"/>
              <a:gd name="connsiteX0" fmla="*/ 0 w 6098960"/>
              <a:gd name="connsiteY0" fmla="*/ 0 h 6858000"/>
              <a:gd name="connsiteX1" fmla="*/ 5784719 w 6098960"/>
              <a:gd name="connsiteY1" fmla="*/ 4011 h 6858000"/>
              <a:gd name="connsiteX2" fmla="*/ 5779450 w 6098960"/>
              <a:gd name="connsiteY2" fmla="*/ 1152525 h 6858000"/>
              <a:gd name="connsiteX3" fmla="*/ 6098242 w 6098960"/>
              <a:gd name="connsiteY3" fmla="*/ 1152525 h 6858000"/>
              <a:gd name="connsiteX4" fmla="*/ 6098371 w 6098960"/>
              <a:gd name="connsiteY4" fmla="*/ 6547117 h 6858000"/>
              <a:gd name="connsiteX5" fmla="*/ 5778581 w 6098960"/>
              <a:gd name="connsiteY5" fmla="*/ 6548436 h 6858000"/>
              <a:gd name="connsiteX6" fmla="*/ 5774700 w 6098960"/>
              <a:gd name="connsiteY6" fmla="*/ 6857517 h 6858000"/>
              <a:gd name="connsiteX7" fmla="*/ 0 w 6098960"/>
              <a:gd name="connsiteY7" fmla="*/ 6858000 h 6858000"/>
              <a:gd name="connsiteX8" fmla="*/ 0 w 6098960"/>
              <a:gd name="connsiteY8" fmla="*/ 0 h 6858000"/>
              <a:gd name="connsiteX0" fmla="*/ 0 w 6098960"/>
              <a:gd name="connsiteY0" fmla="*/ 0 h 6865169"/>
              <a:gd name="connsiteX1" fmla="*/ 5784719 w 6098960"/>
              <a:gd name="connsiteY1" fmla="*/ 4011 h 6865169"/>
              <a:gd name="connsiteX2" fmla="*/ 5779450 w 6098960"/>
              <a:gd name="connsiteY2" fmla="*/ 1152525 h 6865169"/>
              <a:gd name="connsiteX3" fmla="*/ 6098242 w 6098960"/>
              <a:gd name="connsiteY3" fmla="*/ 1152525 h 6865169"/>
              <a:gd name="connsiteX4" fmla="*/ 6098371 w 6098960"/>
              <a:gd name="connsiteY4" fmla="*/ 6547117 h 6865169"/>
              <a:gd name="connsiteX5" fmla="*/ 5778581 w 6098960"/>
              <a:gd name="connsiteY5" fmla="*/ 6548436 h 6865169"/>
              <a:gd name="connsiteX6" fmla="*/ 5774700 w 6098960"/>
              <a:gd name="connsiteY6" fmla="*/ 6865169 h 6865169"/>
              <a:gd name="connsiteX7" fmla="*/ 0 w 6098960"/>
              <a:gd name="connsiteY7" fmla="*/ 6858000 h 6865169"/>
              <a:gd name="connsiteX8" fmla="*/ 0 w 6098960"/>
              <a:gd name="connsiteY8" fmla="*/ 0 h 68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8960" h="6865169">
                <a:moveTo>
                  <a:pt x="0" y="0"/>
                </a:moveTo>
                <a:lnTo>
                  <a:pt x="5784719" y="4011"/>
                </a:lnTo>
                <a:cubicBezTo>
                  <a:pt x="5785636" y="388186"/>
                  <a:pt x="5778533" y="768350"/>
                  <a:pt x="5779450" y="1152525"/>
                </a:cubicBezTo>
                <a:lnTo>
                  <a:pt x="6098242" y="1152525"/>
                </a:lnTo>
                <a:cubicBezTo>
                  <a:pt x="6100680" y="3096494"/>
                  <a:pt x="6095933" y="4603148"/>
                  <a:pt x="6098371" y="6547117"/>
                </a:cubicBezTo>
                <a:lnTo>
                  <a:pt x="5778581" y="6548436"/>
                </a:lnTo>
                <a:cubicBezTo>
                  <a:pt x="5778903" y="6654137"/>
                  <a:pt x="5774378" y="6759468"/>
                  <a:pt x="5774700" y="686516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op het pictogram als </a:t>
            </a:r>
            <a:br>
              <a:rPr lang="nl-NL" dirty="0"/>
            </a:br>
            <a:r>
              <a:rPr lang="nl-NL" dirty="0"/>
              <a:t>u een afbeelding wilt toevoegen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" y="0"/>
            <a:ext cx="12192000" cy="187960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577215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2394408"/>
          </a:xfrm>
          <a:prstGeom prst="rect">
            <a:avLst/>
          </a:prstGeom>
          <a:solidFill>
            <a:srgbClr val="017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3"/>
            <a:ext cx="5362575" cy="119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Titel over twee</a:t>
            </a:r>
            <a:br>
              <a:rPr lang="nl-NL" dirty="0"/>
            </a:br>
            <a:r>
              <a:rPr lang="nl-NL" dirty="0"/>
              <a:t>regels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510957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3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22329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1800519"/>
          </a:xfrm>
          <a:prstGeom prst="rect">
            <a:avLst/>
          </a:prstGeom>
          <a:solidFill>
            <a:srgbClr val="017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4"/>
            <a:ext cx="5362575" cy="7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Eén regel</a:t>
            </a:r>
          </a:p>
        </p:txBody>
      </p:sp>
      <p:sp>
        <p:nvSpPr>
          <p:cNvPr id="15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064253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3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2394408"/>
          </a:xfrm>
          <a:prstGeom prst="rect">
            <a:avLst/>
          </a:prstGeom>
          <a:solidFill>
            <a:srgbClr val="4E9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3"/>
            <a:ext cx="5362575" cy="119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Titel over twee</a:t>
            </a:r>
            <a:br>
              <a:rPr lang="nl-NL" dirty="0"/>
            </a:br>
            <a:r>
              <a:rPr lang="nl-NL" dirty="0"/>
              <a:t>regels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510957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1800519"/>
          </a:xfrm>
          <a:prstGeom prst="rect">
            <a:avLst/>
          </a:prstGeom>
          <a:solidFill>
            <a:srgbClr val="4E9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4"/>
            <a:ext cx="5362575" cy="7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Eén regel</a:t>
            </a:r>
          </a:p>
        </p:txBody>
      </p:sp>
      <p:sp>
        <p:nvSpPr>
          <p:cNvPr id="15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064253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2394408"/>
          </a:xfrm>
          <a:prstGeom prst="rect">
            <a:avLst/>
          </a:prstGeom>
          <a:solidFill>
            <a:srgbClr val="DF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3"/>
            <a:ext cx="5362575" cy="119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Titel over twee</a:t>
            </a:r>
            <a:br>
              <a:rPr lang="nl-NL" dirty="0"/>
            </a:br>
            <a:r>
              <a:rPr lang="nl-NL" dirty="0"/>
              <a:t>regels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510957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1800519"/>
          </a:xfrm>
          <a:prstGeom prst="rect">
            <a:avLst/>
          </a:prstGeom>
          <a:solidFill>
            <a:srgbClr val="DF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4"/>
            <a:ext cx="5362575" cy="7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Eén regel</a:t>
            </a:r>
          </a:p>
        </p:txBody>
      </p:sp>
      <p:sp>
        <p:nvSpPr>
          <p:cNvPr id="15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064253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 userDrawn="1"/>
        </p:nvSpPr>
        <p:spPr>
          <a:xfrm>
            <a:off x="0" y="0"/>
            <a:ext cx="12192000" cy="2394408"/>
          </a:xfrm>
          <a:prstGeom prst="rect">
            <a:avLst/>
          </a:prstGeom>
          <a:solidFill>
            <a:srgbClr val="D96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Rechthoek 7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Content Placeholder 1"/>
          <p:cNvSpPr txBox="1">
            <a:spLocks/>
          </p:cNvSpPr>
          <p:nvPr userDrawn="1"/>
        </p:nvSpPr>
        <p:spPr>
          <a:xfrm>
            <a:off x="8506382" y="2488778"/>
            <a:ext cx="5472723" cy="31291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800"/>
              </a:spcBef>
              <a:buBlip>
                <a:blip r:embed="rId3"/>
              </a:buBlip>
            </a:pPr>
            <a:endParaRPr lang="nl-NL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2"/>
          <p:cNvSpPr txBox="1">
            <a:spLocks/>
          </p:cNvSpPr>
          <p:nvPr userDrawn="1"/>
        </p:nvSpPr>
        <p:spPr>
          <a:xfrm>
            <a:off x="635000" y="1040790"/>
            <a:ext cx="5472723" cy="9480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nl-NL" sz="3400" b="1" dirty="0">
              <a:solidFill>
                <a:srgbClr val="017BC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45148" y="1064443"/>
            <a:ext cx="5362575" cy="119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nl-NL" dirty="0"/>
              <a:t>Titel over twee</a:t>
            </a:r>
            <a:br>
              <a:rPr lang="nl-NL" dirty="0"/>
            </a:br>
            <a:r>
              <a:rPr lang="nl-NL" dirty="0"/>
              <a:t>regels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1"/>
          </p:nvPr>
        </p:nvSpPr>
        <p:spPr>
          <a:xfrm>
            <a:off x="744538" y="2510957"/>
            <a:ext cx="5351462" cy="3159125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ts val="3200"/>
              </a:lnSpc>
              <a:buFontTx/>
              <a:buBlip>
                <a:blip r:embed="rId4"/>
              </a:buBlip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685766" indent="-228589">
              <a:buFont typeface="Wingdings" charset="2"/>
              <a:buChar char="§"/>
              <a:defRPr sz="2200">
                <a:latin typeface="Verdana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4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outer.diephuis@minbzk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6023226" y="-3175"/>
            <a:ext cx="6168774" cy="6858000"/>
          </a:xfrm>
          <a:prstGeom prst="rect">
            <a:avLst/>
          </a:prstGeom>
          <a:solidFill>
            <a:srgbClr val="017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784848" y="301752"/>
            <a:ext cx="4956047" cy="61722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b="1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endParaRPr lang="nl-NL" sz="3600" b="1" i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Federatieve Toegangsverlening </a:t>
            </a:r>
          </a:p>
          <a:p>
            <a:pPr algn="ctr"/>
            <a:endParaRPr lang="nl-NL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ctr"/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Beleids-juridische </a:t>
            </a:r>
          </a:p>
          <a:p>
            <a:pPr algn="ctr"/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Verantwoording</a:t>
            </a:r>
          </a:p>
          <a:p>
            <a:pPr algn="ctr"/>
            <a:endParaRPr lang="nl-NL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ctr"/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Kader voor inrichting </a:t>
            </a:r>
          </a:p>
          <a:p>
            <a:pPr algn="ctr"/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en werking FTV </a:t>
            </a:r>
          </a:p>
          <a:p>
            <a:pPr algn="ctr"/>
            <a:endParaRPr lang="nl-NL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ctr"/>
            <a:endParaRPr lang="nl-NL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ctr"/>
            <a:r>
              <a:rPr lang="nl-NL" sz="20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</a:rPr>
              <a:t>Wouter Diephuis</a:t>
            </a:r>
          </a:p>
          <a:p>
            <a:pPr algn="ctr"/>
            <a:endParaRPr lang="nl-NL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ctr"/>
            <a:r>
              <a:rPr lang="nl-NL" sz="20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Wouter.diephuis@minbzk.nl</a:t>
            </a:r>
            <a:endParaRPr lang="nl-NL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endParaRPr lang="nl-NL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endParaRPr lang="nl-NL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endParaRPr lang="nl-NL" sz="2000" b="1" i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nl-NL" sz="2000" b="1" i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ndertitel 2"/>
          <p:cNvSpPr txBox="1">
            <a:spLocks/>
          </p:cNvSpPr>
          <p:nvPr/>
        </p:nvSpPr>
        <p:spPr>
          <a:xfrm>
            <a:off x="6583163" y="5302824"/>
            <a:ext cx="5004000" cy="843451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nl-NL" sz="16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Tijdelijke aanduiding voor afbeelding 6" descr="Afbeelding met schermopname, ontwerp, clipart, tekenfilm&#10;&#10;Automatisch gegenereerde beschrijving">
            <a:extLst>
              <a:ext uri="{FF2B5EF4-FFF2-40B4-BE49-F238E27FC236}">
                <a16:creationId xmlns:a16="http://schemas.microsoft.com/office/drawing/2014/main" id="{5A1E31BE-8BD2-5B35-196A-8566B2F42A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7792" r="27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9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4538" y="963859"/>
            <a:ext cx="7932649" cy="1130117"/>
          </a:xfrm>
        </p:spPr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Een standaard opstellen om deze kaders te faciliteren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8" y="2510957"/>
            <a:ext cx="11709590" cy="434704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Afspraken over toegangsverlening maken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Behoud van verantwoordelijkheid van elk overheidsorgaan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Grote gemene deler in verplichtingen zoeken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Baseline voor toegangsverlening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Logging van verleende toegang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Per organisatie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Over organisaties heen (ketenlogging)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Functionele invulling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Technisch operationele invulling</a:t>
            </a:r>
          </a:p>
          <a:p>
            <a:pPr marL="0" indent="0">
              <a:lnSpc>
                <a:spcPct val="150000"/>
              </a:lnSpc>
              <a:buNone/>
            </a:pPr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73037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2135188" y="963859"/>
            <a:ext cx="7932649" cy="1130117"/>
          </a:xfrm>
        </p:spPr>
        <p:txBody>
          <a:bodyPr/>
          <a:lstStyle/>
          <a:p>
            <a:pPr algn="ctr"/>
            <a:r>
              <a:rPr lang="nl-NL" dirty="0"/>
              <a:t>Beschrijving van de standaard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253810" y="2415707"/>
            <a:ext cx="11709590" cy="43470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600" dirty="0"/>
              <a:t>				Doen we samen binnen de gestelde kaders</a:t>
            </a:r>
          </a:p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167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9250190" cy="1196975"/>
          </a:xfrm>
        </p:spPr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7" y="2510957"/>
            <a:ext cx="10978071" cy="423731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Behoefte: Verantwoording door de overheid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Kaders: Binnen welke kader moet de overheid werken?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Eenduidige toegangsverlening door verschillende overheidsorganisaties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Toegangsverlening als toegangsmaatregel en verantwoordingsinstrument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Eenduidige inrichting en operationalisering en toegangsverlening t.b.v. uitvoering verplichtingen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Eenduidigheid bevorderen is standaardiseren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Een standaard opstellen om deze kaders faciliteren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Beschrijving van de standaard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212654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9250190" cy="1196975"/>
          </a:xfrm>
        </p:spPr>
        <p:txBody>
          <a:bodyPr/>
          <a:lstStyle/>
          <a:p>
            <a:r>
              <a:rPr lang="nl-NL" dirty="0"/>
              <a:t>Behoefte: verantwoording door de overheid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7" y="2510957"/>
            <a:ext cx="10978071" cy="42373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Overheid moeten hun publieke taken kunnen uitvoeren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En zich verantwoorden over de uitvoering van deze taken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De overheid moet zich daarvoor kunnen verantwoorden over de informatie die daarvoor wordt gebruikt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De overheid moet zich kunnen verantwoorden hoe deze informatie wordt gebruikt</a:t>
            </a:r>
            <a:endParaRPr lang="nl-NL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39514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9250190" cy="1196975"/>
          </a:xfrm>
        </p:spPr>
        <p:txBody>
          <a:bodyPr/>
          <a:lstStyle/>
          <a:p>
            <a:r>
              <a:rPr lang="nl-NL" dirty="0"/>
              <a:t>Behoefte: verantwoording door de overheid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7" y="2510957"/>
            <a:ext cx="10978071" cy="42373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Publieke taken zijn opgedragen bij wet en uitvoeringsregelgeving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Taken kunnen en zullen per organisatie heel verschillend zijn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Organisaties zullen daardoor heel verschillend zijn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Doelgroep en gegevens behoefte zal heel verschillend zijn: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Dienstverlenende taken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Handhavende taken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7981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9250190" cy="1196975"/>
          </a:xfrm>
        </p:spPr>
        <p:txBody>
          <a:bodyPr/>
          <a:lstStyle/>
          <a:p>
            <a:r>
              <a:rPr lang="nl-NL" dirty="0"/>
              <a:t>Kaders: verantwoording door de overheid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7" y="2510957"/>
            <a:ext cx="10978071" cy="42373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nl-NL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b="1" dirty="0"/>
              <a:t>Wat zijn de kaders voor overheden?</a:t>
            </a:r>
            <a:r>
              <a:rPr lang="nl-NL" sz="1400" dirty="0">
                <a:latin typeface="Verdana" panose="020B0604030504040204" pitchFamily="34" charset="0"/>
                <a:ea typeface="Calibri" panose="020F0502020204030204" pitchFamily="34" charset="0"/>
              </a:rPr>
              <a:t>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Calibri" panose="020F0502020204030204" pitchFamily="34" charset="0"/>
              </a:rPr>
              <a:t>Private: sector: alles mag, tenzij verboden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Verdana" panose="020B0604030504040204" pitchFamily="34" charset="0"/>
                <a:ea typeface="Calibri" panose="020F0502020204030204" pitchFamily="34" charset="0"/>
              </a:rPr>
              <a:t>Overheid: niks mag, tenzij expliciet toegestaan o.b.v. taak</a:t>
            </a:r>
            <a:endParaRPr lang="nl-NL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Gegevensbehoefte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/>
              <a:t>gegevensbehoefte zal dus ook heel verschillend zijn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doeleinden zullen verschillen zijn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Inzicht en controle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/>
              <a:t>Welke organisaties betrokken?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/>
              <a:t>Welke organisatie mag wat?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200" dirty="0"/>
              <a:t>Wie heeft data gebruikt/ gevraagd?</a:t>
            </a:r>
            <a:endParaRPr lang="nl-NL" sz="1200" dirty="0">
              <a:latin typeface="Verdana" charset="0"/>
              <a:ea typeface="Verdana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0" indent="0">
              <a:lnSpc>
                <a:spcPct val="150000"/>
              </a:lnSpc>
              <a:buNone/>
            </a:pP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0516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8966411" cy="1196975"/>
          </a:xfrm>
        </p:spPr>
        <p:txBody>
          <a:bodyPr/>
          <a:lstStyle/>
          <a:p>
            <a:r>
              <a:rPr lang="nl-NL" dirty="0"/>
              <a:t>Eenduidige verantwoording door verschillende overheidsorganisaties</a:t>
            </a:r>
          </a:p>
        </p:txBody>
      </p:sp>
      <p:sp>
        <p:nvSpPr>
          <p:cNvPr id="3" name="Rechthoek 2"/>
          <p:cNvSpPr/>
          <p:nvPr/>
        </p:nvSpPr>
        <p:spPr>
          <a:xfrm>
            <a:off x="930729" y="2743200"/>
            <a:ext cx="103894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Eenduidige verantwoording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Verantwoordingsplicht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Inrichting van de overheid: divers en verschillend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Verschillende organisaties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Verschillende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</a:rPr>
              <a:t>Verschillende informatie-verwerkingen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59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8966411" cy="1196975"/>
          </a:xfrm>
        </p:spPr>
        <p:txBody>
          <a:bodyPr/>
          <a:lstStyle/>
          <a:p>
            <a:r>
              <a:rPr lang="nl-NL" dirty="0"/>
              <a:t>Eenduidige verantwoording door verschillende overheidsorganisaties</a:t>
            </a:r>
          </a:p>
        </p:txBody>
      </p:sp>
      <p:sp>
        <p:nvSpPr>
          <p:cNvPr id="3" name="Rechthoek 2"/>
          <p:cNvSpPr/>
          <p:nvPr/>
        </p:nvSpPr>
        <p:spPr>
          <a:xfrm>
            <a:off x="930729" y="2743200"/>
            <a:ext cx="1038947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Noodzaak:</a:t>
            </a:r>
          </a:p>
          <a:p>
            <a:endParaRPr lang="nl-NL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Verdana" panose="020B0604030504040204" pitchFamily="34" charset="0"/>
                <a:ea typeface="Verdana" panose="020B0604030504040204" pitchFamily="34" charset="0"/>
              </a:rPr>
              <a:t>vastleggen:</a:t>
            </a:r>
          </a:p>
          <a:p>
            <a:pPr marL="742928" lvl="1" indent="-285750">
              <a:buFontTx/>
              <a:buChar char="-"/>
            </a:pPr>
            <a:r>
              <a:rPr lang="nl-NL" sz="1400" dirty="0"/>
              <a:t>Voor welke doelen precies gegevens nodig zijn</a:t>
            </a:r>
          </a:p>
          <a:p>
            <a:pPr marL="742928" lvl="1" indent="-285750">
              <a:buFontTx/>
              <a:buChar char="-"/>
            </a:pPr>
            <a:r>
              <a:rPr lang="nl-NL" sz="1400" dirty="0"/>
              <a:t>Welke gegevens mogen worden gevraagd</a:t>
            </a:r>
          </a:p>
          <a:p>
            <a:pPr marL="742928" lvl="1" indent="-285750">
              <a:buFontTx/>
              <a:buChar char="-"/>
            </a:pPr>
            <a:r>
              <a:rPr lang="nl-NL" sz="1400" dirty="0"/>
              <a:t>Soms op organisatie niveau</a:t>
            </a:r>
          </a:p>
          <a:p>
            <a:pPr marL="742928" lvl="1" indent="-285750">
              <a:buFontTx/>
              <a:buChar char="-"/>
            </a:pPr>
            <a:r>
              <a:rPr lang="nl-NL" sz="1400" dirty="0"/>
              <a:t>Soms op medewerkers niveau</a:t>
            </a:r>
          </a:p>
          <a:p>
            <a:pPr marL="742928" lvl="1" indent="-285750">
              <a:buFontTx/>
              <a:buChar char="-"/>
            </a:pPr>
            <a:r>
              <a:rPr lang="nl-NL" sz="1400" dirty="0"/>
              <a:t>Op systeemniveau (System-</a:t>
            </a:r>
            <a:r>
              <a:rPr lang="nl-NL" sz="1400" dirty="0" err="1"/>
              <a:t>to</a:t>
            </a:r>
            <a:r>
              <a:rPr lang="nl-NL" sz="1400" dirty="0"/>
              <a:t>-</a:t>
            </a:r>
            <a:r>
              <a:rPr lang="nl-NL" sz="1400" dirty="0" err="1"/>
              <a:t>sytem</a:t>
            </a:r>
            <a:r>
              <a:rPr lang="nl-NL" sz="1400" dirty="0"/>
              <a:t>)</a:t>
            </a:r>
          </a:p>
          <a:p>
            <a:pPr marL="342900" lvl="0" indent="-342900">
              <a:buFont typeface="Verdana" panose="020B0604030504040204" pitchFamily="34" charset="0"/>
              <a:buChar char="-"/>
            </a:pPr>
            <a:endParaRPr lang="nl-NL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Verdana" panose="020B0604030504040204" pitchFamily="34" charset="0"/>
              <a:buChar char="-"/>
            </a:pPr>
            <a:r>
              <a:rPr lang="nl-NL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Verantwoording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Verdana" panose="020B0604030504040204" pitchFamily="34" charset="0"/>
              <a:buChar char="-"/>
            </a:pPr>
            <a:r>
              <a:rPr lang="nl-NL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Herstelmogelijkheden, ook door de keten heen (herstelde fout moet door een organisatie aan andere organisaties gemeld worden) 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Verdana" panose="020B0604030504040204" pitchFamily="34" charset="0"/>
              <a:buChar char="-"/>
            </a:pPr>
            <a:r>
              <a:rPr lang="nl-NL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Transparantie ( AVG-rechten (voor natuurlijke personen) en rechtspersonen)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28" lvl="1" indent="-285750">
              <a:buFontTx/>
              <a:buChar char="-"/>
            </a:pPr>
            <a:endParaRPr lang="nl-NL" dirty="0"/>
          </a:p>
          <a:p>
            <a:pPr marL="742928" lvl="1" indent="-285750">
              <a:buFontTx/>
              <a:buChar char="-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80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8" y="1064443"/>
            <a:ext cx="9250190" cy="1196975"/>
          </a:xfrm>
        </p:spPr>
        <p:txBody>
          <a:bodyPr/>
          <a:lstStyle/>
          <a:p>
            <a:r>
              <a:rPr lang="nl-NL" dirty="0"/>
              <a:t>Logging als verantwoordingsinstrument</a:t>
            </a:r>
          </a:p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744537" y="2510957"/>
            <a:ext cx="10978071" cy="42373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/>
              <a:t>Kaders voor toegangsverlening per organisatie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/>
              <a:t>Kaders voor toegangsverlening tussen organisaties onderling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648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>
          <a:xfrm>
            <a:off x="745147" y="1064443"/>
            <a:ext cx="10512787" cy="1196975"/>
          </a:xfrm>
        </p:spPr>
        <p:txBody>
          <a:bodyPr/>
          <a:lstStyle/>
          <a:p>
            <a:r>
              <a:rPr lang="nl-NL" dirty="0"/>
              <a:t>Eenduidigheid bevorderen is standaardiseren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283464" y="2510956"/>
            <a:ext cx="10974471" cy="40727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nl-NL" sz="1400" dirty="0"/>
          </a:p>
          <a:p>
            <a:pPr>
              <a:buFont typeface="Arial" panose="020B0604020202020204" pitchFamily="34" charset="0"/>
              <a:buChar char="•"/>
            </a:pPr>
            <a:endParaRPr lang="nl-N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/>
              <a:t>Standaardisatie van toegangsverlening binnen organisaties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/>
              <a:t>Standaardisatie van toegangsverlening tussen organisaties (informatie-uitwisseling)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8600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422</Words>
  <Application>Microsoft Office PowerPoint</Application>
  <PresentationFormat>Breedbeeld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Office-gebruiker</dc:creator>
  <cp:lastModifiedBy>Diephuis, Wouter</cp:lastModifiedBy>
  <cp:revision>572</cp:revision>
  <cp:lastPrinted>2022-10-10T09:27:16Z</cp:lastPrinted>
  <dcterms:created xsi:type="dcterms:W3CDTF">2017-10-25T06:29:11Z</dcterms:created>
  <dcterms:modified xsi:type="dcterms:W3CDTF">2025-04-18T08:37:21Z</dcterms:modified>
</cp:coreProperties>
</file>