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23"/>
  </p:notesMasterIdLst>
  <p:sldIdLst>
    <p:sldId id="274" r:id="rId6"/>
    <p:sldId id="442" r:id="rId7"/>
    <p:sldId id="446" r:id="rId8"/>
    <p:sldId id="4747" r:id="rId9"/>
    <p:sldId id="4761" r:id="rId10"/>
    <p:sldId id="357" r:id="rId11"/>
    <p:sldId id="304" r:id="rId12"/>
    <p:sldId id="306" r:id="rId13"/>
    <p:sldId id="354" r:id="rId14"/>
    <p:sldId id="307" r:id="rId15"/>
    <p:sldId id="356" r:id="rId16"/>
    <p:sldId id="345" r:id="rId17"/>
    <p:sldId id="358" r:id="rId18"/>
    <p:sldId id="4762" r:id="rId19"/>
    <p:sldId id="4763" r:id="rId20"/>
    <p:sldId id="4764" r:id="rId21"/>
    <p:sldId id="4766" r:id="rId2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612"/>
    <a:srgbClr val="CCCCCC"/>
    <a:srgbClr val="000000"/>
    <a:srgbClr val="E6E6E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C5806-8C0E-49B8-BE28-293A8397152A}" v="5" dt="2025-06-16T09:45:16.370"/>
    <p1510:client id="{8EAB6D70-3689-4B80-AA24-3E823EA26151}" v="306" dt="2025-06-16T23:01:00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31" autoAdjust="0"/>
  </p:normalViewPr>
  <p:slideViewPr>
    <p:cSldViewPr snapToGrid="0">
      <p:cViewPr varScale="1">
        <p:scale>
          <a:sx n="154" d="100"/>
          <a:sy n="154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4ABBD-1D8E-AB4D-BFC8-A9CE9EA7FF94}" type="datetimeFigureOut">
              <a:rPr lang="nl-NL" smtClean="0"/>
              <a:t>19-06-2025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F5E-A800-3B4F-BB9F-6BE6D9D41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08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https://www.istandaarden.nl/iwlz/actieprogramma/index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96F5E-A800-3B4F-BB9F-6BE6D9D4179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5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https://informatiemodel.istandaarden.nl/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96F5E-A800-3B4F-BB9F-6BE6D9D4179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76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estafettemodel scheiding door berichten. AW33 naar zorgaanbieder </a:t>
            </a:r>
            <a:r>
              <a:rPr lang="nl-NL" dirty="0" err="1"/>
              <a:t>pgbPercentage</a:t>
            </a:r>
            <a:r>
              <a:rPr lang="nl-NL" dirty="0"/>
              <a:t> is afwezig. ZK33 naar zorgkantoor </a:t>
            </a:r>
            <a:r>
              <a:rPr lang="nl-NL" dirty="0" err="1"/>
              <a:t>pgbPercentage</a:t>
            </a:r>
            <a:r>
              <a:rPr lang="nl-NL" dirty="0"/>
              <a:t> gevuld. Met een register is er 1 bron en moet de raadpleging worden beperkt.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96F5E-A800-3B4F-BB9F-6BE6D9D4179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48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en-US" dirty="0" err="1"/>
              <a:t>moeten</a:t>
            </a:r>
            <a:r>
              <a:rPr lang="en-US" dirty="0"/>
              <a:t> ingangs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einddatum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meegegeven</a:t>
            </a:r>
            <a:r>
              <a:rPr lang="en-US" dirty="0"/>
              <a:t> om de overlap met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raadplegen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volgens</a:t>
            </a:r>
            <a:r>
              <a:rPr lang="en-US" dirty="0"/>
              <a:t> de eigen Bemiddelingspecificatie(ID) </a:t>
            </a:r>
            <a:r>
              <a:rPr lang="en-US" dirty="0" err="1"/>
              <a:t>toegang</a:t>
            </a:r>
            <a:r>
              <a:rPr lang="en-US" dirty="0"/>
              <a:t> is </a:t>
            </a:r>
            <a:r>
              <a:rPr lang="en-US" dirty="0" err="1"/>
              <a:t>toegestaan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96F5E-A800-3B4F-BB9F-6BE6D9D41791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79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 de PEP </a:t>
            </a:r>
            <a:r>
              <a:rPr lang="en-US" dirty="0" err="1"/>
              <a:t>naar</a:t>
            </a:r>
            <a:r>
              <a:rPr lang="en-US" dirty="0"/>
              <a:t> de PDP </a:t>
            </a:r>
            <a:r>
              <a:rPr lang="en-US" dirty="0" err="1"/>
              <a:t>stuurt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96F5E-A800-3B4F-BB9F-6BE6D9D4179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00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0" y="1331999"/>
            <a:ext cx="5328000" cy="792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0" y="2376000"/>
            <a:ext cx="5328000" cy="432000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2948356"/>
            <a:ext cx="1440000" cy="1800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FA16E4-0BC8-3E4D-9762-9FDB7E19FCC8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31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afie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432000"/>
            <a:ext cx="3780000" cy="6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titel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368000"/>
            <a:ext cx="3780000" cy="3168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285786-0357-0944-A5BD-99D782D26D1B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grafiek 8">
            <a:extLst>
              <a:ext uri="{FF2B5EF4-FFF2-40B4-BE49-F238E27FC236}">
                <a16:creationId xmlns:a16="http://schemas.microsoft.com/office/drawing/2014/main" id="{97B57B6B-3771-AAF4-94CF-98C9A8363F05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68000" y="771181"/>
            <a:ext cx="3780000" cy="3764307"/>
          </a:xfrm>
        </p:spPr>
        <p:txBody>
          <a:bodyPr tIns="180000"/>
          <a:lstStyle>
            <a:lvl1pPr marL="0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om een grafiek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69918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911BA60-0280-F4D5-E8F3-BD0A2444096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432000"/>
            <a:ext cx="3780000" cy="6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titel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368000"/>
            <a:ext cx="3780000" cy="3168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843997-C1B3-9A41-B51C-34FDEAC8422A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6740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911BA60-0280-F4D5-E8F3-BD0A2444096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8000" y="432000"/>
            <a:ext cx="3780000" cy="684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titel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000" y="1368000"/>
            <a:ext cx="3780000" cy="31680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6034A4-7239-0744-BE17-BD7864A12A30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72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020C-31DF-E94A-AD24-BDD07C7E3E04}" type="datetime4">
              <a:rPr lang="nl-NL" smtClean="0"/>
              <a:t>19 juni 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5400000"/>
            <a:ext cx="1008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F22EE8B9-EDFA-1147-A39D-22F2FE5523A3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AFE228-3288-8ABC-C7B7-107292BD8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3999" y="2018580"/>
            <a:ext cx="5399999" cy="10800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Klikken om een quote toe te voegen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063A6F-6FB5-C97F-6ECD-01F94F799C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944000" y="3240000"/>
            <a:ext cx="5400000" cy="216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naam en functie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40566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6B23-3F3C-1A4A-AF21-F30D99128630}" type="datetime4">
              <a:rPr lang="nl-NL" smtClean="0"/>
              <a:t>19 juni 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DFBE61-976E-9B5A-FA3B-CB443273E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00" y="3459296"/>
            <a:ext cx="1655999" cy="68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B3F658-C291-1367-3C55-5359E58EF77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701841" y="3459296"/>
            <a:ext cx="1655999" cy="68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CC074D-E6E8-D33B-A994-81D850AE6F8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827682" y="3459296"/>
            <a:ext cx="1655999" cy="68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DC16BE8-3827-BE97-6BDD-A22EF6D691A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953523" y="3459296"/>
            <a:ext cx="1655999" cy="68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06488AA-690C-6EDB-03BE-7C1A06AB2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6000" y="1939125"/>
            <a:ext cx="1655999" cy="1152000"/>
          </a:xfrm>
          <a:prstGeom prst="rect">
            <a:avLst/>
          </a:prstGeom>
          <a:noFill/>
        </p:spPr>
        <p:txBody>
          <a:bodyPr lIns="72000" tIns="108000" rIns="72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BEB4C90-7CE4-E3B5-9A31-202A3574DEE5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2701841" y="1939125"/>
            <a:ext cx="1655999" cy="1152000"/>
          </a:xfrm>
          <a:prstGeom prst="rect">
            <a:avLst/>
          </a:prstGeom>
          <a:noFill/>
        </p:spPr>
        <p:txBody>
          <a:bodyPr lIns="72000" tIns="108000" rIns="72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48246CA8-5D8B-120F-FE84-218DBD2ADA1B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4827682" y="1939125"/>
            <a:ext cx="1655999" cy="1152000"/>
          </a:xfrm>
          <a:prstGeom prst="rect">
            <a:avLst/>
          </a:prstGeom>
          <a:noFill/>
        </p:spPr>
        <p:txBody>
          <a:bodyPr lIns="72000" tIns="108000" rIns="72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AD1BF122-7FA3-B45D-3F80-5274054BC712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6953523" y="1939125"/>
            <a:ext cx="1655999" cy="1152000"/>
          </a:xfrm>
          <a:prstGeom prst="rect">
            <a:avLst/>
          </a:prstGeom>
          <a:noFill/>
        </p:spPr>
        <p:txBody>
          <a:bodyPr lIns="72000" tIns="108000" rIns="72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03393B8-D93A-F2B7-1F15-940688EE3BC7}"/>
              </a:ext>
            </a:extLst>
          </p:cNvPr>
          <p:cNvCxnSpPr/>
          <p:nvPr userDrawn="1"/>
        </p:nvCxnSpPr>
        <p:spPr>
          <a:xfrm>
            <a:off x="2462270" y="1740665"/>
            <a:ext cx="0" cy="2478795"/>
          </a:xfrm>
          <a:prstGeom prst="line">
            <a:avLst/>
          </a:prstGeom>
          <a:ln w="9525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7B52757F-1383-A109-E20D-8A46E91812A4}"/>
              </a:ext>
            </a:extLst>
          </p:cNvPr>
          <p:cNvCxnSpPr/>
          <p:nvPr userDrawn="1"/>
        </p:nvCxnSpPr>
        <p:spPr>
          <a:xfrm>
            <a:off x="4588525" y="1740665"/>
            <a:ext cx="0" cy="2478795"/>
          </a:xfrm>
          <a:prstGeom prst="line">
            <a:avLst/>
          </a:prstGeom>
          <a:ln w="9525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78888F2-C6B1-022D-355B-58124F57B0A3}"/>
              </a:ext>
            </a:extLst>
          </p:cNvPr>
          <p:cNvCxnSpPr/>
          <p:nvPr userDrawn="1"/>
        </p:nvCxnSpPr>
        <p:spPr>
          <a:xfrm>
            <a:off x="6714781" y="1740665"/>
            <a:ext cx="0" cy="2478795"/>
          </a:xfrm>
          <a:prstGeom prst="line">
            <a:avLst/>
          </a:prstGeom>
          <a:ln w="9525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2" y="1944000"/>
            <a:ext cx="6623999" cy="1296000"/>
          </a:xfrm>
        </p:spPr>
        <p:txBody>
          <a:bodyPr anchor="t" anchorCtr="0"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5400000"/>
            <a:ext cx="1008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CB177050-9576-104A-A5C9-89C42E21D90D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1A3D370-444B-D656-68DF-ADD4FAE6030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00" y="3960000"/>
            <a:ext cx="2949178" cy="576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contactgegevens te bewerken</a:t>
            </a:r>
          </a:p>
        </p:txBody>
      </p:sp>
    </p:spTree>
    <p:extLst>
      <p:ext uri="{BB962C8B-B14F-4D97-AF65-F5344CB8AC3E}">
        <p14:creationId xmlns:p14="http://schemas.microsoft.com/office/powerpoint/2010/main" val="3553945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448B-B934-2A42-BB93-3F7F74972D73}" type="datetime4">
              <a:rPr lang="nl-NL" smtClean="0"/>
              <a:t>19 juni 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3AD0-09C8-0F45-AD98-EB75B87ED0AC}" type="datetime4">
              <a:rPr lang="nl-NL" smtClean="0"/>
              <a:t>19 juni 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4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CBF5D96-F3F0-EF4A-9E75-51F1A9D014E2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800000" tIns="360000" rIns="1800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75CC-3157-114F-B97B-899C821DF1A1}" type="datetime4">
              <a:rPr lang="nl-NL" smtClean="0"/>
              <a:t>19 juni 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000" y="1368000"/>
            <a:ext cx="3600000" cy="792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000" y="2362589"/>
            <a:ext cx="3600000" cy="432000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68000" y="2880000"/>
            <a:ext cx="1440000" cy="180000"/>
          </a:xfrm>
        </p:spPr>
        <p:txBody>
          <a:bodyPr/>
          <a:lstStyle/>
          <a:p>
            <a:fld id="{BB591F36-399B-3A49-851B-474AA898E278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0" y="1331999"/>
            <a:ext cx="5328000" cy="79200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2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0" y="2376000"/>
            <a:ext cx="5328000" cy="432000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2948356"/>
            <a:ext cx="1440000" cy="1800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FA16E4-0BC8-3E4D-9762-9FDB7E19FCC8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718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000" y="1368000"/>
            <a:ext cx="3600000" cy="79200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2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000" y="2362589"/>
            <a:ext cx="3600000" cy="432000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68000" y="2880000"/>
            <a:ext cx="1440000" cy="180000"/>
          </a:xfrm>
        </p:spPr>
        <p:txBody>
          <a:bodyPr/>
          <a:lstStyle/>
          <a:p>
            <a:fld id="{BB591F36-399B-3A49-851B-474AA898E278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4438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000" y="1368000"/>
            <a:ext cx="3600000" cy="79200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2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000" y="2362589"/>
            <a:ext cx="3600000" cy="432000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68000" y="2880000"/>
            <a:ext cx="1440000" cy="180000"/>
          </a:xfrm>
        </p:spPr>
        <p:txBody>
          <a:bodyPr/>
          <a:lstStyle/>
          <a:p>
            <a:fld id="{42A6F32D-2F47-8542-89A7-5D7628AA9970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DFDFCB2C-ABEC-656D-99CB-E8D43F3DCD3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4572000" cy="5143500"/>
          </a:xfrm>
          <a:custGeom>
            <a:avLst/>
            <a:gdLst>
              <a:gd name="connsiteX0" fmla="*/ 0 w 4572000"/>
              <a:gd name="connsiteY0" fmla="*/ 0 h 5143500"/>
              <a:gd name="connsiteX1" fmla="*/ 4395600 w 4572000"/>
              <a:gd name="connsiteY1" fmla="*/ 0 h 5143500"/>
              <a:gd name="connsiteX2" fmla="*/ 4395600 w 4572000"/>
              <a:gd name="connsiteY2" fmla="*/ 705600 h 5143500"/>
              <a:gd name="connsiteX3" fmla="*/ 4572000 w 4572000"/>
              <a:gd name="connsiteY3" fmla="*/ 705600 h 5143500"/>
              <a:gd name="connsiteX4" fmla="*/ 4572000 w 4572000"/>
              <a:gd name="connsiteY4" fmla="*/ 5143500 h 5143500"/>
              <a:gd name="connsiteX5" fmla="*/ 0 w 4572000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5143500">
                <a:moveTo>
                  <a:pt x="0" y="0"/>
                </a:moveTo>
                <a:lnTo>
                  <a:pt x="4395600" y="0"/>
                </a:lnTo>
                <a:lnTo>
                  <a:pt x="4395600" y="705600"/>
                </a:lnTo>
                <a:lnTo>
                  <a:pt x="4572000" y="70560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33705D4-D04C-A432-0FAE-088D52959D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4536000"/>
            <a:ext cx="1332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b" anchorCtr="0"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5048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5D00-8744-544D-8493-0B832952C928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28CF8CF-73AB-A5B7-D7A4-791FF601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0" y="2484000"/>
            <a:ext cx="3851999" cy="50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9" name="Tijdelijke aanduiding voor tabel 8">
            <a:extLst>
              <a:ext uri="{FF2B5EF4-FFF2-40B4-BE49-F238E27FC236}">
                <a16:creationId xmlns:a16="http://schemas.microsoft.com/office/drawing/2014/main" id="{395C38E6-E99A-8FA4-91A0-0118F2491535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76263" y="1008000"/>
            <a:ext cx="3456000" cy="3456000"/>
          </a:xfrm>
        </p:spPr>
        <p:txBody>
          <a:bodyPr tIns="180000"/>
          <a:lstStyle>
            <a:lvl1pPr marL="0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om een tabel in te voegen</a:t>
            </a:r>
          </a:p>
        </p:txBody>
      </p:sp>
    </p:spTree>
    <p:extLst>
      <p:ext uri="{BB962C8B-B14F-4D97-AF65-F5344CB8AC3E}">
        <p14:creationId xmlns:p14="http://schemas.microsoft.com/office/powerpoint/2010/main" val="28025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2" y="1872000"/>
            <a:ext cx="6623999" cy="1296000"/>
          </a:xfrm>
        </p:spPr>
        <p:txBody>
          <a:bodyPr anchor="ctr" anchorCtr="0"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5400000"/>
            <a:ext cx="1008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89B7C8B0-1268-3A4D-80E7-2DEFBC89CDCA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336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2" y="1872000"/>
            <a:ext cx="6623999" cy="1296000"/>
          </a:xfrm>
        </p:spPr>
        <p:txBody>
          <a:bodyPr anchor="ctr" anchorCtr="0"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5400000"/>
            <a:ext cx="1008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A02BAFE7-50DF-9446-A18D-31675ECBBD72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845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psomm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368000"/>
            <a:ext cx="7200000" cy="316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231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ee kolomm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368000"/>
            <a:ext cx="3780000" cy="316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3689-9B88-7D43-A11A-1342D38CF26A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9FC643-3EE8-08FE-7F26-84045871F1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52000" y="1368000"/>
            <a:ext cx="3780000" cy="316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2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afiek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368000"/>
            <a:ext cx="3780000" cy="316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4EC4-2374-EF47-BA70-ECF12C3CAD57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grafiek 8">
            <a:extLst>
              <a:ext uri="{FF2B5EF4-FFF2-40B4-BE49-F238E27FC236}">
                <a16:creationId xmlns:a16="http://schemas.microsoft.com/office/drawing/2014/main" id="{97B57B6B-3771-AAF4-94CF-98C9A8363F05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752000" y="1368425"/>
            <a:ext cx="3780000" cy="3167063"/>
          </a:xfrm>
        </p:spPr>
        <p:txBody>
          <a:bodyPr tIns="180000"/>
          <a:lstStyle>
            <a:lvl1pPr marL="0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om een grafiek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752089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afie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432000"/>
            <a:ext cx="3780000" cy="6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titel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368000"/>
            <a:ext cx="3780000" cy="3168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285786-0357-0944-A5BD-99D782D26D1B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grafiek 8">
            <a:extLst>
              <a:ext uri="{FF2B5EF4-FFF2-40B4-BE49-F238E27FC236}">
                <a16:creationId xmlns:a16="http://schemas.microsoft.com/office/drawing/2014/main" id="{97B57B6B-3771-AAF4-94CF-98C9A8363F05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68000" y="771181"/>
            <a:ext cx="3780000" cy="3764307"/>
          </a:xfrm>
        </p:spPr>
        <p:txBody>
          <a:bodyPr tIns="180000"/>
          <a:lstStyle>
            <a:lvl1pPr marL="0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om een grafiek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80853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000" y="1368000"/>
            <a:ext cx="3600000" cy="792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000" y="2362589"/>
            <a:ext cx="3600000" cy="432000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68000" y="2880000"/>
            <a:ext cx="1440000" cy="180000"/>
          </a:xfrm>
        </p:spPr>
        <p:txBody>
          <a:bodyPr/>
          <a:lstStyle/>
          <a:p>
            <a:fld id="{42A6F32D-2F47-8542-89A7-5D7628AA9970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DFDFCB2C-ABEC-656D-99CB-E8D43F3DCD3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4572000" cy="5143500"/>
          </a:xfrm>
          <a:custGeom>
            <a:avLst/>
            <a:gdLst>
              <a:gd name="connsiteX0" fmla="*/ 0 w 4572000"/>
              <a:gd name="connsiteY0" fmla="*/ 0 h 5143500"/>
              <a:gd name="connsiteX1" fmla="*/ 4395600 w 4572000"/>
              <a:gd name="connsiteY1" fmla="*/ 0 h 5143500"/>
              <a:gd name="connsiteX2" fmla="*/ 4395600 w 4572000"/>
              <a:gd name="connsiteY2" fmla="*/ 705600 h 5143500"/>
              <a:gd name="connsiteX3" fmla="*/ 4572000 w 4572000"/>
              <a:gd name="connsiteY3" fmla="*/ 705600 h 5143500"/>
              <a:gd name="connsiteX4" fmla="*/ 4572000 w 4572000"/>
              <a:gd name="connsiteY4" fmla="*/ 5143500 h 5143500"/>
              <a:gd name="connsiteX5" fmla="*/ 0 w 4572000"/>
              <a:gd name="connsiteY5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5143500">
                <a:moveTo>
                  <a:pt x="0" y="0"/>
                </a:moveTo>
                <a:lnTo>
                  <a:pt x="4395600" y="0"/>
                </a:lnTo>
                <a:lnTo>
                  <a:pt x="4395600" y="705600"/>
                </a:lnTo>
                <a:lnTo>
                  <a:pt x="4572000" y="70560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33705D4-D04C-A432-0FAE-088D52959D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4536000"/>
            <a:ext cx="1332000" cy="1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anchor="b" anchorCtr="0"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5375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911BA60-0280-F4D5-E8F3-BD0A2444096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00" y="432000"/>
            <a:ext cx="3780000" cy="6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titel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368000"/>
            <a:ext cx="3780000" cy="3168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843997-C1B3-9A41-B51C-34FDEAC8422A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136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8911BA60-0280-F4D5-E8F3-BD0A2444096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0" y="0"/>
            <a:ext cx="4572000" cy="51434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8000" y="432000"/>
            <a:ext cx="3780000" cy="684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titel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000" y="1368000"/>
            <a:ext cx="3780000" cy="31680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6034A4-7239-0744-BE17-BD7864A12A30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997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020C-31DF-E94A-AD24-BDD07C7E3E04}" type="datetime4">
              <a:rPr lang="nl-NL" smtClean="0"/>
              <a:t>19 juni 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225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5400000"/>
            <a:ext cx="1008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F22EE8B9-EDFA-1147-A39D-22F2FE5523A3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AFE228-3288-8ABC-C7B7-107292BD8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3999" y="2018580"/>
            <a:ext cx="5399999" cy="10800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Klikken om een quote toe te voegen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B063A6F-6FB5-C97F-6ECD-01F94F799C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944000" y="3240000"/>
            <a:ext cx="5400000" cy="216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naam en functie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3905024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6B23-3F3C-1A4A-AF21-F30D99128630}" type="datetime4">
              <a:rPr lang="nl-NL" smtClean="0"/>
              <a:t>19 juni 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0DFBE61-976E-9B5A-FA3B-CB443273E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00" y="3459296"/>
            <a:ext cx="1655999" cy="68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AB3F658-C291-1367-3C55-5359E58EF77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701841" y="3459296"/>
            <a:ext cx="1655999" cy="68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CC074D-E6E8-D33B-A994-81D850AE6F8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827682" y="3459296"/>
            <a:ext cx="1655999" cy="68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DC16BE8-3827-BE97-6BDD-A22EF6D691A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953523" y="3459296"/>
            <a:ext cx="1655999" cy="68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06488AA-690C-6EDB-03BE-7C1A06AB2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6000" y="1939125"/>
            <a:ext cx="1655999" cy="1152000"/>
          </a:xfrm>
          <a:prstGeom prst="rect">
            <a:avLst/>
          </a:prstGeom>
          <a:noFill/>
        </p:spPr>
        <p:txBody>
          <a:bodyPr lIns="72000" tIns="108000" rIns="72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BEB4C90-7CE4-E3B5-9A31-202A3574DEE5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2701841" y="1939125"/>
            <a:ext cx="1655999" cy="1152000"/>
          </a:xfrm>
          <a:prstGeom prst="rect">
            <a:avLst/>
          </a:prstGeom>
          <a:noFill/>
        </p:spPr>
        <p:txBody>
          <a:bodyPr lIns="72000" tIns="108000" rIns="72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48246CA8-5D8B-120F-FE84-218DBD2ADA1B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4827682" y="1939125"/>
            <a:ext cx="1655999" cy="1152000"/>
          </a:xfrm>
          <a:prstGeom prst="rect">
            <a:avLst/>
          </a:prstGeom>
          <a:noFill/>
        </p:spPr>
        <p:txBody>
          <a:bodyPr lIns="72000" tIns="108000" rIns="72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AD1BF122-7FA3-B45D-3F80-5274054BC712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6953523" y="1939125"/>
            <a:ext cx="1655999" cy="1152000"/>
          </a:xfrm>
          <a:prstGeom prst="rect">
            <a:avLst/>
          </a:prstGeom>
          <a:noFill/>
        </p:spPr>
        <p:txBody>
          <a:bodyPr lIns="72000" tIns="108000" rIns="72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03393B8-D93A-F2B7-1F15-940688EE3BC7}"/>
              </a:ext>
            </a:extLst>
          </p:cNvPr>
          <p:cNvCxnSpPr/>
          <p:nvPr userDrawn="1"/>
        </p:nvCxnSpPr>
        <p:spPr>
          <a:xfrm>
            <a:off x="2462270" y="1740665"/>
            <a:ext cx="0" cy="2478795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7B52757F-1383-A109-E20D-8A46E91812A4}"/>
              </a:ext>
            </a:extLst>
          </p:cNvPr>
          <p:cNvCxnSpPr/>
          <p:nvPr userDrawn="1"/>
        </p:nvCxnSpPr>
        <p:spPr>
          <a:xfrm>
            <a:off x="4588525" y="1740665"/>
            <a:ext cx="0" cy="2478795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878888F2-C6B1-022D-355B-58124F57B0A3}"/>
              </a:ext>
            </a:extLst>
          </p:cNvPr>
          <p:cNvCxnSpPr/>
          <p:nvPr userDrawn="1"/>
        </p:nvCxnSpPr>
        <p:spPr>
          <a:xfrm>
            <a:off x="6714781" y="1740665"/>
            <a:ext cx="0" cy="2478795"/>
          </a:xfrm>
          <a:prstGeom prst="line">
            <a:avLst/>
          </a:prstGeom>
          <a:ln w="12700">
            <a:solidFill>
              <a:srgbClr val="E6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809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2" y="1872000"/>
            <a:ext cx="6623999" cy="1296000"/>
          </a:xfrm>
        </p:spPr>
        <p:txBody>
          <a:bodyPr anchor="ctr" anchorCtr="0"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5400000"/>
            <a:ext cx="1008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CB177050-9576-104A-A5C9-89C42E21D90D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1A3D370-444B-D656-68DF-ADD4FAE6030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00" y="3960000"/>
            <a:ext cx="2949178" cy="5760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contactgegevens te bewerken</a:t>
            </a:r>
          </a:p>
        </p:txBody>
      </p:sp>
    </p:spTree>
    <p:extLst>
      <p:ext uri="{BB962C8B-B14F-4D97-AF65-F5344CB8AC3E}">
        <p14:creationId xmlns:p14="http://schemas.microsoft.com/office/powerpoint/2010/main" val="24138741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448B-B934-2A42-BB93-3F7F74972D73}" type="datetime4">
              <a:rPr lang="nl-NL" smtClean="0"/>
              <a:t>19 juni 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718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3AD0-09C8-0F45-AD98-EB75B87ED0AC}" type="datetime4">
              <a:rPr lang="nl-NL" smtClean="0"/>
              <a:t>19 juni 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8222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CBF5D96-F3F0-EF4A-9E75-51F1A9D014E2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1800000" tIns="360000" rIns="1800000" anchor="t"/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Sleep de afbeelding naar de tijdelijke aanduiding of klik op het pictogram als u een afbeelding wilt toevoegen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75CC-3157-114F-B97B-899C821DF1A1}" type="datetime4">
              <a:rPr lang="nl-NL" smtClean="0"/>
              <a:t>19 juni 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597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5D00-8744-544D-8493-0B832952C928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28CF8CF-73AB-A5B7-D7A4-791FF601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00" y="2484000"/>
            <a:ext cx="3851999" cy="50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9" name="Tijdelijke aanduiding voor tabel 8">
            <a:extLst>
              <a:ext uri="{FF2B5EF4-FFF2-40B4-BE49-F238E27FC236}">
                <a16:creationId xmlns:a16="http://schemas.microsoft.com/office/drawing/2014/main" id="{395C38E6-E99A-8FA4-91A0-0118F2491535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76263" y="1008000"/>
            <a:ext cx="3456000" cy="3456000"/>
          </a:xfrm>
        </p:spPr>
        <p:txBody>
          <a:bodyPr tIns="180000"/>
          <a:lstStyle>
            <a:lvl1pPr marL="0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om een tabel in te voegen</a:t>
            </a:r>
          </a:p>
        </p:txBody>
      </p:sp>
    </p:spTree>
    <p:extLst>
      <p:ext uri="{BB962C8B-B14F-4D97-AF65-F5344CB8AC3E}">
        <p14:creationId xmlns:p14="http://schemas.microsoft.com/office/powerpoint/2010/main" val="146667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2" y="1944000"/>
            <a:ext cx="6623999" cy="1296000"/>
          </a:xfrm>
        </p:spPr>
        <p:txBody>
          <a:bodyPr anchor="t" anchorCtr="0"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5400000"/>
            <a:ext cx="1008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89B7C8B0-1268-3A4D-80E7-2DEFBC89CDCA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72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2" y="1944000"/>
            <a:ext cx="6623999" cy="1296000"/>
          </a:xfrm>
        </p:spPr>
        <p:txBody>
          <a:bodyPr anchor="t" anchorCtr="0"/>
          <a:lstStyle>
            <a:lvl1pPr algn="ctr"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00" y="5400000"/>
            <a:ext cx="1008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A02BAFE7-50DF-9446-A18D-31675ECBBD72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000" y="5400000"/>
            <a:ext cx="468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6000" y="5400000"/>
            <a:ext cx="360000" cy="144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180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psomm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368000"/>
            <a:ext cx="7200000" cy="316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ee kolomm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368000"/>
            <a:ext cx="3780000" cy="316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3689-9B88-7D43-A11A-1342D38CF26A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9FC643-3EE8-08FE-7F26-84045871F1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52000" y="1368000"/>
            <a:ext cx="3780000" cy="316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grafiek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1" y="1368000"/>
            <a:ext cx="3780000" cy="316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4EC4-2374-EF47-BA70-ECF12C3CAD57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grafiek 8">
            <a:extLst>
              <a:ext uri="{FF2B5EF4-FFF2-40B4-BE49-F238E27FC236}">
                <a16:creationId xmlns:a16="http://schemas.microsoft.com/office/drawing/2014/main" id="{97B57B6B-3771-AAF4-94CF-98C9A8363F05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752000" y="1368425"/>
            <a:ext cx="3780000" cy="3167063"/>
          </a:xfrm>
        </p:spPr>
        <p:txBody>
          <a:bodyPr tIns="180000"/>
          <a:lstStyle>
            <a:lvl1pPr marL="0" indent="0" algn="ctr">
              <a:buFontTx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Klik om een grafiek toe te voegen</a:t>
            </a:r>
          </a:p>
        </p:txBody>
      </p:sp>
    </p:spTree>
    <p:extLst>
      <p:ext uri="{BB962C8B-B14F-4D97-AF65-F5344CB8AC3E}">
        <p14:creationId xmlns:p14="http://schemas.microsoft.com/office/powerpoint/2010/main" val="92026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432000"/>
            <a:ext cx="7200000" cy="68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1" y="1368000"/>
            <a:ext cx="7200000" cy="31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00" y="4860000"/>
            <a:ext cx="1008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50FC80-CF9B-CE43-895F-169CB93D0999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4000" y="4860000"/>
            <a:ext cx="468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000" y="4860000"/>
            <a:ext cx="36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87" r:id="rId3"/>
    <p:sldLayoutId id="2147483686" r:id="rId4"/>
    <p:sldLayoutId id="2147483675" r:id="rId5"/>
    <p:sldLayoutId id="2147483688" r:id="rId6"/>
    <p:sldLayoutId id="2147483674" r:id="rId7"/>
    <p:sldLayoutId id="2147483690" r:id="rId8"/>
    <p:sldLayoutId id="2147483691" r:id="rId9"/>
    <p:sldLayoutId id="2147483693" r:id="rId10"/>
    <p:sldLayoutId id="2147483694" r:id="rId11"/>
    <p:sldLayoutId id="2147483695" r:id="rId12"/>
    <p:sldLayoutId id="2147483681" r:id="rId13"/>
    <p:sldLayoutId id="2147483692" r:id="rId14"/>
    <p:sldLayoutId id="2147483676" r:id="rId15"/>
    <p:sldLayoutId id="2147483689" r:id="rId16"/>
    <p:sldLayoutId id="2147483678" r:id="rId17"/>
    <p:sldLayoutId id="2147483683" r:id="rId18"/>
    <p:sldLayoutId id="2147483679" r:id="rId19"/>
  </p:sldLayoutIdLst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2"/>
        </a:buClr>
        <a:buFont typeface="Verdana" panose="020B0604030504040204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Verdana" panose="020B0604030504040204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Verdana" panose="020B0604030504040204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Verdana" panose="020B0604030504040204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Verdana" panose="020B0604030504040204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432000"/>
            <a:ext cx="7200000" cy="68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nl-NL"/>
              <a:t>Titelstijl van model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1" y="1368000"/>
            <a:ext cx="7200000" cy="31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000" y="4860000"/>
            <a:ext cx="1008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50FC80-CF9B-CE43-895F-169CB93D0999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4000" y="4860000"/>
            <a:ext cx="468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/>
              <a:t>Titel van de presentatie &gt; pas aan via &gt; Functie Koptekst en voettekst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6000" y="4860000"/>
            <a:ext cx="3600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23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hf hdr="0" ft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2"/>
        </a:buClr>
        <a:buFont typeface="Verdana" panose="020B0604030504040204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Verdana" panose="020B0604030504040204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Verdana" panose="020B0604030504040204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Verdana" panose="020B0604030504040204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10000"/>
        </a:lnSpc>
        <a:spcBef>
          <a:spcPts val="0"/>
        </a:spcBef>
        <a:buClr>
          <a:schemeClr val="accent2"/>
        </a:buClr>
        <a:buFont typeface="Verdana" panose="020B0604030504040204" pitchFamily="34" charset="0"/>
        <a:buChar char="−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Standaarden/iWlz-indicatie/blob/Indicatieregister-2/raadplegen/zorgkantoor/UCIR-0003-toegangscontrole.md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github.com/iStandaarden/iWlz-indicatie/blob/Indicatieregister-2/raadplegen/zorgkantoor/UCIR-0003-raadplegen.md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Toegang netwerkmodel iWlz</a:t>
            </a:r>
            <a:br>
              <a:rPr lang="nl-NL" dirty="0"/>
            </a:br>
            <a:endParaRPr lang="nl-NL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4968000" y="3656434"/>
            <a:ext cx="3600000" cy="432000"/>
          </a:xfrm>
        </p:spPr>
        <p:txBody>
          <a:bodyPr/>
          <a:lstStyle/>
          <a:p>
            <a:r>
              <a:rPr lang="nl-NL" dirty="0"/>
              <a:t>Igor van Haren (VECOZO)</a:t>
            </a:r>
          </a:p>
          <a:p>
            <a:r>
              <a:rPr lang="nl-NL" dirty="0"/>
              <a:t>Guus van der Meer (VECOZO)</a:t>
            </a:r>
          </a:p>
          <a:p>
            <a:r>
              <a:rPr lang="nl-NL" dirty="0"/>
              <a:t>Remo van Rest (ZIN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06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DA4C1-3B08-A029-1931-71BC62CE1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514BB-4193-EFF0-D81A-8004C3A1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432000"/>
            <a:ext cx="7919999" cy="684000"/>
          </a:xfrm>
        </p:spPr>
        <p:txBody>
          <a:bodyPr/>
          <a:lstStyle/>
          <a:p>
            <a:r>
              <a:rPr lang="nl-NL" dirty="0"/>
              <a:t>Autorisatiematrix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99763D-C46C-465F-4474-81DB566D1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1" y="1368000"/>
            <a:ext cx="3996000" cy="3168000"/>
          </a:xfrm>
        </p:spPr>
        <p:txBody>
          <a:bodyPr/>
          <a:lstStyle/>
          <a:p>
            <a:pPr marL="0" indent="0">
              <a:buNone/>
            </a:pPr>
            <a:r>
              <a:rPr lang="nl-NL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de </a:t>
            </a:r>
            <a:r>
              <a:rPr lang="nl-NL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autorisatiematrix </a:t>
            </a:r>
            <a:r>
              <a:rPr lang="nl-NL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is per autorisatieregel de toegang op attribuutniveau vastgelegd.</a:t>
            </a:r>
          </a:p>
          <a:p>
            <a:pPr marL="0" indent="0">
              <a:buNone/>
            </a:pPr>
            <a:endParaRPr lang="nl-NL" kern="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kern="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6B30F5-5913-F873-4212-2FE8E2A7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499347-4C47-5CF2-78E7-9D7935DD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D8A96DF2-F1FD-9FD1-19F2-F9E0DB98291A}"/>
              </a:ext>
            </a:extLst>
          </p:cNvPr>
          <p:cNvGraphicFramePr>
            <a:graphicFrameLocks noGrp="1"/>
          </p:cNvGraphicFramePr>
          <p:nvPr/>
        </p:nvGraphicFramePr>
        <p:xfrm>
          <a:off x="4831648" y="360192"/>
          <a:ext cx="3664352" cy="4722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2562">
                  <a:extLst>
                    <a:ext uri="{9D8B030D-6E8A-4147-A177-3AD203B41FA5}">
                      <a16:colId xmlns:a16="http://schemas.microsoft.com/office/drawing/2014/main" val="3684888002"/>
                    </a:ext>
                  </a:extLst>
                </a:gridCol>
                <a:gridCol w="503959">
                  <a:extLst>
                    <a:ext uri="{9D8B030D-6E8A-4147-A177-3AD203B41FA5}">
                      <a16:colId xmlns:a16="http://schemas.microsoft.com/office/drawing/2014/main" val="515189669"/>
                    </a:ext>
                  </a:extLst>
                </a:gridCol>
                <a:gridCol w="477982">
                  <a:extLst>
                    <a:ext uri="{9D8B030D-6E8A-4147-A177-3AD203B41FA5}">
                      <a16:colId xmlns:a16="http://schemas.microsoft.com/office/drawing/2014/main" val="3357181195"/>
                    </a:ext>
                  </a:extLst>
                </a:gridCol>
                <a:gridCol w="509849">
                  <a:extLst>
                    <a:ext uri="{9D8B030D-6E8A-4147-A177-3AD203B41FA5}">
                      <a16:colId xmlns:a16="http://schemas.microsoft.com/office/drawing/2014/main" val="3380337195"/>
                    </a:ext>
                  </a:extLst>
                </a:gridCol>
              </a:tblGrid>
              <a:tr h="273259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spcBef>
                          <a:spcPts val="1000"/>
                        </a:spcBef>
                      </a:pPr>
                      <a:r>
                        <a:rPr lang="nl-NL" sz="900" b="1" kern="100" dirty="0">
                          <a:solidFill>
                            <a:schemeClr val="lt1"/>
                          </a:solidFill>
                          <a:effectLst/>
                        </a:rPr>
                        <a:t>ENTITEIT / ATTRIBUUT</a:t>
                      </a:r>
                      <a:endParaRPr lang="nl-NL" sz="9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81" marR="82081" marT="37884" marB="37884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spcBef>
                          <a:spcPts val="1000"/>
                        </a:spcBef>
                      </a:pPr>
                      <a:r>
                        <a:rPr lang="nl-NL" sz="9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BRA001</a:t>
                      </a:r>
                    </a:p>
                  </a:txBody>
                  <a:tcPr marL="82081" marR="82081" marT="37884" marB="37884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spcBef>
                          <a:spcPts val="1000"/>
                        </a:spcBef>
                      </a:pPr>
                      <a:r>
                        <a:rPr lang="nl-NL" sz="9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BRA006</a:t>
                      </a:r>
                    </a:p>
                  </a:txBody>
                  <a:tcPr marL="82081" marR="82081" marT="37884" marB="37884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spcBef>
                          <a:spcPts val="1000"/>
                        </a:spcBef>
                      </a:pPr>
                      <a:endParaRPr lang="nl-NL" sz="9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81" marR="82081" marT="37884" marB="37884" anchor="ctr"/>
                </a:tc>
                <a:extLst>
                  <a:ext uri="{0D108BD9-81ED-4DB2-BD59-A6C34878D82A}">
                    <a16:rowId xmlns:a16="http://schemas.microsoft.com/office/drawing/2014/main" val="17036601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b="1" dirty="0">
                          <a:effectLst/>
                        </a:rPr>
                        <a:t>Bemiddelingspecificatie</a:t>
                      </a:r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35456115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dirty="0" err="1">
                          <a:effectLst/>
                        </a:rPr>
                        <a:t>bemiddelingspcificatieID</a:t>
                      </a:r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26272776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dirty="0">
                          <a:effectLst/>
                        </a:rPr>
                        <a:t>leveringsvorm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26316079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dirty="0" err="1">
                          <a:effectLst/>
                        </a:rPr>
                        <a:t>zzpCode</a:t>
                      </a:r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3980787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dirty="0" err="1">
                          <a:effectLst/>
                        </a:rPr>
                        <a:t>toewijzingIngangsdatum</a:t>
                      </a:r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8637032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dirty="0">
                          <a:effectLst/>
                        </a:rPr>
                        <a:t>instelling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88350775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dirty="0" err="1">
                          <a:effectLst/>
                        </a:rPr>
                        <a:t>uitvoerendZorgkantoor</a:t>
                      </a:r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72947914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dirty="0" err="1">
                          <a:effectLst/>
                        </a:rPr>
                        <a:t>vaststellingMoment</a:t>
                      </a:r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06091403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dirty="0" err="1">
                          <a:effectLst/>
                        </a:rPr>
                        <a:t>toewijzingEinddatum</a:t>
                      </a:r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68656036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dirty="0">
                          <a:effectLst/>
                        </a:rPr>
                        <a:t>percentage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74451329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dirty="0" err="1">
                          <a:effectLst/>
                        </a:rPr>
                        <a:t>pgbPercentage</a:t>
                      </a:r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dirty="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44880587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 dirty="0">
                          <a:effectLst/>
                        </a:rPr>
                        <a:t>opname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dirty="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 dirty="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16198317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>
                          <a:effectLst/>
                        </a:rPr>
                        <a:t>redenIntrekking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24124016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>
                          <a:effectLst/>
                        </a:rPr>
                        <a:t>etmalen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97914454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>
                          <a:effectLst/>
                        </a:rPr>
                        <a:t>instellingBestemming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nl-NL" sz="9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74622369"/>
                  </a:ext>
                </a:extLst>
              </a:tr>
              <a:tr h="273259">
                <a:tc>
                  <a:txBody>
                    <a:bodyPr/>
                    <a:lstStyle/>
                    <a:p>
                      <a:pPr algn="r"/>
                      <a:r>
                        <a:rPr lang="nl-NL" sz="900">
                          <a:effectLst/>
                        </a:rPr>
                        <a:t>soortToewijzing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900">
                          <a:effectLst/>
                        </a:rPr>
                        <a:t>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nl-NL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59570"/>
                  </a:ext>
                </a:extLst>
              </a:tr>
            </a:tbl>
          </a:graphicData>
        </a:graphic>
      </p:graphicFrame>
      <p:sp>
        <p:nvSpPr>
          <p:cNvPr id="7" name="Rechthoek 6">
            <a:extLst>
              <a:ext uri="{FF2B5EF4-FFF2-40B4-BE49-F238E27FC236}">
                <a16:creationId xmlns:a16="http://schemas.microsoft.com/office/drawing/2014/main" id="{ECBB2259-E236-9512-3588-8E9D607465AD}"/>
              </a:ext>
            </a:extLst>
          </p:cNvPr>
          <p:cNvSpPr/>
          <p:nvPr/>
        </p:nvSpPr>
        <p:spPr>
          <a:xfrm>
            <a:off x="4471648" y="3361459"/>
            <a:ext cx="3705997" cy="44680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95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CC8FA-7BBE-C13C-B6B3-6B0DD179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32000"/>
            <a:ext cx="7920000" cy="684000"/>
          </a:xfrm>
        </p:spPr>
        <p:txBody>
          <a:bodyPr/>
          <a:lstStyle/>
          <a:p>
            <a:r>
              <a:rPr lang="nl-NL" dirty="0"/>
              <a:t>Koppelvlakspecificatie en meerdere query-templates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06052A-3079-3EBD-D2D8-A60F6955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68000"/>
            <a:ext cx="7919999" cy="3168000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/>
              <a:t>Er is 1 </a:t>
            </a:r>
            <a:r>
              <a:rPr lang="nl-NL" dirty="0" err="1"/>
              <a:t>GraphQL</a:t>
            </a:r>
            <a:r>
              <a:rPr lang="nl-NL" dirty="0"/>
              <a:t>-schemadefinitie waarmee alle gegevens opgevraagd kunnen worden.</a:t>
            </a:r>
          </a:p>
          <a:p>
            <a:pPr>
              <a:buFontTx/>
              <a:buChar char="-"/>
            </a:pPr>
            <a:r>
              <a:rPr lang="nl-NL" dirty="0"/>
              <a:t>Er zijn per rol/autorisatieregel </a:t>
            </a:r>
            <a:r>
              <a:rPr lang="nl-NL" dirty="0" err="1"/>
              <a:t>GraphQL</a:t>
            </a:r>
            <a:r>
              <a:rPr lang="nl-NL" dirty="0"/>
              <a:t>-query-templates opgesteld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F5489A-18DB-B79D-E25B-76C8B5B1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E20E9C9-17B7-D75A-7D78-A259EFB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328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0F68E-71D2-6EE7-2C03-F5EAB729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4A725-8795-8563-5B77-5103C8F2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Brug naar implementatie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837E10-9B76-BDD3-938B-DD588C92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238D236-35D7-ABA6-EF25-6C28F71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720EF2AF-6D68-21AD-A8DE-1140E801DBBB}"/>
              </a:ext>
            </a:extLst>
          </p:cNvPr>
          <p:cNvSpPr/>
          <p:nvPr/>
        </p:nvSpPr>
        <p:spPr>
          <a:xfrm>
            <a:off x="982897" y="2325990"/>
            <a:ext cx="1720561" cy="606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Autorisatie-regel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E0BDE05-459F-F950-D80E-BF44F2D783FC}"/>
              </a:ext>
            </a:extLst>
          </p:cNvPr>
          <p:cNvSpPr/>
          <p:nvPr/>
        </p:nvSpPr>
        <p:spPr>
          <a:xfrm>
            <a:off x="3186062" y="2324368"/>
            <a:ext cx="1720561" cy="606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Autorisatie-matrix</a:t>
            </a: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8B45136E-5182-FC17-494E-828EE649BCD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703458" y="2627512"/>
            <a:ext cx="482604" cy="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FECFDE93-9265-ED3B-7963-5EC2FFF3274E}"/>
              </a:ext>
            </a:extLst>
          </p:cNvPr>
          <p:cNvSpPr/>
          <p:nvPr/>
        </p:nvSpPr>
        <p:spPr>
          <a:xfrm>
            <a:off x="4869291" y="4105212"/>
            <a:ext cx="1143000" cy="606287"/>
          </a:xfrm>
          <a:prstGeom prst="ellipse">
            <a:avLst/>
          </a:prstGeom>
          <a:solidFill>
            <a:srgbClr val="F092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Query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2BB64702-A439-CCF7-24A6-727664549F8E}"/>
              </a:ext>
            </a:extLst>
          </p:cNvPr>
          <p:cNvSpPr/>
          <p:nvPr/>
        </p:nvSpPr>
        <p:spPr>
          <a:xfrm>
            <a:off x="6578682" y="4105213"/>
            <a:ext cx="1302026" cy="606287"/>
          </a:xfrm>
          <a:prstGeom prst="ellipse">
            <a:avLst/>
          </a:prstGeom>
          <a:solidFill>
            <a:srgbClr val="F092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Schema</a:t>
            </a:r>
          </a:p>
        </p:txBody>
      </p:sp>
      <p:cxnSp>
        <p:nvCxnSpPr>
          <p:cNvPr id="21" name="Verbindingslijn: gekromd 20">
            <a:extLst>
              <a:ext uri="{FF2B5EF4-FFF2-40B4-BE49-F238E27FC236}">
                <a16:creationId xmlns:a16="http://schemas.microsoft.com/office/drawing/2014/main" id="{1449EE9C-54C3-C5B4-D4BC-FBF97BEBD5DC}"/>
              </a:ext>
            </a:extLst>
          </p:cNvPr>
          <p:cNvCxnSpPr>
            <a:cxnSpLocks/>
            <a:stCxn id="16" idx="7"/>
            <a:endCxn id="19" idx="0"/>
          </p:cNvCxnSpPr>
          <p:nvPr/>
        </p:nvCxnSpPr>
        <p:spPr>
          <a:xfrm rot="5400000" flipH="1" flipV="1">
            <a:off x="6492905" y="3457211"/>
            <a:ext cx="88788" cy="1384792"/>
          </a:xfrm>
          <a:prstGeom prst="curvedConnector3">
            <a:avLst>
              <a:gd name="adj1" fmla="val 3574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ingslijn: gekromd 24">
            <a:extLst>
              <a:ext uri="{FF2B5EF4-FFF2-40B4-BE49-F238E27FC236}">
                <a16:creationId xmlns:a16="http://schemas.microsoft.com/office/drawing/2014/main" id="{32E7D961-DAAA-9B96-2F30-7CB85786EA8A}"/>
              </a:ext>
            </a:extLst>
          </p:cNvPr>
          <p:cNvCxnSpPr>
            <a:cxnSpLocks/>
            <a:stCxn id="19" idx="4"/>
            <a:endCxn id="16" idx="5"/>
          </p:cNvCxnSpPr>
          <p:nvPr/>
        </p:nvCxnSpPr>
        <p:spPr>
          <a:xfrm rot="5400000" flipH="1">
            <a:off x="6492904" y="3974709"/>
            <a:ext cx="88790" cy="1384792"/>
          </a:xfrm>
          <a:prstGeom prst="curvedConnector3">
            <a:avLst>
              <a:gd name="adj1" fmla="val -2574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Man silhouet">
            <a:extLst>
              <a:ext uri="{FF2B5EF4-FFF2-40B4-BE49-F238E27FC236}">
                <a16:creationId xmlns:a16="http://schemas.microsoft.com/office/drawing/2014/main" id="{56943AEB-BB25-2BE5-E323-17C0963F0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8400" y="1062859"/>
            <a:ext cx="914400" cy="914400"/>
          </a:xfrm>
          <a:prstGeom prst="rect">
            <a:avLst/>
          </a:prstGeom>
        </p:spPr>
      </p:pic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015B50AE-15E0-4F0E-CB6B-EBBC230ED632}"/>
              </a:ext>
            </a:extLst>
          </p:cNvPr>
          <p:cNvCxnSpPr>
            <a:stCxn id="6" idx="0"/>
          </p:cNvCxnSpPr>
          <p:nvPr/>
        </p:nvCxnSpPr>
        <p:spPr>
          <a:xfrm flipV="1">
            <a:off x="1843178" y="1520059"/>
            <a:ext cx="792022" cy="80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8AEE2941-AC0A-7A49-8A6A-8C7A30B4A1D8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081600" y="1520059"/>
            <a:ext cx="964743" cy="80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troomdiagram: Magnetische schijf 55">
            <a:extLst>
              <a:ext uri="{FF2B5EF4-FFF2-40B4-BE49-F238E27FC236}">
                <a16:creationId xmlns:a16="http://schemas.microsoft.com/office/drawing/2014/main" id="{F7AFD0F9-DAA8-95F0-DD50-A8034C99671F}"/>
              </a:ext>
            </a:extLst>
          </p:cNvPr>
          <p:cNvSpPr/>
          <p:nvPr/>
        </p:nvSpPr>
        <p:spPr>
          <a:xfrm>
            <a:off x="8226106" y="4027056"/>
            <a:ext cx="671691" cy="762596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8" name="Verbindingslijn: gebogen 57">
            <a:extLst>
              <a:ext uri="{FF2B5EF4-FFF2-40B4-BE49-F238E27FC236}">
                <a16:creationId xmlns:a16="http://schemas.microsoft.com/office/drawing/2014/main" id="{131EB482-308E-01AD-A355-32806193E69B}"/>
              </a:ext>
            </a:extLst>
          </p:cNvPr>
          <p:cNvCxnSpPr>
            <a:stCxn id="19" idx="6"/>
            <a:endCxn id="56" idx="2"/>
          </p:cNvCxnSpPr>
          <p:nvPr/>
        </p:nvCxnSpPr>
        <p:spPr>
          <a:xfrm flipV="1">
            <a:off x="7880708" y="4408354"/>
            <a:ext cx="345398" cy="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2AD860A-33F1-77A1-AB07-93DCD2D3D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821" y="4038834"/>
            <a:ext cx="1143000" cy="400050"/>
          </a:xfrm>
          <a:prstGeom prst="rect">
            <a:avLst/>
          </a:prstGeom>
        </p:spPr>
      </p:pic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93B5E9F2-7AE9-AABA-9CD2-D7305691A67B}"/>
              </a:ext>
            </a:extLst>
          </p:cNvPr>
          <p:cNvCxnSpPr>
            <a:stCxn id="6" idx="4"/>
            <a:endCxn id="16" idx="2"/>
          </p:cNvCxnSpPr>
          <p:nvPr/>
        </p:nvCxnSpPr>
        <p:spPr>
          <a:xfrm>
            <a:off x="1843178" y="2932277"/>
            <a:ext cx="3026113" cy="147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3B4D6464-9D11-EEE1-A071-F28BA9519B46}"/>
              </a:ext>
            </a:extLst>
          </p:cNvPr>
          <p:cNvCxnSpPr>
            <a:stCxn id="7" idx="4"/>
            <a:endCxn id="16" idx="1"/>
          </p:cNvCxnSpPr>
          <p:nvPr/>
        </p:nvCxnSpPr>
        <p:spPr>
          <a:xfrm>
            <a:off x="4046343" y="2930655"/>
            <a:ext cx="990336" cy="126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DB836-03D9-7C92-4DC7-0DFBCADFB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56263-1341-7490-B379-D31C9ED6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Brug naar implementatie</a:t>
            </a:r>
            <a:br>
              <a:rPr lang="nl-NL" dirty="0"/>
            </a:b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1B5EA0-E19A-8987-1168-65F6FD17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9DFCBEA-7848-E92A-B658-DF09F55B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671E3A32-F56F-8A2F-4C44-A6AC4C788608}"/>
              </a:ext>
            </a:extLst>
          </p:cNvPr>
          <p:cNvGrpSpPr/>
          <p:nvPr/>
        </p:nvGrpSpPr>
        <p:grpSpPr>
          <a:xfrm>
            <a:off x="791311" y="984707"/>
            <a:ext cx="8064689" cy="3648641"/>
            <a:chOff x="982897" y="1062859"/>
            <a:chExt cx="8064689" cy="3648641"/>
          </a:xfrm>
        </p:grpSpPr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61BA38B6-5B67-0CCB-9FAE-3DC48E2F437B}"/>
                </a:ext>
              </a:extLst>
            </p:cNvPr>
            <p:cNvSpPr/>
            <p:nvPr/>
          </p:nvSpPr>
          <p:spPr>
            <a:xfrm>
              <a:off x="982897" y="2325990"/>
              <a:ext cx="1720561" cy="6062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Autorisatie-regel</a:t>
              </a:r>
            </a:p>
          </p:txBody>
        </p: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0D9FCF75-7610-59FF-2328-DF477B70F129}"/>
                </a:ext>
              </a:extLst>
            </p:cNvPr>
            <p:cNvSpPr/>
            <p:nvPr/>
          </p:nvSpPr>
          <p:spPr>
            <a:xfrm>
              <a:off x="3186062" y="2324368"/>
              <a:ext cx="1720561" cy="6062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Autorisatie-matrix</a:t>
              </a:r>
            </a:p>
          </p:txBody>
        </p:sp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48A794B6-0D0E-F37F-F26B-643825BB5289}"/>
                </a:ext>
              </a:extLst>
            </p:cNvPr>
            <p:cNvSpPr/>
            <p:nvPr/>
          </p:nvSpPr>
          <p:spPr>
            <a:xfrm>
              <a:off x="5765087" y="3161148"/>
              <a:ext cx="1143000" cy="60628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Policy</a:t>
              </a:r>
            </a:p>
          </p:txBody>
        </p:sp>
        <p:cxnSp>
          <p:nvCxnSpPr>
            <p:cNvPr id="10" name="Rechte verbindingslijn met pijl 9">
              <a:extLst>
                <a:ext uri="{FF2B5EF4-FFF2-40B4-BE49-F238E27FC236}">
                  <a16:creationId xmlns:a16="http://schemas.microsoft.com/office/drawing/2014/main" id="{13A651DD-6D31-A6EC-3BE8-7141555D9694}"/>
                </a:ext>
              </a:extLst>
            </p:cNvPr>
            <p:cNvCxnSpPr>
              <a:cxnSpLocks/>
              <a:stCxn id="6" idx="4"/>
              <a:endCxn id="15" idx="1"/>
            </p:cNvCxnSpPr>
            <p:nvPr/>
          </p:nvCxnSpPr>
          <p:spPr>
            <a:xfrm>
              <a:off x="1843178" y="2932277"/>
              <a:ext cx="644583" cy="308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9798EC2E-FF48-E91F-33A9-49C6E60AF861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703458" y="2627512"/>
              <a:ext cx="482604" cy="1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>
              <a:extLst>
                <a:ext uri="{FF2B5EF4-FFF2-40B4-BE49-F238E27FC236}">
                  <a16:creationId xmlns:a16="http://schemas.microsoft.com/office/drawing/2014/main" id="{F4846164-F91C-BA28-8E26-76C2362DC674}"/>
                </a:ext>
              </a:extLst>
            </p:cNvPr>
            <p:cNvCxnSpPr>
              <a:cxnSpLocks/>
              <a:stCxn id="7" idx="4"/>
              <a:endCxn id="15" idx="7"/>
            </p:cNvCxnSpPr>
            <p:nvPr/>
          </p:nvCxnSpPr>
          <p:spPr>
            <a:xfrm flipH="1">
              <a:off x="3479000" y="2930655"/>
              <a:ext cx="567343" cy="309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037201E0-7892-58B6-410A-EA59F32B9268}"/>
                </a:ext>
              </a:extLst>
            </p:cNvPr>
            <p:cNvSpPr/>
            <p:nvPr/>
          </p:nvSpPr>
          <p:spPr>
            <a:xfrm>
              <a:off x="4869291" y="4105212"/>
              <a:ext cx="1143000" cy="606287"/>
            </a:xfrm>
            <a:prstGeom prst="ellipse">
              <a:avLst/>
            </a:prstGeom>
            <a:solidFill>
              <a:srgbClr val="F092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Query</a:t>
              </a:r>
            </a:p>
          </p:txBody>
        </p: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196E0746-347C-FB28-4B11-BF7551B4E045}"/>
                </a:ext>
              </a:extLst>
            </p:cNvPr>
            <p:cNvCxnSpPr>
              <a:cxnSpLocks/>
              <a:stCxn id="8" idx="3"/>
              <a:endCxn id="16" idx="0"/>
            </p:cNvCxnSpPr>
            <p:nvPr/>
          </p:nvCxnSpPr>
          <p:spPr>
            <a:xfrm flipH="1">
              <a:off x="5440791" y="3678646"/>
              <a:ext cx="491684" cy="4265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382D86CB-740B-611C-F2E5-DFB67806F801}"/>
                </a:ext>
              </a:extLst>
            </p:cNvPr>
            <p:cNvSpPr/>
            <p:nvPr/>
          </p:nvSpPr>
          <p:spPr>
            <a:xfrm>
              <a:off x="6578682" y="4105213"/>
              <a:ext cx="1302026" cy="606287"/>
            </a:xfrm>
            <a:prstGeom prst="ellipse">
              <a:avLst/>
            </a:prstGeom>
            <a:solidFill>
              <a:srgbClr val="F092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Schema</a:t>
              </a:r>
            </a:p>
          </p:txBody>
        </p:sp>
        <p:cxnSp>
          <p:nvCxnSpPr>
            <p:cNvPr id="21" name="Verbindingslijn: gekromd 20">
              <a:extLst>
                <a:ext uri="{FF2B5EF4-FFF2-40B4-BE49-F238E27FC236}">
                  <a16:creationId xmlns:a16="http://schemas.microsoft.com/office/drawing/2014/main" id="{8DEECF1F-F998-39B3-E254-B39D5AFF73DD}"/>
                </a:ext>
              </a:extLst>
            </p:cNvPr>
            <p:cNvCxnSpPr>
              <a:cxnSpLocks/>
              <a:stCxn id="16" idx="7"/>
              <a:endCxn id="19" idx="0"/>
            </p:cNvCxnSpPr>
            <p:nvPr/>
          </p:nvCxnSpPr>
          <p:spPr>
            <a:xfrm rot="5400000" flipH="1" flipV="1">
              <a:off x="6492905" y="3457211"/>
              <a:ext cx="88788" cy="1384792"/>
            </a:xfrm>
            <a:prstGeom prst="curvedConnector3">
              <a:avLst>
                <a:gd name="adj1" fmla="val 3574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Verbindingslijn: gekromd 24">
              <a:extLst>
                <a:ext uri="{FF2B5EF4-FFF2-40B4-BE49-F238E27FC236}">
                  <a16:creationId xmlns:a16="http://schemas.microsoft.com/office/drawing/2014/main" id="{C0193209-E62F-11A8-E12C-FAFE6456B846}"/>
                </a:ext>
              </a:extLst>
            </p:cNvPr>
            <p:cNvCxnSpPr>
              <a:cxnSpLocks/>
              <a:stCxn id="19" idx="4"/>
              <a:endCxn id="16" idx="5"/>
            </p:cNvCxnSpPr>
            <p:nvPr/>
          </p:nvCxnSpPr>
          <p:spPr>
            <a:xfrm rot="5400000" flipH="1">
              <a:off x="6492904" y="3974709"/>
              <a:ext cx="88790" cy="1384792"/>
            </a:xfrm>
            <a:prstGeom prst="curvedConnector3">
              <a:avLst>
                <a:gd name="adj1" fmla="val -2574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1079787C-63B4-F538-BB1D-FE6A81119DBE}"/>
                </a:ext>
              </a:extLst>
            </p:cNvPr>
            <p:cNvSpPr/>
            <p:nvPr/>
          </p:nvSpPr>
          <p:spPr>
            <a:xfrm>
              <a:off x="2282468" y="3151815"/>
              <a:ext cx="1401825" cy="6062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Use</a:t>
              </a:r>
              <a:r>
                <a:rPr lang="nl-NL" dirty="0"/>
                <a:t> case</a:t>
              </a:r>
            </a:p>
          </p:txBody>
        </p:sp>
        <p:cxnSp>
          <p:nvCxnSpPr>
            <p:cNvPr id="40" name="Rechte verbindingslijn met pijl 39">
              <a:extLst>
                <a:ext uri="{FF2B5EF4-FFF2-40B4-BE49-F238E27FC236}">
                  <a16:creationId xmlns:a16="http://schemas.microsoft.com/office/drawing/2014/main" id="{98BEC8A2-70C5-84D8-8500-7BEDF06794B0}"/>
                </a:ext>
              </a:extLst>
            </p:cNvPr>
            <p:cNvCxnSpPr>
              <a:cxnSpLocks/>
              <a:stCxn id="15" idx="5"/>
              <a:endCxn id="16" idx="2"/>
            </p:cNvCxnSpPr>
            <p:nvPr/>
          </p:nvCxnSpPr>
          <p:spPr>
            <a:xfrm>
              <a:off x="3479000" y="3669313"/>
              <a:ext cx="1390291" cy="739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Bijschrift: lijn 34">
              <a:extLst>
                <a:ext uri="{FF2B5EF4-FFF2-40B4-BE49-F238E27FC236}">
                  <a16:creationId xmlns:a16="http://schemas.microsoft.com/office/drawing/2014/main" id="{E1A85108-A106-A71F-2A96-18D330E540CA}"/>
                </a:ext>
              </a:extLst>
            </p:cNvPr>
            <p:cNvSpPr/>
            <p:nvPr/>
          </p:nvSpPr>
          <p:spPr>
            <a:xfrm>
              <a:off x="1359687" y="4024052"/>
              <a:ext cx="2423934" cy="606287"/>
            </a:xfrm>
            <a:prstGeom prst="borderCallout1">
              <a:avLst>
                <a:gd name="adj1" fmla="val -9457"/>
                <a:gd name="adj2" fmla="val 22462"/>
                <a:gd name="adj3" fmla="val -63868"/>
                <a:gd name="adj4" fmla="val 41490"/>
              </a:avLst>
            </a:prstGeom>
            <a:solidFill>
              <a:schemeClr val="accent4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000" dirty="0"/>
                <a:t>Een </a:t>
              </a:r>
              <a:r>
                <a:rPr lang="nl-NL" sz="1000" dirty="0" err="1"/>
                <a:t>use</a:t>
              </a:r>
              <a:r>
                <a:rPr lang="nl-NL" sz="1000" dirty="0"/>
                <a:t> case maakt de verbinding tussen de autorisatie en de technische implementatie daarvan</a:t>
              </a:r>
            </a:p>
            <a:p>
              <a:pPr algn="ctr"/>
              <a:r>
                <a:rPr lang="nl-NL" sz="1000" dirty="0">
                  <a:hlinkClick r:id="rId2"/>
                </a:rPr>
                <a:t>Voorbeeld</a:t>
              </a:r>
              <a:endParaRPr lang="nl-NL" sz="1000" dirty="0"/>
            </a:p>
          </p:txBody>
        </p:sp>
        <p:pic>
          <p:nvPicPr>
            <p:cNvPr id="51" name="Graphic 50" descr="Man silhouet">
              <a:extLst>
                <a:ext uri="{FF2B5EF4-FFF2-40B4-BE49-F238E27FC236}">
                  <a16:creationId xmlns:a16="http://schemas.microsoft.com/office/drawing/2014/main" id="{72CE4892-E7E2-C77A-6295-5C6BAFEFE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08400" y="1062859"/>
              <a:ext cx="914400" cy="914400"/>
            </a:xfrm>
            <a:prstGeom prst="rect">
              <a:avLst/>
            </a:prstGeom>
          </p:spPr>
        </p:pic>
        <p:cxnSp>
          <p:nvCxnSpPr>
            <p:cNvPr id="53" name="Rechte verbindingslijn met pijl 52">
              <a:extLst>
                <a:ext uri="{FF2B5EF4-FFF2-40B4-BE49-F238E27FC236}">
                  <a16:creationId xmlns:a16="http://schemas.microsoft.com/office/drawing/2014/main" id="{C28C86C6-484F-0B0F-E38A-E49244FAACDE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1843178" y="1520059"/>
              <a:ext cx="792022" cy="805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Rechte verbindingslijn met pijl 54">
              <a:extLst>
                <a:ext uri="{FF2B5EF4-FFF2-40B4-BE49-F238E27FC236}">
                  <a16:creationId xmlns:a16="http://schemas.microsoft.com/office/drawing/2014/main" id="{F516FAE1-A66B-B281-C0F6-321CF5C21219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3081600" y="1520059"/>
              <a:ext cx="964743" cy="804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Stroomdiagram: Magnetische schijf 55">
              <a:extLst>
                <a:ext uri="{FF2B5EF4-FFF2-40B4-BE49-F238E27FC236}">
                  <a16:creationId xmlns:a16="http://schemas.microsoft.com/office/drawing/2014/main" id="{24413649-B551-6A6B-3709-FC7F52038A27}"/>
                </a:ext>
              </a:extLst>
            </p:cNvPr>
            <p:cNvSpPr/>
            <p:nvPr/>
          </p:nvSpPr>
          <p:spPr>
            <a:xfrm>
              <a:off x="8226106" y="4105211"/>
              <a:ext cx="821480" cy="606287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00" dirty="0"/>
                <a:t>Register</a:t>
              </a:r>
            </a:p>
          </p:txBody>
        </p:sp>
        <p:cxnSp>
          <p:nvCxnSpPr>
            <p:cNvPr id="58" name="Verbindingslijn: gebogen 57">
              <a:extLst>
                <a:ext uri="{FF2B5EF4-FFF2-40B4-BE49-F238E27FC236}">
                  <a16:creationId xmlns:a16="http://schemas.microsoft.com/office/drawing/2014/main" id="{165991C0-5D27-9F86-99AA-6A65C90EB493}"/>
                </a:ext>
              </a:extLst>
            </p:cNvPr>
            <p:cNvCxnSpPr>
              <a:cxnSpLocks/>
              <a:stCxn id="19" idx="6"/>
              <a:endCxn id="56" idx="2"/>
            </p:cNvCxnSpPr>
            <p:nvPr/>
          </p:nvCxnSpPr>
          <p:spPr>
            <a:xfrm flipV="1">
              <a:off x="7880708" y="4408355"/>
              <a:ext cx="345398" cy="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615554DE-95E6-36CD-26D7-6FE0EC5E6E2A}"/>
                </a:ext>
              </a:extLst>
            </p:cNvPr>
            <p:cNvSpPr/>
            <p:nvPr/>
          </p:nvSpPr>
          <p:spPr>
            <a:xfrm>
              <a:off x="4038966" y="3151814"/>
              <a:ext cx="1401825" cy="6062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Toegangscontrole</a:t>
              </a:r>
            </a:p>
          </p:txBody>
        </p:sp>
        <p:cxnSp>
          <p:nvCxnSpPr>
            <p:cNvPr id="32" name="Rechte verbindingslijn met pijl 31">
              <a:extLst>
                <a:ext uri="{FF2B5EF4-FFF2-40B4-BE49-F238E27FC236}">
                  <a16:creationId xmlns:a16="http://schemas.microsoft.com/office/drawing/2014/main" id="{71AF8C9F-E078-AD46-5510-4BF0894C275C}"/>
                </a:ext>
              </a:extLst>
            </p:cNvPr>
            <p:cNvCxnSpPr>
              <a:stCxn id="15" idx="6"/>
              <a:endCxn id="30" idx="2"/>
            </p:cNvCxnSpPr>
            <p:nvPr/>
          </p:nvCxnSpPr>
          <p:spPr>
            <a:xfrm flipV="1">
              <a:off x="3684293" y="3454958"/>
              <a:ext cx="3546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echte verbindingslijn met pijl 33">
              <a:extLst>
                <a:ext uri="{FF2B5EF4-FFF2-40B4-BE49-F238E27FC236}">
                  <a16:creationId xmlns:a16="http://schemas.microsoft.com/office/drawing/2014/main" id="{74961C0A-6BE2-F9EA-5CA3-E980BC961F84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5440791" y="3454958"/>
              <a:ext cx="324296" cy="93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9ECCF9D1-3519-11EA-5185-D67271C5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9674" y="2168483"/>
              <a:ext cx="309731" cy="354654"/>
            </a:xfrm>
            <a:prstGeom prst="rect">
              <a:avLst/>
            </a:prstGeom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C71C0F5F-C1F8-E513-8545-995B47CEC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8682" y="3057683"/>
              <a:ext cx="1103997" cy="365842"/>
            </a:xfrm>
            <a:prstGeom prst="rect">
              <a:avLst/>
            </a:prstGeom>
          </p:spPr>
        </p:pic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46BD7BFB-46C5-3FEE-2160-65B9A2F7D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96821" y="4038834"/>
              <a:ext cx="1143000" cy="400050"/>
            </a:xfrm>
            <a:prstGeom prst="rect">
              <a:avLst/>
            </a:prstGeom>
          </p:spPr>
        </p:pic>
        <p:sp>
          <p:nvSpPr>
            <p:cNvPr id="13" name="Bijschrift: lijn 12">
              <a:extLst>
                <a:ext uri="{FF2B5EF4-FFF2-40B4-BE49-F238E27FC236}">
                  <a16:creationId xmlns:a16="http://schemas.microsoft.com/office/drawing/2014/main" id="{CFB3394E-2BEC-5B7D-26F9-1B01BA9EECDC}"/>
                </a:ext>
              </a:extLst>
            </p:cNvPr>
            <p:cNvSpPr/>
            <p:nvPr/>
          </p:nvSpPr>
          <p:spPr>
            <a:xfrm>
              <a:off x="6105446" y="2012553"/>
              <a:ext cx="2423934" cy="606287"/>
            </a:xfrm>
            <a:prstGeom prst="borderCallout1">
              <a:avLst>
                <a:gd name="adj1" fmla="val 59954"/>
                <a:gd name="adj2" fmla="val -3044"/>
                <a:gd name="adj3" fmla="val 179431"/>
                <a:gd name="adj4" fmla="val -37858"/>
              </a:avLst>
            </a:prstGeom>
            <a:solidFill>
              <a:schemeClr val="accent4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000" dirty="0"/>
                <a:t>De toegangscontrole beschrijft hoe de </a:t>
              </a:r>
              <a:r>
                <a:rPr lang="nl-NL" sz="1000" dirty="0" err="1"/>
                <a:t>use</a:t>
              </a:r>
              <a:r>
                <a:rPr lang="nl-NL" sz="1000" dirty="0"/>
                <a:t>-case gecontroleerd moet worden;</a:t>
              </a:r>
            </a:p>
            <a:p>
              <a:pPr algn="ctr"/>
              <a:r>
                <a:rPr lang="nl-NL" sz="1000" dirty="0">
                  <a:hlinkClick r:id="rId8"/>
                </a:rPr>
                <a:t>Voorbeeld</a:t>
              </a:r>
              <a:endParaRPr lang="nl-N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240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hthoek: afgeronde hoeken 35">
            <a:extLst>
              <a:ext uri="{FF2B5EF4-FFF2-40B4-BE49-F238E27FC236}">
                <a16:creationId xmlns:a16="http://schemas.microsoft.com/office/drawing/2014/main" id="{7CE938C6-A8D2-7459-280F-4AC6E7602CA7}"/>
              </a:ext>
            </a:extLst>
          </p:cNvPr>
          <p:cNvSpPr/>
          <p:nvPr/>
        </p:nvSpPr>
        <p:spPr>
          <a:xfrm>
            <a:off x="771432" y="1890858"/>
            <a:ext cx="1019541" cy="102882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GraphQL</a:t>
            </a:r>
            <a:r>
              <a:rPr kumimoji="0" lang="nl-NL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nl-NL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Request</a:t>
            </a:r>
            <a:endParaRPr kumimoji="0" lang="nl-NL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8E64A-6CD4-D5A5-8B5B-3DA9151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Huidige situatie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339B-6B2A-16E4-48B6-5314FBE9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9B66A-8F74-1BD4-CD53-758EB662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948F159-AEAF-CAE8-CD50-6DA2F7B3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173" name="Rechthoek: afgeronde hoeken 35">
            <a:extLst>
              <a:ext uri="{FF2B5EF4-FFF2-40B4-BE49-F238E27FC236}">
                <a16:creationId xmlns:a16="http://schemas.microsoft.com/office/drawing/2014/main" id="{5BFDDF56-2B3F-10CC-873A-335EBB4A6C37}"/>
              </a:ext>
            </a:extLst>
          </p:cNvPr>
          <p:cNvSpPr/>
          <p:nvPr/>
        </p:nvSpPr>
        <p:spPr>
          <a:xfrm>
            <a:off x="6281197" y="1806459"/>
            <a:ext cx="1019541" cy="102882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GraphQ</a:t>
            </a:r>
            <a:r>
              <a:rPr lang="nl-NL" sz="1500" b="1" dirty="0">
                <a:solidFill>
                  <a:prstClr val="black"/>
                </a:solidFill>
                <a:latin typeface="Calibri"/>
              </a:rPr>
              <a:t>L</a:t>
            </a:r>
            <a:r>
              <a:rPr kumimoji="0" lang="nl-NL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server</a:t>
            </a:r>
          </a:p>
        </p:txBody>
      </p:sp>
      <p:sp>
        <p:nvSpPr>
          <p:cNvPr id="174" name="Ovaal 36">
            <a:extLst>
              <a:ext uri="{FF2B5EF4-FFF2-40B4-BE49-F238E27FC236}">
                <a16:creationId xmlns:a16="http://schemas.microsoft.com/office/drawing/2014/main" id="{F1C636D7-0189-F04C-53EB-A31157975D22}"/>
              </a:ext>
            </a:extLst>
          </p:cNvPr>
          <p:cNvSpPr/>
          <p:nvPr/>
        </p:nvSpPr>
        <p:spPr>
          <a:xfrm>
            <a:off x="5902757" y="2245093"/>
            <a:ext cx="455596" cy="43402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Ovaal 37">
            <a:extLst>
              <a:ext uri="{FF2B5EF4-FFF2-40B4-BE49-F238E27FC236}">
                <a16:creationId xmlns:a16="http://schemas.microsoft.com/office/drawing/2014/main" id="{E60E6B7A-ED6E-C4BA-6CA6-DE212B69B0E6}"/>
              </a:ext>
            </a:extLst>
          </p:cNvPr>
          <p:cNvSpPr/>
          <p:nvPr/>
        </p:nvSpPr>
        <p:spPr>
          <a:xfrm>
            <a:off x="1802392" y="2246706"/>
            <a:ext cx="455596" cy="43402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Google Shape;79;p4">
            <a:extLst>
              <a:ext uri="{FF2B5EF4-FFF2-40B4-BE49-F238E27FC236}">
                <a16:creationId xmlns:a16="http://schemas.microsoft.com/office/drawing/2014/main" id="{BD724547-FC44-7CD1-5879-90394D918754}"/>
              </a:ext>
            </a:extLst>
          </p:cNvPr>
          <p:cNvSpPr/>
          <p:nvPr/>
        </p:nvSpPr>
        <p:spPr>
          <a:xfrm>
            <a:off x="7477285" y="1763637"/>
            <a:ext cx="372791" cy="465273"/>
          </a:xfrm>
          <a:prstGeom prst="can">
            <a:avLst>
              <a:gd name="adj" fmla="val 25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Tekstvak 39">
            <a:extLst>
              <a:ext uri="{FF2B5EF4-FFF2-40B4-BE49-F238E27FC236}">
                <a16:creationId xmlns:a16="http://schemas.microsoft.com/office/drawing/2014/main" id="{AD5B7907-3C6C-EF65-3342-23F1866737D0}"/>
              </a:ext>
            </a:extLst>
          </p:cNvPr>
          <p:cNvSpPr txBox="1"/>
          <p:nvPr/>
        </p:nvSpPr>
        <p:spPr>
          <a:xfrm>
            <a:off x="7914444" y="2123605"/>
            <a:ext cx="1067670" cy="328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Register</a:t>
            </a: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8" name="Rechte verbindingslijn met pijl 40">
            <a:extLst>
              <a:ext uri="{FF2B5EF4-FFF2-40B4-BE49-F238E27FC236}">
                <a16:creationId xmlns:a16="http://schemas.microsoft.com/office/drawing/2014/main" id="{B7CF86AA-1783-20DF-A683-C64B4A1A9FBE}"/>
              </a:ext>
            </a:extLst>
          </p:cNvPr>
          <p:cNvCxnSpPr>
            <a:cxnSpLocks/>
            <a:stCxn id="183" idx="6"/>
            <a:endCxn id="174" idx="2"/>
          </p:cNvCxnSpPr>
          <p:nvPr/>
        </p:nvCxnSpPr>
        <p:spPr>
          <a:xfrm flipV="1">
            <a:off x="4645152" y="2462106"/>
            <a:ext cx="1257605" cy="15563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Graphic 178" descr="Sluiten met effen opvulling">
            <a:extLst>
              <a:ext uri="{FF2B5EF4-FFF2-40B4-BE49-F238E27FC236}">
                <a16:creationId xmlns:a16="http://schemas.microsoft.com/office/drawing/2014/main" id="{132EE1E9-C857-73C7-D266-4FF20D815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5142" y="2508816"/>
            <a:ext cx="175236" cy="175235"/>
          </a:xfrm>
          <a:prstGeom prst="rect">
            <a:avLst/>
          </a:prstGeom>
        </p:spPr>
      </p:pic>
      <p:pic>
        <p:nvPicPr>
          <p:cNvPr id="180" name="Graphic 179" descr="Vinkje met effen opvulling">
            <a:extLst>
              <a:ext uri="{FF2B5EF4-FFF2-40B4-BE49-F238E27FC236}">
                <a16:creationId xmlns:a16="http://schemas.microsoft.com/office/drawing/2014/main" id="{8963DCA8-EE44-E594-B3AF-62BE9448D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5142" y="2215300"/>
            <a:ext cx="160506" cy="207416"/>
          </a:xfrm>
          <a:prstGeom prst="rect">
            <a:avLst/>
          </a:prstGeom>
        </p:spPr>
      </p:pic>
      <p:sp>
        <p:nvSpPr>
          <p:cNvPr id="181" name="Tekstvak 44">
            <a:extLst>
              <a:ext uri="{FF2B5EF4-FFF2-40B4-BE49-F238E27FC236}">
                <a16:creationId xmlns:a16="http://schemas.microsoft.com/office/drawing/2014/main" id="{8F93872D-4FDE-FC88-6B22-913AFC97AB07}"/>
              </a:ext>
            </a:extLst>
          </p:cNvPr>
          <p:cNvSpPr txBox="1"/>
          <p:nvPr/>
        </p:nvSpPr>
        <p:spPr>
          <a:xfrm>
            <a:off x="4110485" y="2250632"/>
            <a:ext cx="391613" cy="19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Allow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Tekstvak 45">
            <a:extLst>
              <a:ext uri="{FF2B5EF4-FFF2-40B4-BE49-F238E27FC236}">
                <a16:creationId xmlns:a16="http://schemas.microsoft.com/office/drawing/2014/main" id="{7655492B-D9C1-1925-35E3-43F584365462}"/>
              </a:ext>
            </a:extLst>
          </p:cNvPr>
          <p:cNvSpPr txBox="1"/>
          <p:nvPr/>
        </p:nvSpPr>
        <p:spPr>
          <a:xfrm>
            <a:off x="4118385" y="2523043"/>
            <a:ext cx="579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Deny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Ovaal 46">
            <a:extLst>
              <a:ext uri="{FF2B5EF4-FFF2-40B4-BE49-F238E27FC236}">
                <a16:creationId xmlns:a16="http://schemas.microsoft.com/office/drawing/2014/main" id="{F2E1B743-DE0D-F5D4-7946-B0C544ED54F4}"/>
              </a:ext>
            </a:extLst>
          </p:cNvPr>
          <p:cNvSpPr/>
          <p:nvPr/>
        </p:nvSpPr>
        <p:spPr>
          <a:xfrm>
            <a:off x="3914510" y="2120023"/>
            <a:ext cx="730642" cy="7152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Tekstvak 47">
            <a:extLst>
              <a:ext uri="{FF2B5EF4-FFF2-40B4-BE49-F238E27FC236}">
                <a16:creationId xmlns:a16="http://schemas.microsoft.com/office/drawing/2014/main" id="{8C25E8F2-9574-83DA-D43D-4EE4CD01509C}"/>
              </a:ext>
            </a:extLst>
          </p:cNvPr>
          <p:cNvSpPr txBox="1"/>
          <p:nvPr/>
        </p:nvSpPr>
        <p:spPr>
          <a:xfrm>
            <a:off x="4393426" y="2015541"/>
            <a:ext cx="350453" cy="219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PEP</a:t>
            </a:r>
          </a:p>
        </p:txBody>
      </p:sp>
      <p:cxnSp>
        <p:nvCxnSpPr>
          <p:cNvPr id="185" name="Rechte verbindingslijn met pijl 48">
            <a:extLst>
              <a:ext uri="{FF2B5EF4-FFF2-40B4-BE49-F238E27FC236}">
                <a16:creationId xmlns:a16="http://schemas.microsoft.com/office/drawing/2014/main" id="{ADB57D84-1801-5E23-FE79-757F47E8BAB7}"/>
              </a:ext>
            </a:extLst>
          </p:cNvPr>
          <p:cNvCxnSpPr>
            <a:cxnSpLocks/>
            <a:stCxn id="175" idx="6"/>
            <a:endCxn id="183" idx="2"/>
          </p:cNvCxnSpPr>
          <p:nvPr/>
        </p:nvCxnSpPr>
        <p:spPr>
          <a:xfrm>
            <a:off x="2257988" y="2463719"/>
            <a:ext cx="1656522" cy="1395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Rechte verbindingslijn met pijl 49">
            <a:extLst>
              <a:ext uri="{FF2B5EF4-FFF2-40B4-BE49-F238E27FC236}">
                <a16:creationId xmlns:a16="http://schemas.microsoft.com/office/drawing/2014/main" id="{1E6A4ECC-15DD-3D1C-FFEA-7563973EBF2F}"/>
              </a:ext>
            </a:extLst>
          </p:cNvPr>
          <p:cNvCxnSpPr>
            <a:cxnSpLocks/>
            <a:stCxn id="183" idx="2"/>
            <a:endCxn id="183" idx="6"/>
          </p:cNvCxnSpPr>
          <p:nvPr/>
        </p:nvCxnSpPr>
        <p:spPr>
          <a:xfrm>
            <a:off x="3914510" y="2477669"/>
            <a:ext cx="73064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kstvak 51">
            <a:extLst>
              <a:ext uri="{FF2B5EF4-FFF2-40B4-BE49-F238E27FC236}">
                <a16:creationId xmlns:a16="http://schemas.microsoft.com/office/drawing/2014/main" id="{A02C38A8-9089-8EC4-C4BC-3DB1F25614DF}"/>
              </a:ext>
            </a:extLst>
          </p:cNvPr>
          <p:cNvSpPr txBox="1"/>
          <p:nvPr/>
        </p:nvSpPr>
        <p:spPr>
          <a:xfrm>
            <a:off x="4396860" y="2812074"/>
            <a:ext cx="367565" cy="219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PDP</a:t>
            </a:r>
          </a:p>
        </p:txBody>
      </p:sp>
      <p:pic>
        <p:nvPicPr>
          <p:cNvPr id="189" name="Afbeelding 52">
            <a:extLst>
              <a:ext uri="{FF2B5EF4-FFF2-40B4-BE49-F238E27FC236}">
                <a16:creationId xmlns:a16="http://schemas.microsoft.com/office/drawing/2014/main" id="{7F6D1BFD-D6A3-8E4D-8950-C9C134845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261" y="3121266"/>
            <a:ext cx="197697" cy="218021"/>
          </a:xfrm>
          <a:prstGeom prst="rect">
            <a:avLst/>
          </a:prstGeom>
        </p:spPr>
      </p:pic>
      <p:grpSp>
        <p:nvGrpSpPr>
          <p:cNvPr id="190" name="Groep 53">
            <a:extLst>
              <a:ext uri="{FF2B5EF4-FFF2-40B4-BE49-F238E27FC236}">
                <a16:creationId xmlns:a16="http://schemas.microsoft.com/office/drawing/2014/main" id="{8FBAFA98-A733-73A2-DEC7-46A5068EBCC8}"/>
              </a:ext>
            </a:extLst>
          </p:cNvPr>
          <p:cNvGrpSpPr/>
          <p:nvPr/>
        </p:nvGrpSpPr>
        <p:grpSpPr>
          <a:xfrm rot="1143344">
            <a:off x="4121751" y="2984063"/>
            <a:ext cx="274270" cy="411890"/>
            <a:chOff x="6319875" y="3618781"/>
            <a:chExt cx="673540" cy="989262"/>
          </a:xfrm>
        </p:grpSpPr>
        <p:sp>
          <p:nvSpPr>
            <p:cNvPr id="233" name="Stroomdiagram: Document 54">
              <a:extLst>
                <a:ext uri="{FF2B5EF4-FFF2-40B4-BE49-F238E27FC236}">
                  <a16:creationId xmlns:a16="http://schemas.microsoft.com/office/drawing/2014/main" id="{5828E213-A2D8-207D-576F-7059BE90C391}"/>
                </a:ext>
              </a:extLst>
            </p:cNvPr>
            <p:cNvSpPr/>
            <p:nvPr/>
          </p:nvSpPr>
          <p:spPr>
            <a:xfrm>
              <a:off x="6319875" y="3618781"/>
              <a:ext cx="673540" cy="989262"/>
            </a:xfrm>
            <a:prstGeom prst="flowChartDocumen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Policy</a:t>
              </a:r>
            </a:p>
          </p:txBody>
        </p:sp>
        <p:cxnSp>
          <p:nvCxnSpPr>
            <p:cNvPr id="234" name="Rechte verbindingslijn 55">
              <a:extLst>
                <a:ext uri="{FF2B5EF4-FFF2-40B4-BE49-F238E27FC236}">
                  <a16:creationId xmlns:a16="http://schemas.microsoft.com/office/drawing/2014/main" id="{891751C9-2DD7-74E5-0BFA-B85226F18D0B}"/>
                </a:ext>
              </a:extLst>
            </p:cNvPr>
            <p:cNvCxnSpPr/>
            <p:nvPr/>
          </p:nvCxnSpPr>
          <p:spPr>
            <a:xfrm>
              <a:off x="6410265" y="3916277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Rechte verbindingslijn 56">
              <a:extLst>
                <a:ext uri="{FF2B5EF4-FFF2-40B4-BE49-F238E27FC236}">
                  <a16:creationId xmlns:a16="http://schemas.microsoft.com/office/drawing/2014/main" id="{D719CDF7-6636-0589-9B53-97C0C7A72F13}"/>
                </a:ext>
              </a:extLst>
            </p:cNvPr>
            <p:cNvCxnSpPr/>
            <p:nvPr/>
          </p:nvCxnSpPr>
          <p:spPr>
            <a:xfrm>
              <a:off x="6410265" y="4008752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Rechte verbindingslijn 57">
              <a:extLst>
                <a:ext uri="{FF2B5EF4-FFF2-40B4-BE49-F238E27FC236}">
                  <a16:creationId xmlns:a16="http://schemas.microsoft.com/office/drawing/2014/main" id="{4B2CD67C-8C93-3050-0DAE-849C99BC839F}"/>
                </a:ext>
              </a:extLst>
            </p:cNvPr>
            <p:cNvCxnSpPr/>
            <p:nvPr/>
          </p:nvCxnSpPr>
          <p:spPr>
            <a:xfrm>
              <a:off x="6410265" y="4094427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Rechte verbindingslijn 58">
              <a:extLst>
                <a:ext uri="{FF2B5EF4-FFF2-40B4-BE49-F238E27FC236}">
                  <a16:creationId xmlns:a16="http://schemas.microsoft.com/office/drawing/2014/main" id="{5C41C003-20AA-235A-836F-716ED2983E29}"/>
                </a:ext>
              </a:extLst>
            </p:cNvPr>
            <p:cNvCxnSpPr/>
            <p:nvPr/>
          </p:nvCxnSpPr>
          <p:spPr>
            <a:xfrm>
              <a:off x="6410265" y="4180787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Rechte verbindingslijn 59">
              <a:extLst>
                <a:ext uri="{FF2B5EF4-FFF2-40B4-BE49-F238E27FC236}">
                  <a16:creationId xmlns:a16="http://schemas.microsoft.com/office/drawing/2014/main" id="{59711A43-A758-B515-2DCF-1B013E0731A6}"/>
                </a:ext>
              </a:extLst>
            </p:cNvPr>
            <p:cNvCxnSpPr/>
            <p:nvPr/>
          </p:nvCxnSpPr>
          <p:spPr>
            <a:xfrm>
              <a:off x="6410265" y="4263315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Rechte verbindingslijn 60">
              <a:extLst>
                <a:ext uri="{FF2B5EF4-FFF2-40B4-BE49-F238E27FC236}">
                  <a16:creationId xmlns:a16="http://schemas.microsoft.com/office/drawing/2014/main" id="{38D16F5B-D8B5-10A7-C9A3-35AEACDD830D}"/>
                </a:ext>
              </a:extLst>
            </p:cNvPr>
            <p:cNvCxnSpPr/>
            <p:nvPr/>
          </p:nvCxnSpPr>
          <p:spPr>
            <a:xfrm>
              <a:off x="6410265" y="4345282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Rechte verbindingslijn 61">
              <a:extLst>
                <a:ext uri="{FF2B5EF4-FFF2-40B4-BE49-F238E27FC236}">
                  <a16:creationId xmlns:a16="http://schemas.microsoft.com/office/drawing/2014/main" id="{7FF6071C-5A1C-B5E6-D856-9E59731D15EF}"/>
                </a:ext>
              </a:extLst>
            </p:cNvPr>
            <p:cNvCxnSpPr>
              <a:cxnSpLocks/>
            </p:cNvCxnSpPr>
            <p:nvPr/>
          </p:nvCxnSpPr>
          <p:spPr>
            <a:xfrm>
              <a:off x="6410265" y="4422684"/>
              <a:ext cx="2463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ep 62">
            <a:extLst>
              <a:ext uri="{FF2B5EF4-FFF2-40B4-BE49-F238E27FC236}">
                <a16:creationId xmlns:a16="http://schemas.microsoft.com/office/drawing/2014/main" id="{ED4067A8-34FE-BF11-39A4-2A3CDDFDA11B}"/>
              </a:ext>
            </a:extLst>
          </p:cNvPr>
          <p:cNvGrpSpPr/>
          <p:nvPr/>
        </p:nvGrpSpPr>
        <p:grpSpPr>
          <a:xfrm rot="203914">
            <a:off x="4017341" y="3006210"/>
            <a:ext cx="376496" cy="438315"/>
            <a:chOff x="6319875" y="3618781"/>
            <a:chExt cx="673540" cy="989262"/>
          </a:xfrm>
        </p:grpSpPr>
        <p:sp>
          <p:nvSpPr>
            <p:cNvPr id="225" name="Stroomdiagram: Document 63">
              <a:extLst>
                <a:ext uri="{FF2B5EF4-FFF2-40B4-BE49-F238E27FC236}">
                  <a16:creationId xmlns:a16="http://schemas.microsoft.com/office/drawing/2014/main" id="{3E426F61-289C-D32C-1399-3CE1C3C1F3F4}"/>
                </a:ext>
              </a:extLst>
            </p:cNvPr>
            <p:cNvSpPr/>
            <p:nvPr/>
          </p:nvSpPr>
          <p:spPr>
            <a:xfrm>
              <a:off x="6319875" y="3618781"/>
              <a:ext cx="673540" cy="989262"/>
            </a:xfrm>
            <a:prstGeom prst="flowChartDocumen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Policy</a:t>
              </a:r>
            </a:p>
          </p:txBody>
        </p:sp>
        <p:cxnSp>
          <p:nvCxnSpPr>
            <p:cNvPr id="226" name="Rechte verbindingslijn 64">
              <a:extLst>
                <a:ext uri="{FF2B5EF4-FFF2-40B4-BE49-F238E27FC236}">
                  <a16:creationId xmlns:a16="http://schemas.microsoft.com/office/drawing/2014/main" id="{BD497DA7-E12C-8FB2-50FE-4BE86C603C6B}"/>
                </a:ext>
              </a:extLst>
            </p:cNvPr>
            <p:cNvCxnSpPr/>
            <p:nvPr/>
          </p:nvCxnSpPr>
          <p:spPr>
            <a:xfrm>
              <a:off x="6410265" y="3916277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Rechte verbindingslijn 65">
              <a:extLst>
                <a:ext uri="{FF2B5EF4-FFF2-40B4-BE49-F238E27FC236}">
                  <a16:creationId xmlns:a16="http://schemas.microsoft.com/office/drawing/2014/main" id="{96037AA4-26A0-ED99-975D-39D1C2332D03}"/>
                </a:ext>
              </a:extLst>
            </p:cNvPr>
            <p:cNvCxnSpPr/>
            <p:nvPr/>
          </p:nvCxnSpPr>
          <p:spPr>
            <a:xfrm>
              <a:off x="6410265" y="4008752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Rechte verbindingslijn 66">
              <a:extLst>
                <a:ext uri="{FF2B5EF4-FFF2-40B4-BE49-F238E27FC236}">
                  <a16:creationId xmlns:a16="http://schemas.microsoft.com/office/drawing/2014/main" id="{38866177-A641-26E0-A9BB-B6BA88279D23}"/>
                </a:ext>
              </a:extLst>
            </p:cNvPr>
            <p:cNvCxnSpPr/>
            <p:nvPr/>
          </p:nvCxnSpPr>
          <p:spPr>
            <a:xfrm>
              <a:off x="6410265" y="4094427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Rechte verbindingslijn 67">
              <a:extLst>
                <a:ext uri="{FF2B5EF4-FFF2-40B4-BE49-F238E27FC236}">
                  <a16:creationId xmlns:a16="http://schemas.microsoft.com/office/drawing/2014/main" id="{F8CDD7B1-2E8A-70D8-5194-99FB7CA5782B}"/>
                </a:ext>
              </a:extLst>
            </p:cNvPr>
            <p:cNvCxnSpPr/>
            <p:nvPr/>
          </p:nvCxnSpPr>
          <p:spPr>
            <a:xfrm>
              <a:off x="6410265" y="4180787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Rechte verbindingslijn 68">
              <a:extLst>
                <a:ext uri="{FF2B5EF4-FFF2-40B4-BE49-F238E27FC236}">
                  <a16:creationId xmlns:a16="http://schemas.microsoft.com/office/drawing/2014/main" id="{A8877E1A-0AC2-AAB7-6B14-1A1CE42EEA33}"/>
                </a:ext>
              </a:extLst>
            </p:cNvPr>
            <p:cNvCxnSpPr/>
            <p:nvPr/>
          </p:nvCxnSpPr>
          <p:spPr>
            <a:xfrm>
              <a:off x="6410265" y="4263315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Rechte verbindingslijn 69">
              <a:extLst>
                <a:ext uri="{FF2B5EF4-FFF2-40B4-BE49-F238E27FC236}">
                  <a16:creationId xmlns:a16="http://schemas.microsoft.com/office/drawing/2014/main" id="{24C61485-9C44-D8F0-898E-D28E4C046AEF}"/>
                </a:ext>
              </a:extLst>
            </p:cNvPr>
            <p:cNvCxnSpPr/>
            <p:nvPr/>
          </p:nvCxnSpPr>
          <p:spPr>
            <a:xfrm>
              <a:off x="6410265" y="4345282"/>
              <a:ext cx="4927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Rechte verbindingslijn 70">
              <a:extLst>
                <a:ext uri="{FF2B5EF4-FFF2-40B4-BE49-F238E27FC236}">
                  <a16:creationId xmlns:a16="http://schemas.microsoft.com/office/drawing/2014/main" id="{8FFFE008-38AD-45C8-B7E9-14B8B7D6234A}"/>
                </a:ext>
              </a:extLst>
            </p:cNvPr>
            <p:cNvCxnSpPr>
              <a:cxnSpLocks/>
            </p:cNvCxnSpPr>
            <p:nvPr/>
          </p:nvCxnSpPr>
          <p:spPr>
            <a:xfrm>
              <a:off x="6410265" y="4422684"/>
              <a:ext cx="2463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ep 71">
            <a:extLst>
              <a:ext uri="{FF2B5EF4-FFF2-40B4-BE49-F238E27FC236}">
                <a16:creationId xmlns:a16="http://schemas.microsoft.com/office/drawing/2014/main" id="{6FD0B54F-88A3-B709-D67D-941F7195C964}"/>
              </a:ext>
            </a:extLst>
          </p:cNvPr>
          <p:cNvGrpSpPr/>
          <p:nvPr/>
        </p:nvGrpSpPr>
        <p:grpSpPr>
          <a:xfrm rot="2321928">
            <a:off x="4088190" y="3121477"/>
            <a:ext cx="340703" cy="511657"/>
            <a:chOff x="6319875" y="3618781"/>
            <a:chExt cx="673540" cy="989262"/>
          </a:xfrm>
          <a:solidFill>
            <a:srgbClr val="FFB612"/>
          </a:solidFill>
        </p:grpSpPr>
        <p:sp>
          <p:nvSpPr>
            <p:cNvPr id="217" name="Stroomdiagram: Document 72">
              <a:extLst>
                <a:ext uri="{FF2B5EF4-FFF2-40B4-BE49-F238E27FC236}">
                  <a16:creationId xmlns:a16="http://schemas.microsoft.com/office/drawing/2014/main" id="{72700CB3-7E34-6D99-0CBA-C4966FBEE150}"/>
                </a:ext>
              </a:extLst>
            </p:cNvPr>
            <p:cNvSpPr/>
            <p:nvPr/>
          </p:nvSpPr>
          <p:spPr>
            <a:xfrm>
              <a:off x="6319875" y="3618781"/>
              <a:ext cx="673540" cy="989262"/>
            </a:xfrm>
            <a:prstGeom prst="flowChartDocument">
              <a:avLst/>
            </a:prstGeom>
            <a:solidFill>
              <a:srgbClr val="275937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Policy</a:t>
              </a:r>
            </a:p>
          </p:txBody>
        </p:sp>
        <p:cxnSp>
          <p:nvCxnSpPr>
            <p:cNvPr id="218" name="Rechte verbindingslijn 73">
              <a:extLst>
                <a:ext uri="{FF2B5EF4-FFF2-40B4-BE49-F238E27FC236}">
                  <a16:creationId xmlns:a16="http://schemas.microsoft.com/office/drawing/2014/main" id="{BC3F6F33-2891-5D44-3872-A5B80B3CC449}"/>
                </a:ext>
              </a:extLst>
            </p:cNvPr>
            <p:cNvCxnSpPr/>
            <p:nvPr/>
          </p:nvCxnSpPr>
          <p:spPr>
            <a:xfrm>
              <a:off x="6410265" y="3916277"/>
              <a:ext cx="49276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Rechte verbindingslijn 74">
              <a:extLst>
                <a:ext uri="{FF2B5EF4-FFF2-40B4-BE49-F238E27FC236}">
                  <a16:creationId xmlns:a16="http://schemas.microsoft.com/office/drawing/2014/main" id="{9BC9EC60-F54B-7366-9595-B0E26BDFB7D1}"/>
                </a:ext>
              </a:extLst>
            </p:cNvPr>
            <p:cNvCxnSpPr/>
            <p:nvPr/>
          </p:nvCxnSpPr>
          <p:spPr>
            <a:xfrm>
              <a:off x="6410265" y="4008752"/>
              <a:ext cx="49276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Rechte verbindingslijn 76">
              <a:extLst>
                <a:ext uri="{FF2B5EF4-FFF2-40B4-BE49-F238E27FC236}">
                  <a16:creationId xmlns:a16="http://schemas.microsoft.com/office/drawing/2014/main" id="{DD2F03B2-DD48-DA07-0B3A-FEF6A5C39614}"/>
                </a:ext>
              </a:extLst>
            </p:cNvPr>
            <p:cNvCxnSpPr/>
            <p:nvPr/>
          </p:nvCxnSpPr>
          <p:spPr>
            <a:xfrm>
              <a:off x="6410265" y="4094427"/>
              <a:ext cx="49276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Rechte verbindingslijn 77">
              <a:extLst>
                <a:ext uri="{FF2B5EF4-FFF2-40B4-BE49-F238E27FC236}">
                  <a16:creationId xmlns:a16="http://schemas.microsoft.com/office/drawing/2014/main" id="{04347E1D-5525-8409-F4A7-5D318A10B60A}"/>
                </a:ext>
              </a:extLst>
            </p:cNvPr>
            <p:cNvCxnSpPr/>
            <p:nvPr/>
          </p:nvCxnSpPr>
          <p:spPr>
            <a:xfrm>
              <a:off x="6410265" y="4180787"/>
              <a:ext cx="49276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Rechte verbindingslijn 79">
              <a:extLst>
                <a:ext uri="{FF2B5EF4-FFF2-40B4-BE49-F238E27FC236}">
                  <a16:creationId xmlns:a16="http://schemas.microsoft.com/office/drawing/2014/main" id="{B883248B-AB50-0758-F709-0E32845B19A2}"/>
                </a:ext>
              </a:extLst>
            </p:cNvPr>
            <p:cNvCxnSpPr/>
            <p:nvPr/>
          </p:nvCxnSpPr>
          <p:spPr>
            <a:xfrm>
              <a:off x="6410265" y="4263315"/>
              <a:ext cx="49276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Rechte verbindingslijn 80">
              <a:extLst>
                <a:ext uri="{FF2B5EF4-FFF2-40B4-BE49-F238E27FC236}">
                  <a16:creationId xmlns:a16="http://schemas.microsoft.com/office/drawing/2014/main" id="{9C786423-2BDE-DC64-815F-88DCCA691B13}"/>
                </a:ext>
              </a:extLst>
            </p:cNvPr>
            <p:cNvCxnSpPr/>
            <p:nvPr/>
          </p:nvCxnSpPr>
          <p:spPr>
            <a:xfrm>
              <a:off x="6410265" y="4345282"/>
              <a:ext cx="49276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Rechte verbindingslijn 81">
              <a:extLst>
                <a:ext uri="{FF2B5EF4-FFF2-40B4-BE49-F238E27FC236}">
                  <a16:creationId xmlns:a16="http://schemas.microsoft.com/office/drawing/2014/main" id="{BE0FE528-9B52-53D9-9CA2-3626E5529886}"/>
                </a:ext>
              </a:extLst>
            </p:cNvPr>
            <p:cNvCxnSpPr>
              <a:cxnSpLocks/>
            </p:cNvCxnSpPr>
            <p:nvPr/>
          </p:nvCxnSpPr>
          <p:spPr>
            <a:xfrm>
              <a:off x="6410265" y="4422684"/>
              <a:ext cx="24638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Ovaal 82">
            <a:extLst>
              <a:ext uri="{FF2B5EF4-FFF2-40B4-BE49-F238E27FC236}">
                <a16:creationId xmlns:a16="http://schemas.microsoft.com/office/drawing/2014/main" id="{EB90DD95-8E30-7682-C5F9-59ECE4072EA9}"/>
              </a:ext>
            </a:extLst>
          </p:cNvPr>
          <p:cNvSpPr/>
          <p:nvPr/>
        </p:nvSpPr>
        <p:spPr>
          <a:xfrm>
            <a:off x="7798838" y="1621502"/>
            <a:ext cx="463585" cy="4652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4" name="Groep 83">
            <a:extLst>
              <a:ext uri="{FF2B5EF4-FFF2-40B4-BE49-F238E27FC236}">
                <a16:creationId xmlns:a16="http://schemas.microsoft.com/office/drawing/2014/main" id="{27B248C0-610F-2258-288F-D1E9546C8740}"/>
              </a:ext>
            </a:extLst>
          </p:cNvPr>
          <p:cNvGrpSpPr/>
          <p:nvPr/>
        </p:nvGrpSpPr>
        <p:grpSpPr>
          <a:xfrm>
            <a:off x="7842969" y="1707578"/>
            <a:ext cx="367308" cy="300791"/>
            <a:chOff x="10052125" y="4227128"/>
            <a:chExt cx="455901" cy="373341"/>
          </a:xfrm>
          <a:solidFill>
            <a:schemeClr val="bg1"/>
          </a:solidFill>
        </p:grpSpPr>
        <p:sp>
          <p:nvSpPr>
            <p:cNvPr id="196" name="Ovaal 84">
              <a:extLst>
                <a:ext uri="{FF2B5EF4-FFF2-40B4-BE49-F238E27FC236}">
                  <a16:creationId xmlns:a16="http://schemas.microsoft.com/office/drawing/2014/main" id="{05B93017-540F-FA3B-C6A6-1BDD596E4FA1}"/>
                </a:ext>
              </a:extLst>
            </p:cNvPr>
            <p:cNvSpPr/>
            <p:nvPr/>
          </p:nvSpPr>
          <p:spPr>
            <a:xfrm>
              <a:off x="10168301" y="4407528"/>
              <a:ext cx="55166" cy="551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sp>
          <p:nvSpPr>
            <p:cNvPr id="197" name="Ovaal 85">
              <a:extLst>
                <a:ext uri="{FF2B5EF4-FFF2-40B4-BE49-F238E27FC236}">
                  <a16:creationId xmlns:a16="http://schemas.microsoft.com/office/drawing/2014/main" id="{EACACAF7-E6D1-64A5-5724-F53E2316C430}"/>
                </a:ext>
              </a:extLst>
            </p:cNvPr>
            <p:cNvSpPr/>
            <p:nvPr/>
          </p:nvSpPr>
          <p:spPr>
            <a:xfrm>
              <a:off x="10093358" y="4254710"/>
              <a:ext cx="55166" cy="551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Bemiddeling</a:t>
              </a:r>
            </a:p>
          </p:txBody>
        </p:sp>
        <p:sp>
          <p:nvSpPr>
            <p:cNvPr id="198" name="Ovaal 86">
              <a:extLst>
                <a:ext uri="{FF2B5EF4-FFF2-40B4-BE49-F238E27FC236}">
                  <a16:creationId xmlns:a16="http://schemas.microsoft.com/office/drawing/2014/main" id="{B293AA3B-E38D-C321-6021-2285239358F2}"/>
                </a:ext>
              </a:extLst>
            </p:cNvPr>
            <p:cNvSpPr/>
            <p:nvPr/>
          </p:nvSpPr>
          <p:spPr>
            <a:xfrm>
              <a:off x="10428181" y="4227128"/>
              <a:ext cx="55166" cy="551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Ovaal 87">
              <a:extLst>
                <a:ext uri="{FF2B5EF4-FFF2-40B4-BE49-F238E27FC236}">
                  <a16:creationId xmlns:a16="http://schemas.microsoft.com/office/drawing/2014/main" id="{CDD88516-8118-0647-5E30-4B67C0B3319D}"/>
                </a:ext>
              </a:extLst>
            </p:cNvPr>
            <p:cNvSpPr/>
            <p:nvPr/>
          </p:nvSpPr>
          <p:spPr>
            <a:xfrm>
              <a:off x="10256730" y="4342610"/>
              <a:ext cx="55166" cy="551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Overdracht</a:t>
              </a:r>
            </a:p>
          </p:txBody>
        </p:sp>
        <p:sp>
          <p:nvSpPr>
            <p:cNvPr id="200" name="Ovaal 88">
              <a:extLst>
                <a:ext uri="{FF2B5EF4-FFF2-40B4-BE49-F238E27FC236}">
                  <a16:creationId xmlns:a16="http://schemas.microsoft.com/office/drawing/2014/main" id="{1E271964-7484-51F0-7FB8-D2B0A1FFD705}"/>
                </a:ext>
              </a:extLst>
            </p:cNvPr>
            <p:cNvSpPr/>
            <p:nvPr/>
          </p:nvSpPr>
          <p:spPr>
            <a:xfrm>
              <a:off x="10452860" y="4412825"/>
              <a:ext cx="55166" cy="551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Ovaal 89">
              <a:extLst>
                <a:ext uri="{FF2B5EF4-FFF2-40B4-BE49-F238E27FC236}">
                  <a16:creationId xmlns:a16="http://schemas.microsoft.com/office/drawing/2014/main" id="{09C9180D-C2D1-7234-7002-7AB5A8BBDF6F}"/>
                </a:ext>
              </a:extLst>
            </p:cNvPr>
            <p:cNvSpPr/>
            <p:nvPr/>
          </p:nvSpPr>
          <p:spPr>
            <a:xfrm>
              <a:off x="10052125" y="4481084"/>
              <a:ext cx="55166" cy="551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Dossierhouder</a:t>
              </a:r>
            </a:p>
          </p:txBody>
        </p:sp>
        <p:cxnSp>
          <p:nvCxnSpPr>
            <p:cNvPr id="202" name="Rechte verbindingslijn 90">
              <a:extLst>
                <a:ext uri="{FF2B5EF4-FFF2-40B4-BE49-F238E27FC236}">
                  <a16:creationId xmlns:a16="http://schemas.microsoft.com/office/drawing/2014/main" id="{82A5D78F-ADF1-D1BC-D0D4-3339C4AA9837}"/>
                </a:ext>
              </a:extLst>
            </p:cNvPr>
            <p:cNvCxnSpPr>
              <a:cxnSpLocks/>
              <a:stCxn id="196" idx="0"/>
              <a:endCxn id="197" idx="5"/>
            </p:cNvCxnSpPr>
            <p:nvPr/>
          </p:nvCxnSpPr>
          <p:spPr>
            <a:xfrm flipH="1" flipV="1">
              <a:off x="10140445" y="4301797"/>
              <a:ext cx="55439" cy="10573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Rechte verbindingslijn 91">
              <a:extLst>
                <a:ext uri="{FF2B5EF4-FFF2-40B4-BE49-F238E27FC236}">
                  <a16:creationId xmlns:a16="http://schemas.microsoft.com/office/drawing/2014/main" id="{9E67B9AC-7595-106F-B02F-693A9CAF5905}"/>
                </a:ext>
              </a:extLst>
            </p:cNvPr>
            <p:cNvCxnSpPr>
              <a:cxnSpLocks/>
              <a:stCxn id="197" idx="7"/>
              <a:endCxn id="198" idx="2"/>
            </p:cNvCxnSpPr>
            <p:nvPr/>
          </p:nvCxnSpPr>
          <p:spPr>
            <a:xfrm flipV="1">
              <a:off x="10140445" y="4254710"/>
              <a:ext cx="287736" cy="807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Rechte verbindingslijn 92">
              <a:extLst>
                <a:ext uri="{FF2B5EF4-FFF2-40B4-BE49-F238E27FC236}">
                  <a16:creationId xmlns:a16="http://schemas.microsoft.com/office/drawing/2014/main" id="{844FF6D7-078C-E8D4-AED9-06C9646A6EE9}"/>
                </a:ext>
              </a:extLst>
            </p:cNvPr>
            <p:cNvCxnSpPr>
              <a:cxnSpLocks/>
              <a:stCxn id="200" idx="0"/>
              <a:endCxn id="198" idx="5"/>
            </p:cNvCxnSpPr>
            <p:nvPr/>
          </p:nvCxnSpPr>
          <p:spPr>
            <a:xfrm flipH="1" flipV="1">
              <a:off x="10475267" y="4274214"/>
              <a:ext cx="5176" cy="13861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Rechte verbindingslijn 93">
              <a:extLst>
                <a:ext uri="{FF2B5EF4-FFF2-40B4-BE49-F238E27FC236}">
                  <a16:creationId xmlns:a16="http://schemas.microsoft.com/office/drawing/2014/main" id="{2EA4E9B5-E574-86CA-FF20-D7F3DBE2DB1F}"/>
                </a:ext>
              </a:extLst>
            </p:cNvPr>
            <p:cNvCxnSpPr>
              <a:cxnSpLocks/>
              <a:stCxn id="208" idx="7"/>
              <a:endCxn id="198" idx="3"/>
            </p:cNvCxnSpPr>
            <p:nvPr/>
          </p:nvCxnSpPr>
          <p:spPr>
            <a:xfrm flipV="1">
              <a:off x="10386838" y="4274214"/>
              <a:ext cx="49421" cy="2705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Rechte verbindingslijn 94">
              <a:extLst>
                <a:ext uri="{FF2B5EF4-FFF2-40B4-BE49-F238E27FC236}">
                  <a16:creationId xmlns:a16="http://schemas.microsoft.com/office/drawing/2014/main" id="{1627FDC3-D701-B6A7-C13A-A78343719B65}"/>
                </a:ext>
              </a:extLst>
            </p:cNvPr>
            <p:cNvCxnSpPr>
              <a:cxnSpLocks/>
              <a:stCxn id="196" idx="2"/>
              <a:endCxn id="201" idx="7"/>
            </p:cNvCxnSpPr>
            <p:nvPr/>
          </p:nvCxnSpPr>
          <p:spPr>
            <a:xfrm flipH="1">
              <a:off x="10099212" y="4435111"/>
              <a:ext cx="69089" cy="5405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Rechte verbindingslijn 95">
              <a:extLst>
                <a:ext uri="{FF2B5EF4-FFF2-40B4-BE49-F238E27FC236}">
                  <a16:creationId xmlns:a16="http://schemas.microsoft.com/office/drawing/2014/main" id="{73960567-CDD8-A421-B5B3-ADFA1DA73923}"/>
                </a:ext>
              </a:extLst>
            </p:cNvPr>
            <p:cNvCxnSpPr>
              <a:cxnSpLocks/>
              <a:stCxn id="199" idx="5"/>
              <a:endCxn id="200" idx="1"/>
            </p:cNvCxnSpPr>
            <p:nvPr/>
          </p:nvCxnSpPr>
          <p:spPr>
            <a:xfrm>
              <a:off x="10303817" y="4389697"/>
              <a:ext cx="157122" cy="3120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Ovaal 96">
              <a:extLst>
                <a:ext uri="{FF2B5EF4-FFF2-40B4-BE49-F238E27FC236}">
                  <a16:creationId xmlns:a16="http://schemas.microsoft.com/office/drawing/2014/main" id="{32793AF5-6BBB-61AC-2709-46D7C3150144}"/>
                </a:ext>
              </a:extLst>
            </p:cNvPr>
            <p:cNvSpPr/>
            <p:nvPr/>
          </p:nvSpPr>
          <p:spPr>
            <a:xfrm>
              <a:off x="10339752" y="4293191"/>
              <a:ext cx="55166" cy="551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9" name="Ovaal 97">
              <a:extLst>
                <a:ext uri="{FF2B5EF4-FFF2-40B4-BE49-F238E27FC236}">
                  <a16:creationId xmlns:a16="http://schemas.microsoft.com/office/drawing/2014/main" id="{C2093B18-A56F-05CC-4ECC-B6A8033BDD73}"/>
                </a:ext>
              </a:extLst>
            </p:cNvPr>
            <p:cNvSpPr/>
            <p:nvPr/>
          </p:nvSpPr>
          <p:spPr>
            <a:xfrm>
              <a:off x="10187803" y="4545303"/>
              <a:ext cx="55166" cy="551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Contactpersoon</a:t>
              </a:r>
            </a:p>
          </p:txBody>
        </p:sp>
        <p:sp>
          <p:nvSpPr>
            <p:cNvPr id="210" name="Ovaal 98">
              <a:extLst>
                <a:ext uri="{FF2B5EF4-FFF2-40B4-BE49-F238E27FC236}">
                  <a16:creationId xmlns:a16="http://schemas.microsoft.com/office/drawing/2014/main" id="{ECE84A5A-A95C-B8C3-9089-A4B5CD27136C}"/>
                </a:ext>
              </a:extLst>
            </p:cNvPr>
            <p:cNvSpPr/>
            <p:nvPr/>
          </p:nvSpPr>
          <p:spPr>
            <a:xfrm>
              <a:off x="10404239" y="4510899"/>
              <a:ext cx="55166" cy="5516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5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Contactgegevens</a:t>
              </a:r>
            </a:p>
          </p:txBody>
        </p:sp>
        <p:cxnSp>
          <p:nvCxnSpPr>
            <p:cNvPr id="211" name="Rechte verbindingslijn 99">
              <a:extLst>
                <a:ext uri="{FF2B5EF4-FFF2-40B4-BE49-F238E27FC236}">
                  <a16:creationId xmlns:a16="http://schemas.microsoft.com/office/drawing/2014/main" id="{8245FEB4-3EB3-EE42-8D48-15F96EC5C35C}"/>
                </a:ext>
              </a:extLst>
            </p:cNvPr>
            <p:cNvCxnSpPr>
              <a:cxnSpLocks/>
              <a:stCxn id="200" idx="2"/>
              <a:endCxn id="196" idx="6"/>
            </p:cNvCxnSpPr>
            <p:nvPr/>
          </p:nvCxnSpPr>
          <p:spPr>
            <a:xfrm flipH="1" flipV="1">
              <a:off x="10223467" y="4435111"/>
              <a:ext cx="229393" cy="529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Rechte verbindingslijn 100">
              <a:extLst>
                <a:ext uri="{FF2B5EF4-FFF2-40B4-BE49-F238E27FC236}">
                  <a16:creationId xmlns:a16="http://schemas.microsoft.com/office/drawing/2014/main" id="{AF9F19FA-ECC8-1AFD-D10C-116A4BC9EF39}"/>
                </a:ext>
              </a:extLst>
            </p:cNvPr>
            <p:cNvCxnSpPr>
              <a:cxnSpLocks/>
              <a:stCxn id="209" idx="0"/>
              <a:endCxn id="196" idx="4"/>
            </p:cNvCxnSpPr>
            <p:nvPr/>
          </p:nvCxnSpPr>
          <p:spPr>
            <a:xfrm flipH="1" flipV="1">
              <a:off x="10195884" y="4462693"/>
              <a:ext cx="19502" cy="8261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Rechte verbindingslijn 101">
              <a:extLst>
                <a:ext uri="{FF2B5EF4-FFF2-40B4-BE49-F238E27FC236}">
                  <a16:creationId xmlns:a16="http://schemas.microsoft.com/office/drawing/2014/main" id="{C10B76F3-6F9E-2D55-60E1-77FF226994E6}"/>
                </a:ext>
              </a:extLst>
            </p:cNvPr>
            <p:cNvCxnSpPr>
              <a:cxnSpLocks/>
              <a:stCxn id="210" idx="1"/>
              <a:endCxn id="196" idx="5"/>
            </p:cNvCxnSpPr>
            <p:nvPr/>
          </p:nvCxnSpPr>
          <p:spPr>
            <a:xfrm flipH="1" flipV="1">
              <a:off x="10215388" y="4454615"/>
              <a:ext cx="196930" cy="6436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Rechte verbindingslijn 102">
              <a:extLst>
                <a:ext uri="{FF2B5EF4-FFF2-40B4-BE49-F238E27FC236}">
                  <a16:creationId xmlns:a16="http://schemas.microsoft.com/office/drawing/2014/main" id="{41AC2009-8027-71FE-7E26-11E55B1EC9EC}"/>
                </a:ext>
              </a:extLst>
            </p:cNvPr>
            <p:cNvCxnSpPr>
              <a:cxnSpLocks/>
              <a:stCxn id="197" idx="6"/>
              <a:endCxn id="199" idx="2"/>
            </p:cNvCxnSpPr>
            <p:nvPr/>
          </p:nvCxnSpPr>
          <p:spPr>
            <a:xfrm>
              <a:off x="10148524" y="4282293"/>
              <a:ext cx="108206" cy="879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Rechte verbindingslijn 103">
              <a:extLst>
                <a:ext uri="{FF2B5EF4-FFF2-40B4-BE49-F238E27FC236}">
                  <a16:creationId xmlns:a16="http://schemas.microsoft.com/office/drawing/2014/main" id="{F68D8E4C-21E8-A3E0-C4D5-C0EC4E29095D}"/>
                </a:ext>
              </a:extLst>
            </p:cNvPr>
            <p:cNvCxnSpPr>
              <a:cxnSpLocks/>
              <a:stCxn id="199" idx="7"/>
              <a:endCxn id="208" idx="3"/>
            </p:cNvCxnSpPr>
            <p:nvPr/>
          </p:nvCxnSpPr>
          <p:spPr>
            <a:xfrm flipV="1">
              <a:off x="10303817" y="4340278"/>
              <a:ext cx="44014" cy="1041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Rechte verbindingslijn 104">
              <a:extLst>
                <a:ext uri="{FF2B5EF4-FFF2-40B4-BE49-F238E27FC236}">
                  <a16:creationId xmlns:a16="http://schemas.microsoft.com/office/drawing/2014/main" id="{20466CE0-9957-99A0-ABFB-27DD08ADF8EA}"/>
                </a:ext>
              </a:extLst>
            </p:cNvPr>
            <p:cNvCxnSpPr>
              <a:cxnSpLocks/>
              <a:stCxn id="210" idx="2"/>
              <a:endCxn id="209" idx="6"/>
            </p:cNvCxnSpPr>
            <p:nvPr/>
          </p:nvCxnSpPr>
          <p:spPr>
            <a:xfrm flipH="1">
              <a:off x="10242969" y="4538482"/>
              <a:ext cx="161270" cy="3440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Rechte verbindingslijn 75">
            <a:extLst>
              <a:ext uri="{FF2B5EF4-FFF2-40B4-BE49-F238E27FC236}">
                <a16:creationId xmlns:a16="http://schemas.microsoft.com/office/drawing/2014/main" id="{EBC9B479-C2CF-8AAB-7A93-021B2E1B1146}"/>
              </a:ext>
            </a:extLst>
          </p:cNvPr>
          <p:cNvCxnSpPr/>
          <p:nvPr/>
        </p:nvCxnSpPr>
        <p:spPr>
          <a:xfrm>
            <a:off x="4224277" y="2764786"/>
            <a:ext cx="0" cy="1413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al 50">
            <a:extLst>
              <a:ext uri="{FF2B5EF4-FFF2-40B4-BE49-F238E27FC236}">
                <a16:creationId xmlns:a16="http://schemas.microsoft.com/office/drawing/2014/main" id="{346239D4-2109-FA3B-44EB-31898D7041A3}"/>
              </a:ext>
            </a:extLst>
          </p:cNvPr>
          <p:cNvSpPr/>
          <p:nvPr/>
        </p:nvSpPr>
        <p:spPr>
          <a:xfrm>
            <a:off x="3914510" y="2906159"/>
            <a:ext cx="654924" cy="69008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13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167E9-E99B-4D01-8931-9AACC483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E077-64D3-1C85-FC8E-CA83399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32000"/>
            <a:ext cx="3186924" cy="684000"/>
          </a:xfrm>
        </p:spPr>
        <p:txBody>
          <a:bodyPr/>
          <a:lstStyle/>
          <a:p>
            <a:r>
              <a:rPr lang="nl-NL" noProof="0" dirty="0"/>
              <a:t>Voorbeeld</a:t>
            </a:r>
            <a:r>
              <a:rPr lang="en-US" dirty="0"/>
              <a:t> Query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4CF7-DD60-23DA-CDD7-65351CB2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17BB1-CDB0-AA66-BBB8-EC2B3D25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D887DA-1D73-BCFD-CCA7-F77A33118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924" y="1143001"/>
            <a:ext cx="5243935" cy="92793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DAA061C-A2C7-C4EA-55E7-50C318929910}"/>
              </a:ext>
            </a:extLst>
          </p:cNvPr>
          <p:cNvSpPr txBox="1">
            <a:spLocks/>
          </p:cNvSpPr>
          <p:nvPr/>
        </p:nvSpPr>
        <p:spPr>
          <a:xfrm>
            <a:off x="4050170" y="432000"/>
            <a:ext cx="4739559" cy="68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Voorbeeld</a:t>
            </a:r>
            <a:r>
              <a:rPr lang="en-US" dirty="0"/>
              <a:t> input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E428F-6257-187A-C4CE-2C3F6120F6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2483" b="29617"/>
          <a:stretch>
            <a:fillRect/>
          </a:stretch>
        </p:blipFill>
        <p:spPr>
          <a:xfrm>
            <a:off x="185131" y="1143001"/>
            <a:ext cx="3985550" cy="382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1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95A85-6DEC-40B8-0343-9496B34A8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21C2-9EAA-C290-4110-73CC4CA8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432000"/>
            <a:ext cx="8386077" cy="684000"/>
          </a:xfrm>
        </p:spPr>
        <p:txBody>
          <a:bodyPr/>
          <a:lstStyle/>
          <a:p>
            <a:r>
              <a:rPr lang="en-US" dirty="0"/>
              <a:t>PDP input (http body)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C2D3-2017-C46A-FE00-B92246E0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B2C2-79D0-9196-BCCC-5AC1B142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611E4-4221-5C95-A251-0DE81ECBA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28" y="1236344"/>
            <a:ext cx="6169746" cy="35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0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58FF-BDC6-BA6C-DA84-93A0533F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PDP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3DE9-A38A-6D80-6161-F973E753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noProof="0" dirty="0"/>
              <a:t>Input is van een </a:t>
            </a:r>
            <a:r>
              <a:rPr lang="nl-NL" noProof="0" dirty="0" err="1"/>
              <a:t>Envoy</a:t>
            </a:r>
            <a:r>
              <a:rPr lang="nl-NL" noProof="0" dirty="0"/>
              <a:t> proxy PEP</a:t>
            </a:r>
          </a:p>
          <a:p>
            <a:r>
              <a:rPr lang="nl-NL" noProof="0" dirty="0"/>
              <a:t>Dit is geen standaard</a:t>
            </a:r>
          </a:p>
          <a:p>
            <a:r>
              <a:rPr lang="nl-NL" dirty="0"/>
              <a:t>Een andere PEP zal andere input geven richting de PDP</a:t>
            </a:r>
          </a:p>
          <a:p>
            <a:r>
              <a:rPr lang="nl-NL" dirty="0" err="1"/>
              <a:t>Authzen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noProof="0" dirty="0"/>
          </a:p>
          <a:p>
            <a:endParaRPr lang="nl-NL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61317-D53D-DE6D-238B-F02DD5A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909F6-3180-1E18-FAC4-6B6E7181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19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AE69A-D156-F4F0-30A7-BAE29945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Wet langdurige zorg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0236562-F963-D3FF-D434-EADE25DC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448B-B934-2A42-BB93-3F7F74972D73}" type="datetime4">
              <a:rPr lang="nl-NL" smtClean="0"/>
              <a:t>19 juni 2025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D66FD3-79F6-46B1-2261-D56C9E5A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774EC9B7-82AB-4CCB-D057-A8C5C3FAA58F}"/>
              </a:ext>
            </a:extLst>
          </p:cNvPr>
          <p:cNvGrpSpPr/>
          <p:nvPr/>
        </p:nvGrpSpPr>
        <p:grpSpPr>
          <a:xfrm>
            <a:off x="1738253" y="2674475"/>
            <a:ext cx="5756380" cy="1255205"/>
            <a:chOff x="1738253" y="2674475"/>
            <a:chExt cx="5756380" cy="1255205"/>
          </a:xfrm>
        </p:grpSpPr>
        <p:pic>
          <p:nvPicPr>
            <p:cNvPr id="5" name="Tijdelijke aanduiding voor inhoud 5">
              <a:extLst>
                <a:ext uri="{FF2B5EF4-FFF2-40B4-BE49-F238E27FC236}">
                  <a16:creationId xmlns:a16="http://schemas.microsoft.com/office/drawing/2014/main" id="{A3F4215B-5CF4-AE90-3876-EBE70333C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631" r="57710"/>
            <a:stretch/>
          </p:blipFill>
          <p:spPr>
            <a:xfrm>
              <a:off x="1738253" y="2766887"/>
              <a:ext cx="2868332" cy="1162793"/>
            </a:xfrm>
            <a:prstGeom prst="rect">
              <a:avLst/>
            </a:prstGeom>
          </p:spPr>
        </p:pic>
        <p:grpSp>
          <p:nvGrpSpPr>
            <p:cNvPr id="8" name="Groep 7">
              <a:extLst>
                <a:ext uri="{FF2B5EF4-FFF2-40B4-BE49-F238E27FC236}">
                  <a16:creationId xmlns:a16="http://schemas.microsoft.com/office/drawing/2014/main" id="{7BC88883-6F13-7A4E-9A88-C1ECCF731086}"/>
                </a:ext>
              </a:extLst>
            </p:cNvPr>
            <p:cNvGrpSpPr/>
            <p:nvPr/>
          </p:nvGrpSpPr>
          <p:grpSpPr>
            <a:xfrm>
              <a:off x="4626301" y="2674475"/>
              <a:ext cx="2868332" cy="1255205"/>
              <a:chOff x="5052274" y="3453319"/>
              <a:chExt cx="2868332" cy="1255205"/>
            </a:xfrm>
          </p:grpSpPr>
          <p:pic>
            <p:nvPicPr>
              <p:cNvPr id="6" name="Tijdelijke aanduiding voor inhoud 5">
                <a:extLst>
                  <a:ext uri="{FF2B5EF4-FFF2-40B4-BE49-F238E27FC236}">
                    <a16:creationId xmlns:a16="http://schemas.microsoft.com/office/drawing/2014/main" id="{29EC5D8F-F616-BA11-D13B-A4014A39D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10" t="63631"/>
              <a:stretch/>
            </p:blipFill>
            <p:spPr>
              <a:xfrm>
                <a:off x="5052274" y="3545731"/>
                <a:ext cx="2868332" cy="1162793"/>
              </a:xfrm>
              <a:prstGeom prst="rect">
                <a:avLst/>
              </a:prstGeom>
            </p:spPr>
          </p:pic>
          <p:sp>
            <p:nvSpPr>
              <p:cNvPr id="7" name="Rechthoek 6">
                <a:extLst>
                  <a:ext uri="{FF2B5EF4-FFF2-40B4-BE49-F238E27FC236}">
                    <a16:creationId xmlns:a16="http://schemas.microsoft.com/office/drawing/2014/main" id="{D85CCD11-EFBC-7542-884B-8050122B564E}"/>
                  </a:ext>
                </a:extLst>
              </p:cNvPr>
              <p:cNvSpPr/>
              <p:nvPr/>
            </p:nvSpPr>
            <p:spPr>
              <a:xfrm>
                <a:off x="5885234" y="3453319"/>
                <a:ext cx="963038" cy="4474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9" name="Pijl: rechts 8">
            <a:extLst>
              <a:ext uri="{FF2B5EF4-FFF2-40B4-BE49-F238E27FC236}">
                <a16:creationId xmlns:a16="http://schemas.microsoft.com/office/drawing/2014/main" id="{94BA7880-FF85-000D-B0F7-CAD8F3557066}"/>
              </a:ext>
            </a:extLst>
          </p:cNvPr>
          <p:cNvSpPr/>
          <p:nvPr/>
        </p:nvSpPr>
        <p:spPr>
          <a:xfrm>
            <a:off x="702534" y="1785026"/>
            <a:ext cx="1055452" cy="68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/>
              <a:t>Aanvraag</a:t>
            </a:r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5AB4542B-3EC7-5C16-BDA9-0823BEC709DB}"/>
              </a:ext>
            </a:extLst>
          </p:cNvPr>
          <p:cNvSpPr/>
          <p:nvPr/>
        </p:nvSpPr>
        <p:spPr>
          <a:xfrm>
            <a:off x="2065088" y="1785026"/>
            <a:ext cx="1107331" cy="68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/>
              <a:t>Beoordelen</a:t>
            </a:r>
          </a:p>
        </p:txBody>
      </p:sp>
      <p:sp>
        <p:nvSpPr>
          <p:cNvPr id="20" name="Pijl: rechts 19">
            <a:extLst>
              <a:ext uri="{FF2B5EF4-FFF2-40B4-BE49-F238E27FC236}">
                <a16:creationId xmlns:a16="http://schemas.microsoft.com/office/drawing/2014/main" id="{3E89734F-B416-13FA-EACD-A2B33819D99B}"/>
              </a:ext>
            </a:extLst>
          </p:cNvPr>
          <p:cNvSpPr/>
          <p:nvPr/>
        </p:nvSpPr>
        <p:spPr>
          <a:xfrm>
            <a:off x="3479521" y="1785026"/>
            <a:ext cx="1107331" cy="68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err="1"/>
              <a:t>Toeleiden</a:t>
            </a:r>
            <a:endParaRPr lang="nl-NL" sz="1000"/>
          </a:p>
        </p:txBody>
      </p: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F7CD0E39-4D0E-F52D-616C-A0A646922175}"/>
              </a:ext>
            </a:extLst>
          </p:cNvPr>
          <p:cNvSpPr/>
          <p:nvPr/>
        </p:nvSpPr>
        <p:spPr>
          <a:xfrm>
            <a:off x="4893954" y="1785026"/>
            <a:ext cx="1107331" cy="68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/>
              <a:t>Leveren</a:t>
            </a:r>
          </a:p>
        </p:txBody>
      </p:sp>
      <p:sp>
        <p:nvSpPr>
          <p:cNvPr id="22" name="Pijl: rechts 21">
            <a:extLst>
              <a:ext uri="{FF2B5EF4-FFF2-40B4-BE49-F238E27FC236}">
                <a16:creationId xmlns:a16="http://schemas.microsoft.com/office/drawing/2014/main" id="{663B734C-EE5B-0D28-137D-C277C8CDEAB1}"/>
              </a:ext>
            </a:extLst>
          </p:cNvPr>
          <p:cNvSpPr/>
          <p:nvPr/>
        </p:nvSpPr>
        <p:spPr>
          <a:xfrm>
            <a:off x="6308387" y="1785026"/>
            <a:ext cx="1107331" cy="68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/>
              <a:t>Eigen bijdrage</a:t>
            </a:r>
          </a:p>
        </p:txBody>
      </p:sp>
      <p:pic>
        <p:nvPicPr>
          <p:cNvPr id="25" name="Tijdelijke aanduiding voor inhoud 5">
            <a:extLst>
              <a:ext uri="{FF2B5EF4-FFF2-40B4-BE49-F238E27FC236}">
                <a16:creationId xmlns:a16="http://schemas.microsoft.com/office/drawing/2014/main" id="{0E124253-22E8-D870-AFAE-269329C5B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5" t="63830" r="42781"/>
          <a:stretch/>
        </p:blipFill>
        <p:spPr>
          <a:xfrm>
            <a:off x="619411" y="2766887"/>
            <a:ext cx="1029956" cy="115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8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B6ABE-6F77-0C2F-CA2A-8584C7CEE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4801F-A9D4-1C96-1998-69670D11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Van: iWlz estafette model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563AC8-54F5-954C-9CB7-7E05E9BB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448B-B934-2A42-BB93-3F7F74972D73}" type="datetime4">
              <a:rPr lang="nl-NL" smtClean="0"/>
              <a:t>19 juni 2025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790908-9B3F-D46D-32E1-DF7F0900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A537C7F6-79F2-7AFC-D350-8323776DBFCD}"/>
              </a:ext>
            </a:extLst>
          </p:cNvPr>
          <p:cNvGrpSpPr/>
          <p:nvPr/>
        </p:nvGrpSpPr>
        <p:grpSpPr>
          <a:xfrm>
            <a:off x="1693810" y="3456295"/>
            <a:ext cx="5756380" cy="1255205"/>
            <a:chOff x="1738253" y="2674475"/>
            <a:chExt cx="5756380" cy="1255205"/>
          </a:xfrm>
          <a:solidFill>
            <a:srgbClr val="00B0F0"/>
          </a:solidFill>
        </p:grpSpPr>
        <p:pic>
          <p:nvPicPr>
            <p:cNvPr id="5" name="Tijdelijke aanduiding voor inhoud 5">
              <a:extLst>
                <a:ext uri="{FF2B5EF4-FFF2-40B4-BE49-F238E27FC236}">
                  <a16:creationId xmlns:a16="http://schemas.microsoft.com/office/drawing/2014/main" id="{92F7BDB1-8C28-3CEC-BC32-D9928922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631" r="57710"/>
            <a:stretch/>
          </p:blipFill>
          <p:spPr>
            <a:xfrm>
              <a:off x="1738253" y="2766887"/>
              <a:ext cx="2868332" cy="1162793"/>
            </a:xfrm>
            <a:prstGeom prst="rect">
              <a:avLst/>
            </a:prstGeom>
            <a:grpFill/>
          </p:spPr>
        </p:pic>
        <p:grpSp>
          <p:nvGrpSpPr>
            <p:cNvPr id="8" name="Groep 7">
              <a:extLst>
                <a:ext uri="{FF2B5EF4-FFF2-40B4-BE49-F238E27FC236}">
                  <a16:creationId xmlns:a16="http://schemas.microsoft.com/office/drawing/2014/main" id="{B25CCCC9-3D4E-A2E4-8ED6-421CB7724B4C}"/>
                </a:ext>
              </a:extLst>
            </p:cNvPr>
            <p:cNvGrpSpPr/>
            <p:nvPr/>
          </p:nvGrpSpPr>
          <p:grpSpPr>
            <a:xfrm>
              <a:off x="4626301" y="2674475"/>
              <a:ext cx="2868332" cy="1255205"/>
              <a:chOff x="5052274" y="3453319"/>
              <a:chExt cx="2868332" cy="1255205"/>
            </a:xfrm>
            <a:grpFill/>
          </p:grpSpPr>
          <p:pic>
            <p:nvPicPr>
              <p:cNvPr id="6" name="Tijdelijke aanduiding voor inhoud 5">
                <a:extLst>
                  <a:ext uri="{FF2B5EF4-FFF2-40B4-BE49-F238E27FC236}">
                    <a16:creationId xmlns:a16="http://schemas.microsoft.com/office/drawing/2014/main" id="{C21A9C3A-09EA-B1AA-8DF8-A1732FC30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10" t="63631"/>
              <a:stretch/>
            </p:blipFill>
            <p:spPr>
              <a:xfrm>
                <a:off x="5052274" y="3545731"/>
                <a:ext cx="2868332" cy="1162793"/>
              </a:xfrm>
              <a:prstGeom prst="rect">
                <a:avLst/>
              </a:prstGeom>
              <a:grpFill/>
            </p:spPr>
          </p:pic>
          <p:sp>
            <p:nvSpPr>
              <p:cNvPr id="7" name="Rechthoek 6">
                <a:extLst>
                  <a:ext uri="{FF2B5EF4-FFF2-40B4-BE49-F238E27FC236}">
                    <a16:creationId xmlns:a16="http://schemas.microsoft.com/office/drawing/2014/main" id="{C9217516-5C74-53AA-78D7-DA952F4C0242}"/>
                  </a:ext>
                </a:extLst>
              </p:cNvPr>
              <p:cNvSpPr/>
              <p:nvPr/>
            </p:nvSpPr>
            <p:spPr>
              <a:xfrm>
                <a:off x="5885234" y="3453319"/>
                <a:ext cx="963038" cy="4474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2E7FA06D-D4F4-5D8E-3B3D-BE160840D418}"/>
              </a:ext>
            </a:extLst>
          </p:cNvPr>
          <p:cNvGrpSpPr/>
          <p:nvPr/>
        </p:nvGrpSpPr>
        <p:grpSpPr>
          <a:xfrm>
            <a:off x="702534" y="1785026"/>
            <a:ext cx="6713184" cy="684000"/>
            <a:chOff x="707398" y="2324911"/>
            <a:chExt cx="6713184" cy="684000"/>
          </a:xfrm>
        </p:grpSpPr>
        <p:sp>
          <p:nvSpPr>
            <p:cNvPr id="9" name="Pijl: rechts 8">
              <a:extLst>
                <a:ext uri="{FF2B5EF4-FFF2-40B4-BE49-F238E27FC236}">
                  <a16:creationId xmlns:a16="http://schemas.microsoft.com/office/drawing/2014/main" id="{731041A2-50DD-B8F1-EE7E-4F77D4C7EDFD}"/>
                </a:ext>
              </a:extLst>
            </p:cNvPr>
            <p:cNvSpPr/>
            <p:nvPr/>
          </p:nvSpPr>
          <p:spPr>
            <a:xfrm>
              <a:off x="707398" y="2324911"/>
              <a:ext cx="1055452" cy="684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/>
                <a:t>Aanvraag</a:t>
              </a:r>
            </a:p>
          </p:txBody>
        </p:sp>
        <p:sp>
          <p:nvSpPr>
            <p:cNvPr id="19" name="Pijl: rechts 18">
              <a:extLst>
                <a:ext uri="{FF2B5EF4-FFF2-40B4-BE49-F238E27FC236}">
                  <a16:creationId xmlns:a16="http://schemas.microsoft.com/office/drawing/2014/main" id="{05B0B4FD-94DC-86FC-864E-0AB43F60429A}"/>
                </a:ext>
              </a:extLst>
            </p:cNvPr>
            <p:cNvSpPr/>
            <p:nvPr/>
          </p:nvSpPr>
          <p:spPr>
            <a:xfrm>
              <a:off x="2069952" y="2324911"/>
              <a:ext cx="1107331" cy="684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/>
                <a:t>Beoordelen</a:t>
              </a: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E3795619-BDB6-DCF5-334E-5633F43B7660}"/>
                </a:ext>
              </a:extLst>
            </p:cNvPr>
            <p:cNvSpPr/>
            <p:nvPr/>
          </p:nvSpPr>
          <p:spPr>
            <a:xfrm>
              <a:off x="3484385" y="2324911"/>
              <a:ext cx="1107331" cy="684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err="1"/>
                <a:t>Toeleiden</a:t>
              </a:r>
              <a:endParaRPr lang="nl-NL" sz="1000"/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A8DAD0D4-BE88-2A44-76F7-02750AEACFB9}"/>
                </a:ext>
              </a:extLst>
            </p:cNvPr>
            <p:cNvSpPr/>
            <p:nvPr/>
          </p:nvSpPr>
          <p:spPr>
            <a:xfrm>
              <a:off x="4898818" y="2324911"/>
              <a:ext cx="1107331" cy="684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/>
                <a:t>Leveren</a:t>
              </a:r>
            </a:p>
          </p:txBody>
        </p:sp>
        <p:sp>
          <p:nvSpPr>
            <p:cNvPr id="22" name="Pijl: rechts 21">
              <a:extLst>
                <a:ext uri="{FF2B5EF4-FFF2-40B4-BE49-F238E27FC236}">
                  <a16:creationId xmlns:a16="http://schemas.microsoft.com/office/drawing/2014/main" id="{9A7FDED8-774C-3CC8-6B49-F031869AA82C}"/>
                </a:ext>
              </a:extLst>
            </p:cNvPr>
            <p:cNvSpPr/>
            <p:nvPr/>
          </p:nvSpPr>
          <p:spPr>
            <a:xfrm>
              <a:off x="6313251" y="2324911"/>
              <a:ext cx="1107331" cy="684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/>
                <a:t>Eigen bijdrage</a:t>
              </a:r>
            </a:p>
          </p:txBody>
        </p:sp>
      </p:grpSp>
      <p:sp>
        <p:nvSpPr>
          <p:cNvPr id="11" name="Pijl: vijfhoek 10">
            <a:extLst>
              <a:ext uri="{FF2B5EF4-FFF2-40B4-BE49-F238E27FC236}">
                <a16:creationId xmlns:a16="http://schemas.microsoft.com/office/drawing/2014/main" id="{84AD84B2-23D8-6C6A-2BA4-095BF9BB9D13}"/>
              </a:ext>
            </a:extLst>
          </p:cNvPr>
          <p:cNvSpPr/>
          <p:nvPr/>
        </p:nvSpPr>
        <p:spPr>
          <a:xfrm>
            <a:off x="2884250" y="2571751"/>
            <a:ext cx="642027" cy="234680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/>
              <a:t>IO31</a:t>
            </a:r>
          </a:p>
        </p:txBody>
      </p:sp>
      <p:sp>
        <p:nvSpPr>
          <p:cNvPr id="12" name="Pijl: vijfhoek 11">
            <a:extLst>
              <a:ext uri="{FF2B5EF4-FFF2-40B4-BE49-F238E27FC236}">
                <a16:creationId xmlns:a16="http://schemas.microsoft.com/office/drawing/2014/main" id="{EA9D5DDF-6CFD-B678-8A6F-359D6BA48D58}"/>
              </a:ext>
            </a:extLst>
          </p:cNvPr>
          <p:cNvSpPr/>
          <p:nvPr/>
        </p:nvSpPr>
        <p:spPr>
          <a:xfrm>
            <a:off x="4159754" y="2561438"/>
            <a:ext cx="841887" cy="244993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AW33</a:t>
            </a:r>
          </a:p>
        </p:txBody>
      </p:sp>
      <p:sp>
        <p:nvSpPr>
          <p:cNvPr id="13" name="Pijl: vijfhoek 12">
            <a:extLst>
              <a:ext uri="{FF2B5EF4-FFF2-40B4-BE49-F238E27FC236}">
                <a16:creationId xmlns:a16="http://schemas.microsoft.com/office/drawing/2014/main" id="{05CE08D8-B6D1-DE2F-C095-CCCED25AE3B3}"/>
              </a:ext>
            </a:extLst>
          </p:cNvPr>
          <p:cNvSpPr/>
          <p:nvPr/>
        </p:nvSpPr>
        <p:spPr>
          <a:xfrm rot="10800000" flipV="1">
            <a:off x="4359613" y="2894095"/>
            <a:ext cx="642028" cy="244993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/>
              <a:t>AW35</a:t>
            </a:r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FD628AED-0C22-6E1D-C37A-FCF650864695}"/>
              </a:ext>
            </a:extLst>
          </p:cNvPr>
          <p:cNvCxnSpPr/>
          <p:nvPr/>
        </p:nvCxnSpPr>
        <p:spPr>
          <a:xfrm flipV="1">
            <a:off x="2495384" y="2469026"/>
            <a:ext cx="0" cy="10796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EF2BA9CE-8C5A-94E2-15C1-49826FA118F8}"/>
              </a:ext>
            </a:extLst>
          </p:cNvPr>
          <p:cNvCxnSpPr/>
          <p:nvPr/>
        </p:nvCxnSpPr>
        <p:spPr>
          <a:xfrm flipV="1">
            <a:off x="3790243" y="2469026"/>
            <a:ext cx="0" cy="10796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DB869A1C-BBE6-E104-919E-23BC68DD51D8}"/>
              </a:ext>
            </a:extLst>
          </p:cNvPr>
          <p:cNvCxnSpPr/>
          <p:nvPr/>
        </p:nvCxnSpPr>
        <p:spPr>
          <a:xfrm flipV="1">
            <a:off x="5343518" y="2469026"/>
            <a:ext cx="0" cy="10796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A515867E-7473-6A34-EBC0-F0F6FAB7636D}"/>
              </a:ext>
            </a:extLst>
          </p:cNvPr>
          <p:cNvCxnSpPr/>
          <p:nvPr/>
        </p:nvCxnSpPr>
        <p:spPr>
          <a:xfrm flipV="1">
            <a:off x="6634762" y="2469026"/>
            <a:ext cx="0" cy="10796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jl: vijfhoek 13">
            <a:extLst>
              <a:ext uri="{FF2B5EF4-FFF2-40B4-BE49-F238E27FC236}">
                <a16:creationId xmlns:a16="http://schemas.microsoft.com/office/drawing/2014/main" id="{5583D823-6B6F-7C1A-ABA0-824CCE59AB4C}"/>
              </a:ext>
            </a:extLst>
          </p:cNvPr>
          <p:cNvSpPr/>
          <p:nvPr/>
        </p:nvSpPr>
        <p:spPr>
          <a:xfrm>
            <a:off x="4359613" y="3585084"/>
            <a:ext cx="1948775" cy="244993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/>
              <a:t>CA317</a:t>
            </a:r>
          </a:p>
        </p:txBody>
      </p:sp>
      <p:pic>
        <p:nvPicPr>
          <p:cNvPr id="25" name="Tijdelijke aanduiding voor inhoud 5">
            <a:extLst>
              <a:ext uri="{FF2B5EF4-FFF2-40B4-BE49-F238E27FC236}">
                <a16:creationId xmlns:a16="http://schemas.microsoft.com/office/drawing/2014/main" id="{49EC482B-598E-5301-43F9-9F8601870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5" t="63830" r="42781"/>
          <a:stretch/>
        </p:blipFill>
        <p:spPr>
          <a:xfrm>
            <a:off x="641401" y="2631059"/>
            <a:ext cx="920426" cy="1033453"/>
          </a:xfrm>
          <a:prstGeom prst="rect">
            <a:avLst/>
          </a:prstGeom>
        </p:spPr>
      </p:pic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70CBD7D6-53BE-B64C-9A5B-99DBD23234CA}"/>
              </a:ext>
            </a:extLst>
          </p:cNvPr>
          <p:cNvSpPr/>
          <p:nvPr/>
        </p:nvSpPr>
        <p:spPr>
          <a:xfrm rot="10800000" flipV="1">
            <a:off x="4364738" y="3227156"/>
            <a:ext cx="642028" cy="244993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/>
              <a:t>AW39</a:t>
            </a:r>
          </a:p>
        </p:txBody>
      </p:sp>
      <p:sp>
        <p:nvSpPr>
          <p:cNvPr id="26" name="Stroomdiagram: Kaart 25">
            <a:extLst>
              <a:ext uri="{FF2B5EF4-FFF2-40B4-BE49-F238E27FC236}">
                <a16:creationId xmlns:a16="http://schemas.microsoft.com/office/drawing/2014/main" id="{0144D126-CEBB-03B5-76E1-9C978A089B30}"/>
              </a:ext>
            </a:extLst>
          </p:cNvPr>
          <p:cNvSpPr/>
          <p:nvPr/>
        </p:nvSpPr>
        <p:spPr>
          <a:xfrm>
            <a:off x="7560000" y="4130102"/>
            <a:ext cx="1008000" cy="729898"/>
          </a:xfrm>
          <a:prstGeom prst="flowChartPunchedCar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800" dirty="0"/>
              <a:t>N.B. berichtstroom is niet volledig.</a:t>
            </a:r>
          </a:p>
        </p:txBody>
      </p:sp>
    </p:spTree>
    <p:extLst>
      <p:ext uri="{BB962C8B-B14F-4D97-AF65-F5344CB8AC3E}">
        <p14:creationId xmlns:p14="http://schemas.microsoft.com/office/powerpoint/2010/main" val="257814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9182B-CC6A-2070-69A4-B05A5F926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AE19-EEC2-9F0A-9E00-89D9DDCC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Naar: iWlz Netwerk proces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2EC1284-8D58-FBE1-A05D-BD089042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448B-B934-2A42-BB93-3F7F74972D73}" type="datetime4">
              <a:rPr lang="nl-NL" smtClean="0"/>
              <a:t>19 juni 2025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C052C2-758A-C4B5-DC9E-713029C1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7029C813-BD53-FB65-E29B-39B394B1145A}"/>
              </a:ext>
            </a:extLst>
          </p:cNvPr>
          <p:cNvGrpSpPr/>
          <p:nvPr/>
        </p:nvGrpSpPr>
        <p:grpSpPr>
          <a:xfrm>
            <a:off x="1688833" y="3827955"/>
            <a:ext cx="5756380" cy="1255205"/>
            <a:chOff x="1738253" y="2674475"/>
            <a:chExt cx="5756380" cy="1255205"/>
          </a:xfrm>
        </p:grpSpPr>
        <p:pic>
          <p:nvPicPr>
            <p:cNvPr id="5" name="Tijdelijke aanduiding voor inhoud 5">
              <a:extLst>
                <a:ext uri="{FF2B5EF4-FFF2-40B4-BE49-F238E27FC236}">
                  <a16:creationId xmlns:a16="http://schemas.microsoft.com/office/drawing/2014/main" id="{FB413E45-E197-E24D-712A-A11CDE86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631" r="57710"/>
            <a:stretch/>
          </p:blipFill>
          <p:spPr>
            <a:xfrm>
              <a:off x="1738253" y="2766887"/>
              <a:ext cx="2868332" cy="1162793"/>
            </a:xfrm>
            <a:prstGeom prst="rect">
              <a:avLst/>
            </a:prstGeom>
          </p:spPr>
        </p:pic>
        <p:grpSp>
          <p:nvGrpSpPr>
            <p:cNvPr id="8" name="Groep 7">
              <a:extLst>
                <a:ext uri="{FF2B5EF4-FFF2-40B4-BE49-F238E27FC236}">
                  <a16:creationId xmlns:a16="http://schemas.microsoft.com/office/drawing/2014/main" id="{28D23D0E-2683-EDA9-1D61-56CA2AD2C9A4}"/>
                </a:ext>
              </a:extLst>
            </p:cNvPr>
            <p:cNvGrpSpPr/>
            <p:nvPr/>
          </p:nvGrpSpPr>
          <p:grpSpPr>
            <a:xfrm>
              <a:off x="4626301" y="2674475"/>
              <a:ext cx="2868332" cy="1255205"/>
              <a:chOff x="5052274" y="3453319"/>
              <a:chExt cx="2868332" cy="1255205"/>
            </a:xfrm>
          </p:grpSpPr>
          <p:pic>
            <p:nvPicPr>
              <p:cNvPr id="6" name="Tijdelijke aanduiding voor inhoud 5">
                <a:extLst>
                  <a:ext uri="{FF2B5EF4-FFF2-40B4-BE49-F238E27FC236}">
                    <a16:creationId xmlns:a16="http://schemas.microsoft.com/office/drawing/2014/main" id="{0495CA4F-40C1-28CB-81B2-A8FBA2A7F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710" t="63631"/>
              <a:stretch/>
            </p:blipFill>
            <p:spPr>
              <a:xfrm>
                <a:off x="5052274" y="3545731"/>
                <a:ext cx="2868332" cy="1162793"/>
              </a:xfrm>
              <a:prstGeom prst="rect">
                <a:avLst/>
              </a:prstGeom>
            </p:spPr>
          </p:pic>
          <p:sp>
            <p:nvSpPr>
              <p:cNvPr id="7" name="Rechthoek 6">
                <a:extLst>
                  <a:ext uri="{FF2B5EF4-FFF2-40B4-BE49-F238E27FC236}">
                    <a16:creationId xmlns:a16="http://schemas.microsoft.com/office/drawing/2014/main" id="{AFE1044D-4FC3-4AEF-BAC8-FDCB6CF81AE0}"/>
                  </a:ext>
                </a:extLst>
              </p:cNvPr>
              <p:cNvSpPr/>
              <p:nvPr/>
            </p:nvSpPr>
            <p:spPr>
              <a:xfrm>
                <a:off x="5885234" y="3453319"/>
                <a:ext cx="963038" cy="4474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BE6E99C2-585E-6086-C961-2319C5231CA7}"/>
              </a:ext>
            </a:extLst>
          </p:cNvPr>
          <p:cNvGrpSpPr/>
          <p:nvPr/>
        </p:nvGrpSpPr>
        <p:grpSpPr>
          <a:xfrm>
            <a:off x="702534" y="1785026"/>
            <a:ext cx="6713184" cy="684000"/>
            <a:chOff x="707398" y="2324911"/>
            <a:chExt cx="6713184" cy="684000"/>
          </a:xfrm>
        </p:grpSpPr>
        <p:sp>
          <p:nvSpPr>
            <p:cNvPr id="9" name="Pijl: rechts 8">
              <a:extLst>
                <a:ext uri="{FF2B5EF4-FFF2-40B4-BE49-F238E27FC236}">
                  <a16:creationId xmlns:a16="http://schemas.microsoft.com/office/drawing/2014/main" id="{78217961-895F-B7BC-B96B-DA76484E08DD}"/>
                </a:ext>
              </a:extLst>
            </p:cNvPr>
            <p:cNvSpPr/>
            <p:nvPr/>
          </p:nvSpPr>
          <p:spPr>
            <a:xfrm>
              <a:off x="707398" y="2324911"/>
              <a:ext cx="1055452" cy="684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dirty="0"/>
                <a:t>Aanvraag</a:t>
              </a:r>
            </a:p>
          </p:txBody>
        </p:sp>
        <p:sp>
          <p:nvSpPr>
            <p:cNvPr id="19" name="Pijl: rechts 18">
              <a:extLst>
                <a:ext uri="{FF2B5EF4-FFF2-40B4-BE49-F238E27FC236}">
                  <a16:creationId xmlns:a16="http://schemas.microsoft.com/office/drawing/2014/main" id="{C2E4D951-3298-4394-9A79-C86652098DDB}"/>
                </a:ext>
              </a:extLst>
            </p:cNvPr>
            <p:cNvSpPr/>
            <p:nvPr/>
          </p:nvSpPr>
          <p:spPr>
            <a:xfrm>
              <a:off x="2069952" y="2324911"/>
              <a:ext cx="1107331" cy="684000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dirty="0"/>
                <a:t>Beoordelen</a:t>
              </a:r>
            </a:p>
          </p:txBody>
        </p:sp>
        <p:sp>
          <p:nvSpPr>
            <p:cNvPr id="20" name="Pijl: rechts 19">
              <a:extLst>
                <a:ext uri="{FF2B5EF4-FFF2-40B4-BE49-F238E27FC236}">
                  <a16:creationId xmlns:a16="http://schemas.microsoft.com/office/drawing/2014/main" id="{456AE41E-606C-77F3-00E8-CCA594F1E419}"/>
                </a:ext>
              </a:extLst>
            </p:cNvPr>
            <p:cNvSpPr/>
            <p:nvPr/>
          </p:nvSpPr>
          <p:spPr>
            <a:xfrm>
              <a:off x="3484385" y="2324911"/>
              <a:ext cx="1107331" cy="684000"/>
            </a:xfrm>
            <a:prstGeom prst="rightArrow">
              <a:avLst/>
            </a:prstGeom>
            <a:solidFill>
              <a:srgbClr val="777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 err="1"/>
                <a:t>Toeleiden</a:t>
              </a:r>
              <a:endParaRPr lang="nl-NL" sz="1000"/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A56D524E-F1E1-BEEA-7CBC-B80FCADC1E8E}"/>
                </a:ext>
              </a:extLst>
            </p:cNvPr>
            <p:cNvSpPr/>
            <p:nvPr/>
          </p:nvSpPr>
          <p:spPr>
            <a:xfrm>
              <a:off x="4898818" y="2324911"/>
              <a:ext cx="1107331" cy="684000"/>
            </a:xfrm>
            <a:prstGeom prst="rightArrow">
              <a:avLst/>
            </a:prstGeom>
            <a:solidFill>
              <a:srgbClr val="777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/>
                <a:t>Leveren</a:t>
              </a:r>
            </a:p>
          </p:txBody>
        </p:sp>
        <p:sp>
          <p:nvSpPr>
            <p:cNvPr id="22" name="Pijl: rechts 21">
              <a:extLst>
                <a:ext uri="{FF2B5EF4-FFF2-40B4-BE49-F238E27FC236}">
                  <a16:creationId xmlns:a16="http://schemas.microsoft.com/office/drawing/2014/main" id="{36C048BA-277D-AB0F-3938-62ACF7055126}"/>
                </a:ext>
              </a:extLst>
            </p:cNvPr>
            <p:cNvSpPr/>
            <p:nvPr/>
          </p:nvSpPr>
          <p:spPr>
            <a:xfrm>
              <a:off x="6313251" y="2324911"/>
              <a:ext cx="1107331" cy="684000"/>
            </a:xfrm>
            <a:prstGeom prst="rightArrow">
              <a:avLst/>
            </a:prstGeom>
            <a:solidFill>
              <a:srgbClr val="777C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000"/>
                <a:t>Eigen bijdrage</a:t>
              </a:r>
            </a:p>
          </p:txBody>
        </p:sp>
      </p:grp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B6E20952-CF2E-F333-7A1F-47F0D55B8593}"/>
              </a:ext>
            </a:extLst>
          </p:cNvPr>
          <p:cNvCxnSpPr/>
          <p:nvPr/>
        </p:nvCxnSpPr>
        <p:spPr>
          <a:xfrm flipV="1">
            <a:off x="2495384" y="2469026"/>
            <a:ext cx="0" cy="10796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6CB56141-9C13-CC92-7BBA-62C39E80079E}"/>
              </a:ext>
            </a:extLst>
          </p:cNvPr>
          <p:cNvCxnSpPr/>
          <p:nvPr/>
        </p:nvCxnSpPr>
        <p:spPr>
          <a:xfrm flipV="1">
            <a:off x="3790243" y="2469026"/>
            <a:ext cx="0" cy="10796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0F0D331B-E0F3-A9DD-B252-A7B111B253F2}"/>
              </a:ext>
            </a:extLst>
          </p:cNvPr>
          <p:cNvCxnSpPr/>
          <p:nvPr/>
        </p:nvCxnSpPr>
        <p:spPr>
          <a:xfrm flipV="1">
            <a:off x="5343518" y="2469026"/>
            <a:ext cx="0" cy="10796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73A8C9F2-CD2E-5A13-D2AD-ABE28AD91545}"/>
              </a:ext>
            </a:extLst>
          </p:cNvPr>
          <p:cNvCxnSpPr/>
          <p:nvPr/>
        </p:nvCxnSpPr>
        <p:spPr>
          <a:xfrm flipV="1">
            <a:off x="6634762" y="2469026"/>
            <a:ext cx="0" cy="10796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Tijdelijke aanduiding voor inhoud 5">
            <a:extLst>
              <a:ext uri="{FF2B5EF4-FFF2-40B4-BE49-F238E27FC236}">
                <a16:creationId xmlns:a16="http://schemas.microsoft.com/office/drawing/2014/main" id="{45B0AFE2-20A0-8D77-E23C-9CDF073C6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35" t="63830" r="42781"/>
          <a:stretch/>
        </p:blipFill>
        <p:spPr>
          <a:xfrm>
            <a:off x="641401" y="2631059"/>
            <a:ext cx="920426" cy="1033453"/>
          </a:xfrm>
          <a:prstGeom prst="rect">
            <a:avLst/>
          </a:prstGeom>
        </p:spPr>
      </p:pic>
      <p:sp>
        <p:nvSpPr>
          <p:cNvPr id="27" name="Stroomdiagram: Magnetische schijf 26">
            <a:extLst>
              <a:ext uri="{FF2B5EF4-FFF2-40B4-BE49-F238E27FC236}">
                <a16:creationId xmlns:a16="http://schemas.microsoft.com/office/drawing/2014/main" id="{C7276632-42EC-BC25-CF8D-12CE1BB26CE3}"/>
              </a:ext>
            </a:extLst>
          </p:cNvPr>
          <p:cNvSpPr/>
          <p:nvPr/>
        </p:nvSpPr>
        <p:spPr>
          <a:xfrm>
            <a:off x="2144377" y="3671159"/>
            <a:ext cx="702013" cy="49841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/>
              <a:t>Indicatie</a:t>
            </a:r>
          </a:p>
          <a:p>
            <a:pPr algn="ctr"/>
            <a:r>
              <a:rPr lang="nl-NL" sz="800" b="1" dirty="0"/>
              <a:t>register</a:t>
            </a:r>
          </a:p>
        </p:txBody>
      </p:sp>
      <p:sp>
        <p:nvSpPr>
          <p:cNvPr id="28" name="Stroomdiagram: Magnetische schijf 27">
            <a:extLst>
              <a:ext uri="{FF2B5EF4-FFF2-40B4-BE49-F238E27FC236}">
                <a16:creationId xmlns:a16="http://schemas.microsoft.com/office/drawing/2014/main" id="{97678427-9676-D219-04FF-52B50075EF74}"/>
              </a:ext>
            </a:extLst>
          </p:cNvPr>
          <p:cNvSpPr/>
          <p:nvPr/>
        </p:nvSpPr>
        <p:spPr>
          <a:xfrm>
            <a:off x="3439236" y="3644109"/>
            <a:ext cx="702013" cy="498415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b="1" dirty="0" err="1"/>
              <a:t>Bemid-delings</a:t>
            </a:r>
            <a:endParaRPr lang="nl-NL" sz="800" b="1" dirty="0"/>
          </a:p>
          <a:p>
            <a:pPr algn="ctr"/>
            <a:r>
              <a:rPr lang="nl-NL" sz="800" b="1" dirty="0"/>
              <a:t>register</a:t>
            </a:r>
          </a:p>
        </p:txBody>
      </p:sp>
      <p:sp>
        <p:nvSpPr>
          <p:cNvPr id="29" name="Stroomdiagram: Magnetische schijf 28">
            <a:extLst>
              <a:ext uri="{FF2B5EF4-FFF2-40B4-BE49-F238E27FC236}">
                <a16:creationId xmlns:a16="http://schemas.microsoft.com/office/drawing/2014/main" id="{4F5944A5-6E28-FA2E-0464-A5F0D05886CF}"/>
              </a:ext>
            </a:extLst>
          </p:cNvPr>
          <p:cNvSpPr/>
          <p:nvPr/>
        </p:nvSpPr>
        <p:spPr>
          <a:xfrm>
            <a:off x="4974209" y="3641119"/>
            <a:ext cx="702013" cy="498415"/>
          </a:xfrm>
          <a:prstGeom prst="flowChartMagneticDisk">
            <a:avLst/>
          </a:prstGeom>
          <a:solidFill>
            <a:srgbClr val="D6D7B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>
                <a:solidFill>
                  <a:schemeClr val="bg2">
                    <a:lumMod val="25000"/>
                  </a:schemeClr>
                </a:solidFill>
              </a:rPr>
              <a:t>Zorg-</a:t>
            </a:r>
            <a:r>
              <a:rPr lang="nl-NL" sz="800" dirty="0" err="1">
                <a:solidFill>
                  <a:schemeClr val="bg2">
                    <a:lumMod val="25000"/>
                  </a:schemeClr>
                </a:solidFill>
              </a:rPr>
              <a:t>leverings</a:t>
            </a:r>
            <a:endParaRPr lang="nl-NL" sz="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nl-NL" sz="800" dirty="0">
                <a:solidFill>
                  <a:schemeClr val="bg2">
                    <a:lumMod val="25000"/>
                  </a:schemeClr>
                </a:solidFill>
              </a:rPr>
              <a:t>register</a:t>
            </a:r>
          </a:p>
        </p:txBody>
      </p:sp>
      <p:sp>
        <p:nvSpPr>
          <p:cNvPr id="30" name="Stroomdiagram: Magnetische schijf 29">
            <a:extLst>
              <a:ext uri="{FF2B5EF4-FFF2-40B4-BE49-F238E27FC236}">
                <a16:creationId xmlns:a16="http://schemas.microsoft.com/office/drawing/2014/main" id="{D6E3A467-5891-E527-0DB7-5EB539CF5E43}"/>
              </a:ext>
            </a:extLst>
          </p:cNvPr>
          <p:cNvSpPr/>
          <p:nvPr/>
        </p:nvSpPr>
        <p:spPr>
          <a:xfrm>
            <a:off x="6308387" y="3641119"/>
            <a:ext cx="702013" cy="498415"/>
          </a:xfrm>
          <a:prstGeom prst="flowChartMagneticDisk">
            <a:avLst/>
          </a:prstGeom>
          <a:solidFill>
            <a:srgbClr val="D6D7B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>
                <a:solidFill>
                  <a:schemeClr val="bg2">
                    <a:lumMod val="25000"/>
                  </a:schemeClr>
                </a:solidFill>
              </a:rPr>
              <a:t>Eigen bijdrage</a:t>
            </a:r>
          </a:p>
          <a:p>
            <a:pPr algn="ctr"/>
            <a:r>
              <a:rPr lang="nl-NL" sz="800" dirty="0">
                <a:solidFill>
                  <a:schemeClr val="bg2">
                    <a:lumMod val="25000"/>
                  </a:schemeClr>
                </a:solidFill>
              </a:rPr>
              <a:t>register</a:t>
            </a:r>
          </a:p>
        </p:txBody>
      </p:sp>
      <p:sp>
        <p:nvSpPr>
          <p:cNvPr id="31" name="Stroomdiagram: Magnetische schijf 30">
            <a:extLst>
              <a:ext uri="{FF2B5EF4-FFF2-40B4-BE49-F238E27FC236}">
                <a16:creationId xmlns:a16="http://schemas.microsoft.com/office/drawing/2014/main" id="{0DA2CE54-26FF-EA45-6000-C36608804E14}"/>
              </a:ext>
            </a:extLst>
          </p:cNvPr>
          <p:cNvSpPr/>
          <p:nvPr/>
        </p:nvSpPr>
        <p:spPr>
          <a:xfrm>
            <a:off x="728993" y="3671158"/>
            <a:ext cx="702013" cy="498415"/>
          </a:xfrm>
          <a:prstGeom prst="flowChartMagneticDisk">
            <a:avLst/>
          </a:prstGeom>
          <a:solidFill>
            <a:srgbClr val="D6D7B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>
                <a:solidFill>
                  <a:schemeClr val="bg2">
                    <a:lumMod val="25000"/>
                  </a:schemeClr>
                </a:solidFill>
              </a:rPr>
              <a:t>Client</a:t>
            </a:r>
          </a:p>
          <a:p>
            <a:pPr algn="ctr"/>
            <a:r>
              <a:rPr lang="nl-NL" sz="800" dirty="0">
                <a:solidFill>
                  <a:schemeClr val="bg2">
                    <a:lumMod val="25000"/>
                  </a:schemeClr>
                </a:solidFill>
              </a:rPr>
              <a:t>register</a:t>
            </a:r>
          </a:p>
        </p:txBody>
      </p:sp>
      <p:sp>
        <p:nvSpPr>
          <p:cNvPr id="11" name="Pijl: omlaag 10">
            <a:extLst>
              <a:ext uri="{FF2B5EF4-FFF2-40B4-BE49-F238E27FC236}">
                <a16:creationId xmlns:a16="http://schemas.microsoft.com/office/drawing/2014/main" id="{BF3CBF08-4473-F6D3-503B-F2EF2427D2F7}"/>
              </a:ext>
            </a:extLst>
          </p:cNvPr>
          <p:cNvSpPr/>
          <p:nvPr/>
        </p:nvSpPr>
        <p:spPr>
          <a:xfrm>
            <a:off x="2332694" y="2469026"/>
            <a:ext cx="325378" cy="107968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800" dirty="0"/>
              <a:t>Registreren</a:t>
            </a:r>
          </a:p>
        </p:txBody>
      </p:sp>
      <p:sp>
        <p:nvSpPr>
          <p:cNvPr id="12" name="Pijl: vijfhoek 11">
            <a:extLst>
              <a:ext uri="{FF2B5EF4-FFF2-40B4-BE49-F238E27FC236}">
                <a16:creationId xmlns:a16="http://schemas.microsoft.com/office/drawing/2014/main" id="{373C5917-4DB1-4488-FD2E-C351649B743F}"/>
              </a:ext>
            </a:extLst>
          </p:cNvPr>
          <p:cNvSpPr/>
          <p:nvPr/>
        </p:nvSpPr>
        <p:spPr>
          <a:xfrm>
            <a:off x="2641553" y="2484610"/>
            <a:ext cx="986002" cy="14645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Notificeren</a:t>
            </a:r>
          </a:p>
        </p:txBody>
      </p:sp>
      <p:sp>
        <p:nvSpPr>
          <p:cNvPr id="13" name="Pijl: vijfhoek 12">
            <a:extLst>
              <a:ext uri="{FF2B5EF4-FFF2-40B4-BE49-F238E27FC236}">
                <a16:creationId xmlns:a16="http://schemas.microsoft.com/office/drawing/2014/main" id="{FF50536D-3F26-90D3-56E3-655D67B4FC06}"/>
              </a:ext>
            </a:extLst>
          </p:cNvPr>
          <p:cNvSpPr/>
          <p:nvPr/>
        </p:nvSpPr>
        <p:spPr>
          <a:xfrm flipH="1">
            <a:off x="2641553" y="2674475"/>
            <a:ext cx="986001" cy="146450"/>
          </a:xfrm>
          <a:prstGeom prst="homePlate">
            <a:avLst/>
          </a:prstGeom>
          <a:solidFill>
            <a:srgbClr val="007B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Raadplegen</a:t>
            </a:r>
          </a:p>
        </p:txBody>
      </p:sp>
      <p:sp>
        <p:nvSpPr>
          <p:cNvPr id="14" name="Pijl: omlaag 13">
            <a:extLst>
              <a:ext uri="{FF2B5EF4-FFF2-40B4-BE49-F238E27FC236}">
                <a16:creationId xmlns:a16="http://schemas.microsoft.com/office/drawing/2014/main" id="{412DB66F-C3DE-01C4-9117-709287BB9E9F}"/>
              </a:ext>
            </a:extLst>
          </p:cNvPr>
          <p:cNvSpPr/>
          <p:nvPr/>
        </p:nvSpPr>
        <p:spPr>
          <a:xfrm>
            <a:off x="3665585" y="2488786"/>
            <a:ext cx="325378" cy="1079682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sz="800" dirty="0"/>
              <a:t>Registreren</a:t>
            </a:r>
          </a:p>
        </p:txBody>
      </p:sp>
      <p:sp>
        <p:nvSpPr>
          <p:cNvPr id="15" name="Pijl: vijfhoek 14">
            <a:extLst>
              <a:ext uri="{FF2B5EF4-FFF2-40B4-BE49-F238E27FC236}">
                <a16:creationId xmlns:a16="http://schemas.microsoft.com/office/drawing/2014/main" id="{C5050244-B4E6-116C-3B8F-D8C8E8CEBF80}"/>
              </a:ext>
            </a:extLst>
          </p:cNvPr>
          <p:cNvSpPr/>
          <p:nvPr/>
        </p:nvSpPr>
        <p:spPr>
          <a:xfrm>
            <a:off x="4093851" y="2676332"/>
            <a:ext cx="986002" cy="14645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Notificeren</a:t>
            </a:r>
          </a:p>
        </p:txBody>
      </p:sp>
      <p:sp>
        <p:nvSpPr>
          <p:cNvPr id="26" name="Pijl: vijfhoek 25">
            <a:extLst>
              <a:ext uri="{FF2B5EF4-FFF2-40B4-BE49-F238E27FC236}">
                <a16:creationId xmlns:a16="http://schemas.microsoft.com/office/drawing/2014/main" id="{213B693B-A2FB-23C3-050B-1BFDDEB47E7E}"/>
              </a:ext>
            </a:extLst>
          </p:cNvPr>
          <p:cNvSpPr/>
          <p:nvPr/>
        </p:nvSpPr>
        <p:spPr>
          <a:xfrm flipH="1">
            <a:off x="4093851" y="2898423"/>
            <a:ext cx="986001" cy="146450"/>
          </a:xfrm>
          <a:prstGeom prst="homePlate">
            <a:avLst/>
          </a:prstGeom>
          <a:solidFill>
            <a:srgbClr val="007B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Raadplegen</a:t>
            </a:r>
          </a:p>
        </p:txBody>
      </p:sp>
      <p:sp>
        <p:nvSpPr>
          <p:cNvPr id="32" name="Pijl: vijfhoek 31">
            <a:extLst>
              <a:ext uri="{FF2B5EF4-FFF2-40B4-BE49-F238E27FC236}">
                <a16:creationId xmlns:a16="http://schemas.microsoft.com/office/drawing/2014/main" id="{2DBA87B6-3D86-30C2-4DCD-9B60C97FDB59}"/>
              </a:ext>
            </a:extLst>
          </p:cNvPr>
          <p:cNvSpPr/>
          <p:nvPr/>
        </p:nvSpPr>
        <p:spPr>
          <a:xfrm flipH="1">
            <a:off x="2641553" y="3088288"/>
            <a:ext cx="2445414" cy="146450"/>
          </a:xfrm>
          <a:prstGeom prst="homePlate">
            <a:avLst/>
          </a:prstGeom>
          <a:solidFill>
            <a:srgbClr val="007B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Raadplegen</a:t>
            </a:r>
          </a:p>
        </p:txBody>
      </p:sp>
    </p:spTree>
    <p:extLst>
      <p:ext uri="{BB962C8B-B14F-4D97-AF65-F5344CB8AC3E}">
        <p14:creationId xmlns:p14="http://schemas.microsoft.com/office/powerpoint/2010/main" val="393627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E70D4-F8CE-C4D7-828E-E0515A28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Informatiemodel iStandaard iWlz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5B1543-9B43-A572-020E-7A52250F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448B-B934-2A42-BB93-3F7F74972D73}" type="datetime4">
              <a:rPr lang="nl-NL" smtClean="0"/>
              <a:t>19 juni 2025</a:t>
            </a:fld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4E891C-583F-BE1E-6DEE-993012B9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8693011-286A-781E-9350-2F4A850C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300" y="914230"/>
            <a:ext cx="6341400" cy="37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2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C971012-94BA-9B23-1D33-7EB33CB6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39" y="0"/>
            <a:ext cx="7115761" cy="514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B07D938-8CB0-6BFA-67D6-8B786101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003A07-EEF8-A679-C8A3-0111DA386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1" y="1923914"/>
            <a:ext cx="3289417" cy="85565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nl-NL" dirty="0"/>
              <a:t>In geval van PGB is percentage gevuld:</a:t>
            </a:r>
          </a:p>
          <a:p>
            <a:pPr>
              <a:buFontTx/>
              <a:buChar char="-"/>
            </a:pPr>
            <a:r>
              <a:rPr lang="nl-NL" dirty="0"/>
              <a:t>Zorgkantoor mag dit opvragen</a:t>
            </a:r>
          </a:p>
          <a:p>
            <a:pPr>
              <a:buFontTx/>
              <a:buChar char="-"/>
            </a:pPr>
            <a:r>
              <a:rPr lang="nl-NL" dirty="0"/>
              <a:t>Zorgaanbieder mag dit niet opvragen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4BB241-EBFD-D327-9C8C-5EF264A0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988F30-17D1-8A13-2C4F-7946C640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7D9444DB-EEC6-3540-068F-9EB642D81A7E}"/>
              </a:ext>
            </a:extLst>
          </p:cNvPr>
          <p:cNvSpPr/>
          <p:nvPr/>
        </p:nvSpPr>
        <p:spPr>
          <a:xfrm>
            <a:off x="2028239" y="4059195"/>
            <a:ext cx="1720801" cy="23098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26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70C5CD-4B33-A2FA-0611-4C5D0EDE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32000"/>
            <a:ext cx="7919998" cy="684000"/>
          </a:xfrm>
        </p:spPr>
        <p:txBody>
          <a:bodyPr/>
          <a:lstStyle/>
          <a:p>
            <a:r>
              <a:rPr lang="nl-NL" dirty="0"/>
              <a:t>Autorisatieregels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5DC04739-DF70-8500-5816-6F2DEA5E0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68000"/>
            <a:ext cx="7919999" cy="3168000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Een autorisatieregel beschrijft per rol onder welke voorwaarde(n) en voor welke periode toegang tot gegevens geldt. In de regel staat:</a:t>
            </a:r>
          </a:p>
          <a:p>
            <a:pPr marL="408600" lvl="1" indent="-228600">
              <a:buFont typeface="+mj-lt"/>
              <a:buAutoNum type="alphaLcPeriod"/>
            </a:pPr>
            <a:r>
              <a:rPr lang="nl-NL" dirty="0"/>
              <a:t>wie de gegevens mag raadplegen (</a:t>
            </a:r>
            <a:r>
              <a:rPr lang="nl-NL" b="1" dirty="0"/>
              <a:t>wie</a:t>
            </a:r>
            <a:r>
              <a:rPr lang="nl-NL" dirty="0"/>
              <a:t>);</a:t>
            </a:r>
          </a:p>
          <a:p>
            <a:pPr marL="408600" lvl="1" indent="-228600">
              <a:buFont typeface="+mj-lt"/>
              <a:buAutoNum type="alphaLcPeriod"/>
            </a:pPr>
            <a:r>
              <a:rPr lang="nl-NL" dirty="0"/>
              <a:t>over welke gegevens het gaat (</a:t>
            </a:r>
            <a:r>
              <a:rPr lang="nl-NL" b="1" dirty="0"/>
              <a:t>wat</a:t>
            </a:r>
            <a:r>
              <a:rPr lang="nl-NL" dirty="0"/>
              <a:t>);</a:t>
            </a:r>
          </a:p>
          <a:p>
            <a:pPr marL="408600" lvl="1" indent="-228600">
              <a:buFont typeface="+mj-lt"/>
              <a:buAutoNum type="alphaLcPeriod"/>
            </a:pPr>
            <a:r>
              <a:rPr lang="nl-NL" dirty="0"/>
              <a:t>onder welke voorwaarden of voor welk doel raadplegen is toegestaan (</a:t>
            </a:r>
            <a:r>
              <a:rPr lang="nl-NL" b="1" dirty="0"/>
              <a:t>waarvoor of waarom</a:t>
            </a:r>
            <a:r>
              <a:rPr lang="nl-NL" dirty="0"/>
              <a:t>);</a:t>
            </a:r>
          </a:p>
          <a:p>
            <a:pPr marL="408600" lvl="1" indent="-228600">
              <a:spcAft>
                <a:spcPts val="600"/>
              </a:spcAft>
              <a:buFont typeface="+mj-lt"/>
              <a:buAutoNum type="alphaLcPeriod"/>
            </a:pPr>
            <a:r>
              <a:rPr lang="nl-NL" dirty="0"/>
              <a:t>voor welke periode de toegang geldt (</a:t>
            </a:r>
            <a:r>
              <a:rPr lang="nl-NL" b="1" dirty="0"/>
              <a:t>wanneer</a:t>
            </a:r>
            <a:r>
              <a:rPr lang="nl-NL" dirty="0"/>
              <a:t>).</a:t>
            </a:r>
          </a:p>
          <a:p>
            <a:pPr lvl="1">
              <a:spcAft>
                <a:spcPts val="600"/>
              </a:spcAft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In de autorisatiematrix is per autorisatieregel de toegang op attribuutniveau vastgelegd.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6651D2-F8FA-9F35-08E1-0A679C1D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3997-C1B3-9A41-B51C-34FDEAC8422A}" type="datetime4">
              <a:rPr lang="nl-NL" smtClean="0"/>
              <a:t>19 juni 2025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11D90E-0979-6C59-F705-D5CC1494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640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581DB-652F-0951-BE5D-43AC309B1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B936D-774A-4AAF-12F6-C5300013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432000"/>
            <a:ext cx="7919999" cy="684000"/>
          </a:xfrm>
        </p:spPr>
        <p:txBody>
          <a:bodyPr/>
          <a:lstStyle/>
          <a:p>
            <a:r>
              <a:rPr lang="nl-NL" dirty="0"/>
              <a:t>Voorbeeld autorisatieregel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5322DB-2C80-F5BB-1886-1D9A0B4D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68000"/>
            <a:ext cx="7919999" cy="3168000"/>
          </a:xfrm>
        </p:spPr>
        <p:txBody>
          <a:bodyPr/>
          <a:lstStyle/>
          <a:p>
            <a:pPr marL="0" indent="0">
              <a:buNone/>
            </a:pPr>
            <a:r>
              <a:rPr lang="nl-NL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Functionaliteit</a:t>
            </a:r>
            <a:r>
              <a:rPr lang="nl-NL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Raadplegen Bemiddelingsregister door de Zorgaanbieder</a:t>
            </a:r>
          </a:p>
          <a:p>
            <a:pPr marL="0" indent="0">
              <a:buNone/>
            </a:pPr>
            <a:endParaRPr lang="nl-NL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5FB10F-8EE7-F381-19B8-5B9B4B08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848EE10-2A45-7814-4570-B411378F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C91C1BA1-E2AF-5775-AC74-218F4AFAD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52558"/>
              </p:ext>
            </p:extLst>
          </p:nvPr>
        </p:nvGraphicFramePr>
        <p:xfrm>
          <a:off x="575999" y="1750086"/>
          <a:ext cx="7783486" cy="2218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027">
                  <a:extLst>
                    <a:ext uri="{9D8B030D-6E8A-4147-A177-3AD203B41FA5}">
                      <a16:colId xmlns:a16="http://schemas.microsoft.com/office/drawing/2014/main" val="3126743219"/>
                    </a:ext>
                  </a:extLst>
                </a:gridCol>
                <a:gridCol w="6790459">
                  <a:extLst>
                    <a:ext uri="{9D8B030D-6E8A-4147-A177-3AD203B41FA5}">
                      <a16:colId xmlns:a16="http://schemas.microsoft.com/office/drawing/2014/main" val="1096224954"/>
                    </a:ext>
                  </a:extLst>
                </a:gridCol>
              </a:tblGrid>
              <a:tr h="438952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BRA0001</a:t>
                      </a: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Een zorgaanbieder mag voor het leveren van zorg aan een cliënt de </a:t>
                      </a:r>
                      <a:r>
                        <a:rPr lang="nl-NL" sz="900" u="sng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eigen</a:t>
                      </a:r>
                      <a:r>
                        <a:rPr lang="nl-NL" sz="9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toewijzing raadplegen. </a:t>
                      </a:r>
                      <a:endParaRPr lang="nl-NL" sz="9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3720206142"/>
                  </a:ext>
                </a:extLst>
              </a:tr>
              <a:tr h="378163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Gegeven:</a:t>
                      </a:r>
                      <a:endParaRPr lang="nl-NL" sz="9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Een zorgaanbieder wil voor het leveren van zorg aan de cliënt de eigen toewijzing (Bemiddelingspecificatie) raadplegen</a:t>
                      </a:r>
                      <a:endParaRPr lang="nl-NL" sz="9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358987772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Als:</a:t>
                      </a:r>
                      <a:endParaRPr lang="nl-NL" sz="9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die zorgaanbieder in het Bemiddelingsregister de Bemiddelingspecificatie raadpleegt</a:t>
                      </a:r>
                      <a:endParaRPr lang="nl-NL" sz="9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662895228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Dan:</a:t>
                      </a:r>
                      <a:endParaRPr lang="nl-NL" sz="9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moet die zorgaanbieder als instelling in de Bemiddelingspecificatie zijn opgenomen</a:t>
                      </a:r>
                      <a:r>
                        <a:rPr lang="nl-NL" sz="8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nl-NL" sz="9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206335527"/>
                  </a:ext>
                </a:extLst>
              </a:tr>
              <a:tr h="228360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En:</a:t>
                      </a:r>
                      <a:endParaRPr lang="nl-NL" sz="9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mag die zorgaanbieder de Bemiddeling en de Client raadplegen die bij die Bemiddelingspecificatie horen</a:t>
                      </a:r>
                      <a:endParaRPr lang="nl-NL" sz="9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3426594010"/>
                  </a:ext>
                </a:extLst>
              </a:tr>
              <a:tr h="438952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En:</a:t>
                      </a:r>
                      <a:endParaRPr lang="nl-NL" sz="9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heeft die zorgaanbieder toegang tot de Bemiddelingspecificatie en bijbehorende Bemiddeling en Client vanaf het moment dat de eigen Bemiddelingspecificatie in het register is geplaatst</a:t>
                      </a:r>
                      <a:endParaRPr lang="nl-NL" sz="9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4151279877"/>
                  </a:ext>
                </a:extLst>
              </a:tr>
              <a:tr h="244661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En:</a:t>
                      </a:r>
                      <a:endParaRPr lang="nl-NL" sz="9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geldt de toegang zolang de eigen Bemiddelingspecificatie beschikbaar is in het register.</a:t>
                      </a: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91442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03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07348-CDF7-3091-15AB-73860377D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86E0D-E5EF-2021-7B83-DAF8F2FE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9" y="432000"/>
            <a:ext cx="7919999" cy="684000"/>
          </a:xfrm>
        </p:spPr>
        <p:txBody>
          <a:bodyPr/>
          <a:lstStyle/>
          <a:p>
            <a:r>
              <a:rPr lang="nl-NL" dirty="0"/>
              <a:t>Voorbeeld autorisatieregel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F90E46-1664-B205-DE22-DF216137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368000"/>
            <a:ext cx="7919999" cy="3168000"/>
          </a:xfrm>
        </p:spPr>
        <p:txBody>
          <a:bodyPr/>
          <a:lstStyle/>
          <a:p>
            <a:pPr marL="0" indent="0">
              <a:buNone/>
            </a:pPr>
            <a:r>
              <a:rPr lang="nl-NL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Functionaliteit</a:t>
            </a:r>
            <a:r>
              <a:rPr lang="nl-NL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Raadplegen Bemiddelingsregister door het Zorgkantoor</a:t>
            </a:r>
          </a:p>
          <a:p>
            <a:pPr marL="0" indent="0">
              <a:buNone/>
            </a:pPr>
            <a:endParaRPr lang="nl-NL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CD7B64-07A3-123B-E202-1B55F8C7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0BFB-AEA4-C14E-A3D8-21391C72EF66}" type="datetime4">
              <a:rPr lang="nl-NL" smtClean="0"/>
              <a:t>19 juni 2025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EBF04C9-E8FB-695C-8400-EE593DFE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8F85910B-9AC8-BEA0-3BD0-84AB2AEF2A5B}"/>
              </a:ext>
            </a:extLst>
          </p:cNvPr>
          <p:cNvGraphicFramePr>
            <a:graphicFrameLocks noGrp="1"/>
          </p:cNvGraphicFramePr>
          <p:nvPr/>
        </p:nvGraphicFramePr>
        <p:xfrm>
          <a:off x="576000" y="1823239"/>
          <a:ext cx="7783486" cy="1980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3027">
                  <a:extLst>
                    <a:ext uri="{9D8B030D-6E8A-4147-A177-3AD203B41FA5}">
                      <a16:colId xmlns:a16="http://schemas.microsoft.com/office/drawing/2014/main" val="3126743219"/>
                    </a:ext>
                  </a:extLst>
                </a:gridCol>
                <a:gridCol w="6790459">
                  <a:extLst>
                    <a:ext uri="{9D8B030D-6E8A-4147-A177-3AD203B41FA5}">
                      <a16:colId xmlns:a16="http://schemas.microsoft.com/office/drawing/2014/main" val="1096224954"/>
                    </a:ext>
                  </a:extLst>
                </a:gridCol>
              </a:tblGrid>
              <a:tr h="359692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BRA0006</a:t>
                      </a:r>
                      <a:endParaRPr lang="nl-NL" sz="9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Een uitvoerend zorgkantoor mag voor het </a:t>
                      </a:r>
                      <a:r>
                        <a:rPr lang="nl-NL" sz="900" kern="1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toeleiden</a:t>
                      </a: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van een cliënt de eigen toewijzing raadplegen.</a:t>
                      </a: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3720206142"/>
                  </a:ext>
                </a:extLst>
              </a:tr>
              <a:tr h="359692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Gegeven:</a:t>
                      </a:r>
                      <a:endParaRPr lang="nl-NL" sz="9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Een uitvoerend zorgkantoor wil voor het </a:t>
                      </a:r>
                      <a:r>
                        <a:rPr lang="nl-NL" sz="900" kern="1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toeleiden</a:t>
                      </a: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van de cliënt de eigen toewijzing (</a:t>
                      </a:r>
                      <a:r>
                        <a:rPr lang="nl-NL" sz="900" kern="1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Bemiddelingspecificatie</a:t>
                      </a: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 raadplegen</a:t>
                      </a: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3165897830"/>
                  </a:ext>
                </a:extLst>
              </a:tr>
              <a:tr h="190186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Als:</a:t>
                      </a:r>
                      <a:endParaRPr lang="nl-NL" sz="900" kern="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 zorgkantoor in het Bemiddelingsregister de Bemiddelingspecificatie raadpleegt</a:t>
                      </a: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282782275"/>
                  </a:ext>
                </a:extLst>
              </a:tr>
              <a:tr h="200484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Dan:</a:t>
                      </a:r>
                      <a:endParaRPr lang="nl-NL" sz="9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moet dat zorgkantoor als </a:t>
                      </a:r>
                      <a:r>
                        <a:rPr lang="nl-NL" sz="900" kern="1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uitvoerendZorgkantoor</a:t>
                      </a: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in de </a:t>
                      </a:r>
                      <a:r>
                        <a:rPr lang="nl-NL" sz="900" kern="1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Bemiddelingspecificatie</a:t>
                      </a: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zijn opgenomen</a:t>
                      </a: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358987772"/>
                  </a:ext>
                </a:extLst>
              </a:tr>
              <a:tr h="200484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En:</a:t>
                      </a:r>
                      <a:endParaRPr lang="nl-NL" sz="9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mag dat zorgkantoor de Bemiddeling en de Client raadplegen die bij die </a:t>
                      </a:r>
                      <a:r>
                        <a:rPr lang="nl-NL" sz="900" kern="1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Bemiddelingspecificatie</a:t>
                      </a: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horen</a:t>
                      </a: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662895228"/>
                  </a:ext>
                </a:extLst>
              </a:tr>
              <a:tr h="200484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En:</a:t>
                      </a:r>
                      <a:endParaRPr lang="nl-NL" sz="9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heeft dat zorgkantoor toegang tot </a:t>
                      </a:r>
                      <a:r>
                        <a:rPr lang="nl-NL" sz="900" kern="1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Bemiddelingspecificatie</a:t>
                      </a: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en bijbehorende Bemiddeling en Client vanaf het moment dat de eigen </a:t>
                      </a:r>
                      <a:r>
                        <a:rPr lang="nl-NL" sz="900" kern="1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Bemiddelingspecificatie</a:t>
                      </a: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in het register is geplaatst</a:t>
                      </a: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206335527"/>
                  </a:ext>
                </a:extLst>
              </a:tr>
              <a:tr h="359692">
                <a:tc>
                  <a:txBody>
                    <a:bodyPr/>
                    <a:lstStyle/>
                    <a:p>
                      <a:pPr algn="r">
                        <a:spcBef>
                          <a:spcPts val="1000"/>
                        </a:spcBef>
                        <a:buNone/>
                      </a:pPr>
                      <a:r>
                        <a:rPr lang="nl-NL" sz="900" b="1" kern="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En:</a:t>
                      </a:r>
                      <a:endParaRPr lang="nl-NL" sz="900" kern="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7780" marB="1778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buNone/>
                      </a:pPr>
                      <a:r>
                        <a:rPr lang="nl-NL" sz="900" kern="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geldt de toegang zolang de eigen Bemiddelingspecificatie beschikbaar is in het register.</a:t>
                      </a:r>
                    </a:p>
                  </a:txBody>
                  <a:tcPr marL="68580" marR="68580" marT="17780" marB="17780"/>
                </a:tc>
                <a:extLst>
                  <a:ext uri="{0D108BD9-81ED-4DB2-BD59-A6C34878D82A}">
                    <a16:rowId xmlns:a16="http://schemas.microsoft.com/office/drawing/2014/main" val="342659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3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ZIN Kleuren">
      <a:dk1>
        <a:sysClr val="windowText" lastClr="000000"/>
      </a:dk1>
      <a:lt1>
        <a:sysClr val="window" lastClr="FFFFFF"/>
      </a:lt1>
      <a:dk2>
        <a:srgbClr val="275937"/>
      </a:dk2>
      <a:lt2>
        <a:srgbClr val="CCCCCC"/>
      </a:lt2>
      <a:accent1>
        <a:srgbClr val="39870C"/>
      </a:accent1>
      <a:accent2>
        <a:srgbClr val="42145F"/>
      </a:accent2>
      <a:accent3>
        <a:srgbClr val="FFB612"/>
      </a:accent3>
      <a:accent4>
        <a:srgbClr val="E17000"/>
      </a:accent4>
      <a:accent5>
        <a:srgbClr val="007BC7"/>
      </a:accent5>
      <a:accent6>
        <a:srgbClr val="D52B1E"/>
      </a:accent6>
      <a:hlink>
        <a:srgbClr val="275937"/>
      </a:hlink>
      <a:folHlink>
        <a:srgbClr val="275937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aars">
      <a:srgbClr val="42145F"/>
    </a:custClr>
    <a:custClr name="Donkerblauw">
      <a:srgbClr val="01689B"/>
    </a:custClr>
    <a:custClr name="Hemelblauw">
      <a:srgbClr val="007BC7"/>
    </a:custClr>
    <a:custClr name="Violet">
      <a:srgbClr val="A90061"/>
    </a:custClr>
    <a:custClr name="Robijnrood">
      <a:srgbClr val="CA005D"/>
    </a:custClr>
    <a:custClr name="Rood">
      <a:srgbClr val="D52B1E"/>
    </a:custClr>
    <a:custClr name="Donkergroen">
      <a:srgbClr val="275937"/>
    </a:custClr>
    <a:custClr name="Groen">
      <a:srgbClr val="39870C"/>
    </a:custClr>
    <a:custClr name="Mosgroen">
      <a:srgbClr val="777C00"/>
    </a:custClr>
    <a:custClr name="Donkerbruin">
      <a:srgbClr val="673327"/>
    </a:custClr>
    <a:custClr name="Licht Paars">
      <a:srgbClr val="C6B8CF"/>
    </a:custClr>
    <a:custClr name="Licht Donkerblauw">
      <a:srgbClr val="CCE0F1"/>
    </a:custClr>
    <a:custClr name="Licht Hemelblauw">
      <a:srgbClr val="DDEFF8"/>
    </a:custClr>
    <a:custClr name="Licht Violet">
      <a:srgbClr val="E5B2CF"/>
    </a:custClr>
    <a:custClr name="Licht Robijnrood">
      <a:srgbClr val="EFB2CE"/>
    </a:custClr>
    <a:custClr name="Licht Rood">
      <a:srgbClr val="F2BFBB"/>
    </a:custClr>
    <a:custClr name="Licht Donkergroen">
      <a:srgbClr val="BECDC3"/>
    </a:custClr>
    <a:custClr name="Licht Groen">
      <a:srgbClr val="C3DBB6"/>
    </a:custClr>
    <a:custClr name="Licht Mosgroen">
      <a:srgbClr val="D6D7B2"/>
    </a:custClr>
    <a:custClr name="Licht Donkerbruin">
      <a:srgbClr val="D1C1BE"/>
    </a:custClr>
    <a:custClr name="Bruin">
      <a:srgbClr val="94710A"/>
    </a:custClr>
    <a:custClr name="Geel">
      <a:srgbClr val="F9E11E"/>
    </a:custClr>
    <a:custClr name="Donkergeel">
      <a:srgbClr val="FFB612"/>
    </a:custClr>
    <a:custClr name="Oranje">
      <a:srgbClr val="E17000"/>
    </a:custClr>
    <a:custClr name="Roze">
      <a:srgbClr val="F092CD"/>
    </a:custClr>
    <a:custClr name="Lichtblauw">
      <a:srgbClr val="8FCAE7"/>
    </a:custClr>
    <a:custClr name="Mintgroen">
      <a:srgbClr val="76D2B6"/>
    </a:custClr>
    <a:custClr name="Grijs 7">
      <a:srgbClr val="535353"/>
    </a:custClr>
    <a:custClr name="Grijs 6">
      <a:srgbClr val="696969"/>
    </a:custClr>
    <a:custClr name="Grijs 5">
      <a:srgbClr val="999999"/>
    </a:custClr>
    <a:custClr name="Licht Bruin">
      <a:srgbClr val="DFD4B5"/>
    </a:custClr>
    <a:custClr name="Licht Geel">
      <a:srgbClr val="FDF6BB"/>
    </a:custClr>
    <a:custClr name="Licht Donkergeel">
      <a:srgbClr val="FFE9B7"/>
    </a:custClr>
    <a:custClr name="Licht Oranje">
      <a:srgbClr val="F6D4B2"/>
    </a:custClr>
    <a:custClr name="Licht Roze">
      <a:srgbClr val="FADEF0"/>
    </a:custClr>
    <a:custClr name="Licht Lichtblauw">
      <a:srgbClr val="DDEFF8"/>
    </a:custClr>
    <a:custClr name="Licht Mintgroen">
      <a:srgbClr val="D6F1E9"/>
    </a:custClr>
    <a:custClr name="Grijs 4">
      <a:srgbClr val="B4B4B4"/>
    </a:custClr>
    <a:custClr name="Grijs 3">
      <a:srgbClr val="CCCCCC"/>
    </a:custClr>
    <a:custClr name="Grijs 2">
      <a:srgbClr val="E6E6E6"/>
    </a:custClr>
  </a:custClrLst>
  <a:extLst>
    <a:ext uri="{05A4C25C-085E-4340-85A3-A5531E510DB2}">
      <thm15:themeFamily xmlns:thm15="http://schemas.microsoft.com/office/thememl/2012/main" name="Presentatie1" id="{1A69F7F0-1B9E-444F-ADAA-6CD522BCE8EB}" vid="{431262BD-8650-4BCE-BBD6-510F0C5AA27C}"/>
    </a:ext>
  </a:extLst>
</a:theme>
</file>

<file path=ppt/theme/theme2.xml><?xml version="1.0" encoding="utf-8"?>
<a:theme xmlns:a="http://schemas.openxmlformats.org/drawingml/2006/main" name="1_Office-thema">
  <a:themeElements>
    <a:clrScheme name="ZIN Kleuren 2023">
      <a:dk1>
        <a:srgbClr val="000000"/>
      </a:dk1>
      <a:lt1>
        <a:srgbClr val="FFFFFF"/>
      </a:lt1>
      <a:dk2>
        <a:srgbClr val="275937"/>
      </a:dk2>
      <a:lt2>
        <a:srgbClr val="CCCCCC"/>
      </a:lt2>
      <a:accent1>
        <a:srgbClr val="275937"/>
      </a:accent1>
      <a:accent2>
        <a:srgbClr val="39870C"/>
      </a:accent2>
      <a:accent3>
        <a:srgbClr val="42145F"/>
      </a:accent3>
      <a:accent4>
        <a:srgbClr val="FFB612"/>
      </a:accent4>
      <a:accent5>
        <a:srgbClr val="E17000"/>
      </a:accent5>
      <a:accent6>
        <a:srgbClr val="D52B1E"/>
      </a:accent6>
      <a:hlink>
        <a:srgbClr val="42145F"/>
      </a:hlink>
      <a:folHlink>
        <a:srgbClr val="42145F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aars">
      <a:srgbClr val="42145F"/>
    </a:custClr>
    <a:custClr name="Donkerblauw">
      <a:srgbClr val="01689B"/>
    </a:custClr>
    <a:custClr name="Hemelblauw">
      <a:srgbClr val="007BC7"/>
    </a:custClr>
    <a:custClr name="Violet">
      <a:srgbClr val="A90061"/>
    </a:custClr>
    <a:custClr name="Robijnrood">
      <a:srgbClr val="CA005D"/>
    </a:custClr>
    <a:custClr name="Rood">
      <a:srgbClr val="D52B1E"/>
    </a:custClr>
    <a:custClr name="Donkergroen">
      <a:srgbClr val="275937"/>
    </a:custClr>
    <a:custClr name="Groen">
      <a:srgbClr val="39870C"/>
    </a:custClr>
    <a:custClr name="Mosgroen">
      <a:srgbClr val="777C00"/>
    </a:custClr>
    <a:custClr name="Donkerbruin">
      <a:srgbClr val="673327"/>
    </a:custClr>
    <a:custClr name="Licht Paars">
      <a:srgbClr val="C6B8CF"/>
    </a:custClr>
    <a:custClr name="Licht Donkerblauw">
      <a:srgbClr val="CCE0F1"/>
    </a:custClr>
    <a:custClr name="Licht Hemelblauw">
      <a:srgbClr val="DDEFF8"/>
    </a:custClr>
    <a:custClr name="Licht Violet">
      <a:srgbClr val="E5B2CF"/>
    </a:custClr>
    <a:custClr name="Licht Robijnrood">
      <a:srgbClr val="EFB2CE"/>
    </a:custClr>
    <a:custClr name="Licht Rood">
      <a:srgbClr val="F2BFBB"/>
    </a:custClr>
    <a:custClr name="Licht Donkergroen">
      <a:srgbClr val="BECDC3"/>
    </a:custClr>
    <a:custClr name="Licht Groen">
      <a:srgbClr val="C3DBB6"/>
    </a:custClr>
    <a:custClr name="Licht Mosgroen">
      <a:srgbClr val="D6D7B2"/>
    </a:custClr>
    <a:custClr name="Licht Donkerbruin">
      <a:srgbClr val="D1C1BE"/>
    </a:custClr>
    <a:custClr name="Bruin">
      <a:srgbClr val="94710A"/>
    </a:custClr>
    <a:custClr name="Geel">
      <a:srgbClr val="F9E11E"/>
    </a:custClr>
    <a:custClr name="Donkergeel">
      <a:srgbClr val="FFB612"/>
    </a:custClr>
    <a:custClr name="Oranje">
      <a:srgbClr val="E17000"/>
    </a:custClr>
    <a:custClr name="Roze">
      <a:srgbClr val="F092CD"/>
    </a:custClr>
    <a:custClr name="Lichtblauw">
      <a:srgbClr val="8FCAE7"/>
    </a:custClr>
    <a:custClr name="Mintgroen">
      <a:srgbClr val="76D2B6"/>
    </a:custClr>
    <a:custClr name="Grijs 7">
      <a:srgbClr val="535353"/>
    </a:custClr>
    <a:custClr name="Grijs 6">
      <a:srgbClr val="696969"/>
    </a:custClr>
    <a:custClr name="Grijs 5">
      <a:srgbClr val="999999"/>
    </a:custClr>
    <a:custClr name="Licht Bruin">
      <a:srgbClr val="DFD4B5"/>
    </a:custClr>
    <a:custClr name="Licht Geel">
      <a:srgbClr val="FDF6BB"/>
    </a:custClr>
    <a:custClr name="Licht Donkergeel">
      <a:srgbClr val="FFE9B7"/>
    </a:custClr>
    <a:custClr name="Licht Oranje">
      <a:srgbClr val="F6D4B2"/>
    </a:custClr>
    <a:custClr name="Licht Roze">
      <a:srgbClr val="FADEF0"/>
    </a:custClr>
    <a:custClr name="Licht Lichtblauw">
      <a:srgbClr val="DDEFF8"/>
    </a:custClr>
    <a:custClr name="Licht Mintgroen">
      <a:srgbClr val="D6F1E9"/>
    </a:custClr>
    <a:custClr name="Grijs 4">
      <a:srgbClr val="B4B4B4"/>
    </a:custClr>
    <a:custClr name="Grijs 3">
      <a:srgbClr val="CCCCCC"/>
    </a:custClr>
    <a:custClr name="Grijs 2">
      <a:srgbClr val="E6E6E6"/>
    </a:custClr>
  </a:custClrLst>
  <a:extLst>
    <a:ext uri="{05A4C25C-085E-4340-85A3-A5531E510DB2}">
      <thm15:themeFamily xmlns:thm15="http://schemas.microsoft.com/office/thememl/2012/main" name="Presentatie1" id="{1A69F7F0-1B9E-444F-ADAA-6CD522BCE8EB}" vid="{C86C176F-E31E-47BA-9C73-00713FE42EC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C12FA81778E489E8AF254B95FF54D" ma:contentTypeVersion="29" ma:contentTypeDescription="Een nieuw document maken." ma:contentTypeScope="" ma:versionID="df495d685e89b8be25919855b1e70d5f">
  <xsd:schema xmlns:xsd="http://www.w3.org/2001/XMLSchema" xmlns:xs="http://www.w3.org/2001/XMLSchema" xmlns:p="http://schemas.microsoft.com/office/2006/metadata/properties" xmlns:ns1="http://schemas.microsoft.com/sharepoint/v3" xmlns:ns2="308efa9a-c355-403f-94c9-2bfe0f46df85" xmlns:ns3="f26245ec-61a4-45fe-9d9e-5b1d1a383396" targetNamespace="http://schemas.microsoft.com/office/2006/metadata/properties" ma:root="true" ma:fieldsID="c561c8489c0b5dd458972277079e3f41" ns1:_="" ns2:_="" ns3:_="">
    <xsd:import namespace="http://schemas.microsoft.com/sharepoint/v3"/>
    <xsd:import namespace="308efa9a-c355-403f-94c9-2bfe0f46df85"/>
    <xsd:import namespace="f26245ec-61a4-45fe-9d9e-5b1d1a383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Soort" minOccurs="0"/>
                <xsd:element ref="ns2:Domein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Gepubliceerd" minOccurs="0"/>
                <xsd:element ref="ns2:Release" minOccurs="0"/>
                <xsd:element ref="ns2:Onderzoeksbureau" minOccurs="0"/>
                <xsd:element ref="ns2:Jaarvanuitvoering" minOccurs="0"/>
                <xsd:element ref="ns2:Edocs_x002d_zaaknummer" minOccurs="0"/>
                <xsd:element ref="ns2:MediaLengthInSeconds" minOccurs="0"/>
                <xsd:element ref="ns2:MediaServiceLocation" minOccurs="0"/>
                <xsd:element ref="ns2:Concept" minOccurs="0"/>
                <xsd:element ref="ns2:Opgemaaktdoor" minOccurs="0"/>
                <xsd:element ref="ns2:Statusdocument" minOccurs="0"/>
                <xsd:element ref="ns2:Herkoms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8efa9a-c355-403f-94c9-2bfe0f46df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d9191c06-4e19-49c1-a177-3eb81fd215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Soort" ma:index="18" nillable="true" ma:displayName="Soort" ma:format="Dropdown" ma:internalName="Soort">
      <xsd:simpleType>
        <xsd:restriction base="dms:Choice">
          <xsd:enumeration value="Planning"/>
          <xsd:enumeration value="Presentatie"/>
          <xsd:enumeration value="Product"/>
          <xsd:enumeration value="RFC"/>
          <xsd:enumeration value="Template"/>
        </xsd:restriction>
      </xsd:simpleType>
    </xsd:element>
    <xsd:element name="Domein" ma:index="19" nillable="true" ma:displayName="Domein" ma:format="Dropdown" ma:internalName="Domein">
      <xsd:simpleType>
        <xsd:restriction base="dms:Choice">
          <xsd:enumeration value="Wlz"/>
          <xsd:enumeration value="Soc.dom"/>
          <xsd:enumeration value="Pgb"/>
          <xsd:enumeration value="Overstijgend"/>
          <xsd:enumeration value="Keuze 5"/>
          <xsd:enumeration value="Stand.adv"/>
          <xsd:enumeration value="Keuze 7"/>
          <xsd:enumeration value="Keuze 8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Gepubliceerd" ma:index="23" nillable="true" ma:displayName="Gepubliceerd" ma:default="0" ma:description="Gepubliceerd op website istandaarden.nl" ma:format="Dropdown" ma:internalName="Gepubliceerd">
      <xsd:simpleType>
        <xsd:restriction base="dms:Boolean"/>
      </xsd:simpleType>
    </xsd:element>
    <xsd:element name="Release" ma:index="24" nillable="true" ma:displayName="Release" ma:format="Dropdown" ma:internalName="Relea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2026"/>
                    <xsd:enumeration value="4.0"/>
                    <xsd:enumeration value="3.0"/>
                    <xsd:enumeration value="2027"/>
                    <xsd:enumeration value="Bemiddelingsregister"/>
                    <xsd:enumeration value="Keuze 6"/>
                  </xsd:restriction>
                </xsd:simpleType>
              </xsd:element>
            </xsd:sequence>
          </xsd:extension>
        </xsd:complexContent>
      </xsd:complexType>
    </xsd:element>
    <xsd:element name="Onderzoeksbureau" ma:index="25" nillable="true" ma:displayName="Onderzoeksbureau" ma:format="Dropdown" ma:internalName="Onderzoeksbureau">
      <xsd:simpleType>
        <xsd:restriction base="dms:Text">
          <xsd:maxLength value="255"/>
        </xsd:restriction>
      </xsd:simpleType>
    </xsd:element>
    <xsd:element name="Jaarvanuitvoering" ma:index="26" nillable="true" ma:displayName="Jaar van uitvoering" ma:format="Dropdown" ma:internalName="Jaarvanuitvoering">
      <xsd:simpleType>
        <xsd:restriction base="dms:Text">
          <xsd:maxLength value="255"/>
        </xsd:restriction>
      </xsd:simpleType>
    </xsd:element>
    <xsd:element name="Edocs_x002d_zaaknummer" ma:index="27" nillable="true" ma:displayName="Edocs-zaaknummer" ma:format="Dropdown" ma:internalName="Edocs_x002d_zaaknummer">
      <xsd:simpleType>
        <xsd:restriction base="dms:Text">
          <xsd:maxLength value="255"/>
        </xsd:restriction>
      </xsd:simpleType>
    </xsd:element>
    <xsd:element name="MediaLengthInSeconds" ma:index="2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9" nillable="true" ma:displayName="Location" ma:indexed="true" ma:internalName="MediaServiceLocation" ma:readOnly="true">
      <xsd:simpleType>
        <xsd:restriction base="dms:Text"/>
      </xsd:simpleType>
    </xsd:element>
    <xsd:element name="Concept" ma:index="30" nillable="true" ma:displayName="Status" ma:description="Concept&#10;Definitief" ma:format="Dropdown" ma:internalName="Concept">
      <xsd:simpleType>
        <xsd:restriction base="dms:Choice">
          <xsd:enumeration value="Concept"/>
          <xsd:enumeration value="Definitief"/>
          <xsd:enumeration value="Onderhanden"/>
          <xsd:enumeration value="Archief"/>
        </xsd:restriction>
      </xsd:simpleType>
    </xsd:element>
    <xsd:element name="Opgemaaktdoor" ma:index="31" nillable="true" ma:displayName="Opgemaakt door" ma:format="Dropdown" ma:list="UserInfo" ma:SharePointGroup="0" ma:internalName="Opgemaaktdoor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document" ma:index="32" nillable="true" ma:displayName="Status document" ma:format="Dropdown" ma:internalName="Statusdocument">
      <xsd:simpleType>
        <xsd:restriction base="dms:Choice">
          <xsd:enumeration value="Concept"/>
          <xsd:enumeration value="Definitief "/>
          <xsd:enumeration value="Onderhanden"/>
          <xsd:enumeration value="Archief"/>
        </xsd:restriction>
      </xsd:simpleType>
    </xsd:element>
    <xsd:element name="Herkomst" ma:index="33" nillable="true" ma:displayName="Herkomst" ma:format="Dropdown" ma:internalName="Herkomst">
      <xsd:simpleType>
        <xsd:restriction base="dms:Choice">
          <xsd:enumeration value="Extern"/>
          <xsd:enumeration value="Intern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245ec-61a4-45fe-9d9e-5b1d1a38339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7980f0a-135e-433a-b5e2-78b7f67a9e1a}" ma:internalName="TaxCatchAll" ma:showField="CatchAllData" ma:web="f26245ec-61a4-45fe-9d9e-5b1d1a3833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ein xmlns="308efa9a-c355-403f-94c9-2bfe0f46df85" xsi:nil="true"/>
    <Statusdocument xmlns="308efa9a-c355-403f-94c9-2bfe0f46df85" xsi:nil="true"/>
    <Opgemaaktdoor xmlns="308efa9a-c355-403f-94c9-2bfe0f46df85">
      <UserInfo>
        <DisplayName/>
        <AccountId xsi:nil="true"/>
        <AccountType/>
      </UserInfo>
    </Opgemaaktdoor>
    <Jaarvanuitvoering xmlns="308efa9a-c355-403f-94c9-2bfe0f46df85" xsi:nil="true"/>
    <Herkomst xmlns="308efa9a-c355-403f-94c9-2bfe0f46df85" xsi:nil="true"/>
    <Edocs_x002d_zaaknummer xmlns="308efa9a-c355-403f-94c9-2bfe0f46df85" xsi:nil="true"/>
    <Concept xmlns="308efa9a-c355-403f-94c9-2bfe0f46df85" xsi:nil="true"/>
    <_ip_UnifiedCompliancePolicyUIAction xmlns="http://schemas.microsoft.com/sharepoint/v3" xsi:nil="true"/>
    <Gepubliceerd xmlns="308efa9a-c355-403f-94c9-2bfe0f46df85">false</Gepubliceerd>
    <Onderzoeksbureau xmlns="308efa9a-c355-403f-94c9-2bfe0f46df85" xsi:nil="true"/>
    <Soort xmlns="308efa9a-c355-403f-94c9-2bfe0f46df85" xsi:nil="true"/>
    <_ip_UnifiedCompliancePolicyProperties xmlns="http://schemas.microsoft.com/sharepoint/v3" xsi:nil="true"/>
    <Release xmlns="308efa9a-c355-403f-94c9-2bfe0f46df85" xsi:nil="true"/>
    <lcf76f155ced4ddcb4097134ff3c332f xmlns="308efa9a-c355-403f-94c9-2bfe0f46df85">
      <Terms xmlns="http://schemas.microsoft.com/office/infopath/2007/PartnerControls"/>
    </lcf76f155ced4ddcb4097134ff3c332f>
    <TaxCatchAll xmlns="f26245ec-61a4-45fe-9d9e-5b1d1a383396" xsi:nil="true"/>
  </documentManagement>
</p:properties>
</file>

<file path=customXml/itemProps1.xml><?xml version="1.0" encoding="utf-8"?>
<ds:datastoreItem xmlns:ds="http://schemas.openxmlformats.org/officeDocument/2006/customXml" ds:itemID="{AB22B585-F68F-409E-8CC3-07548C2F74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E69209-CB37-47DE-9B91-8B1B2F2EF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08efa9a-c355-403f-94c9-2bfe0f46df85"/>
    <ds:schemaRef ds:uri="f26245ec-61a4-45fe-9d9e-5b1d1a3833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B05246-C1C8-4118-B949-80A79A7C6E4B}">
  <ds:schemaRefs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f26245ec-61a4-45fe-9d9e-5b1d1a383396"/>
    <ds:schemaRef ds:uri="http://purl.org/dc/elements/1.1/"/>
    <ds:schemaRef ds:uri="308efa9a-c355-403f-94c9-2bfe0f46df8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ac703c0a-c0bb-4418-b2da-765a6aa087e8}" enabled="1" method="Privileged" siteId="{2a158a07-0057-4fd2-8303-84bf295283fe}" removed="0"/>
  <clbl:label id="{e8c0c25d-2fb3-4d71-8d84-1c8be4f2cc2d}" enabled="0" method="" siteId="{e8c0c25d-2fb3-4d71-8d84-1c8be4f2cc2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</TotalTime>
  <Words>745</Words>
  <Application>Microsoft Office PowerPoint</Application>
  <PresentationFormat>Diavoorstelling (16:9)</PresentationFormat>
  <Paragraphs>243</Paragraphs>
  <Slides>17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Verdana</vt:lpstr>
      <vt:lpstr>Office-thema</vt:lpstr>
      <vt:lpstr>1_Office-thema</vt:lpstr>
      <vt:lpstr>Toegang netwerkmodel iWlz </vt:lpstr>
      <vt:lpstr>Wet langdurige zorg</vt:lpstr>
      <vt:lpstr>Van: iWlz estafette model</vt:lpstr>
      <vt:lpstr>Naar: iWlz Netwerk proces</vt:lpstr>
      <vt:lpstr>Informatiemodel iStandaard iWlz </vt:lpstr>
      <vt:lpstr>PowerPoint-presentatie</vt:lpstr>
      <vt:lpstr>Autorisatieregels</vt:lpstr>
      <vt:lpstr>Voorbeeld autorisatieregel</vt:lpstr>
      <vt:lpstr>Voorbeeld autorisatieregel</vt:lpstr>
      <vt:lpstr>Autorisatiematrix</vt:lpstr>
      <vt:lpstr>Koppelvlakspecificatie en meerdere query-templates</vt:lpstr>
      <vt:lpstr>Brug naar implementatie</vt:lpstr>
      <vt:lpstr>Brug naar implementatie </vt:lpstr>
      <vt:lpstr>Huidige situatie</vt:lpstr>
      <vt:lpstr>Voorbeeld Query</vt:lpstr>
      <vt:lpstr>PDP input (http body)</vt:lpstr>
      <vt:lpstr>PDP input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Rest, R. van</dc:creator>
  <cp:keywords/>
  <dc:description>ZIN presentatie - versie 1 - januari 2023
Ontwerp: Things To Make And Do
Template: Ton Persoon</dc:description>
  <cp:lastModifiedBy>Rest, R. van</cp:lastModifiedBy>
  <cp:revision>24</cp:revision>
  <dcterms:created xsi:type="dcterms:W3CDTF">2025-04-17T06:35:41Z</dcterms:created>
  <dcterms:modified xsi:type="dcterms:W3CDTF">2025-06-19T09:41:39Z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0x01010079EC12FA81778E489E8AF254B95FF54D</vt:lpwstr>
  </property>
  <property fmtid="{D5CDD505-2E9C-101B-9397-08002B2CF9AE}" pid="4" name="eDOCS AutoSave">
    <vt:lpwstr>20250619113625854</vt:lpwstr>
  </property>
</Properties>
</file>