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3" r:id="rId2"/>
  </p:sldMasterIdLst>
  <p:notesMasterIdLst>
    <p:notesMasterId r:id="rId16"/>
  </p:notesMasterIdLst>
  <p:handoutMasterIdLst>
    <p:handoutMasterId r:id="rId17"/>
  </p:handoutMasterIdLst>
  <p:sldIdLst>
    <p:sldId id="256" r:id="rId3"/>
    <p:sldId id="587" r:id="rId4"/>
    <p:sldId id="588" r:id="rId5"/>
    <p:sldId id="586" r:id="rId6"/>
    <p:sldId id="590" r:id="rId7"/>
    <p:sldId id="263" r:id="rId8"/>
    <p:sldId id="591" r:id="rId9"/>
    <p:sldId id="594" r:id="rId10"/>
    <p:sldId id="596" r:id="rId11"/>
    <p:sldId id="595" r:id="rId12"/>
    <p:sldId id="576" r:id="rId13"/>
    <p:sldId id="578" r:id="rId14"/>
    <p:sldId id="589" r:id="rId15"/>
  </p:sldIdLst>
  <p:sldSz cx="12192000" cy="6858000"/>
  <p:notesSz cx="6858000" cy="9144000"/>
  <p:defaultTextStyle>
    <a:defPPr>
      <a:defRPr lang="nl-NL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7219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timmer" initials="et" lastIdx="1" clrIdx="0">
    <p:extLst>
      <p:ext uri="{19B8F6BF-5375-455C-9EA6-DF929625EA0E}">
        <p15:presenceInfo xmlns:p15="http://schemas.microsoft.com/office/powerpoint/2012/main" userId="c3e22cc9de95fe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33AADC"/>
    <a:srgbClr val="CC0099"/>
    <a:srgbClr val="CC3399"/>
    <a:srgbClr val="CC0066"/>
    <a:srgbClr val="800080"/>
    <a:srgbClr val="F07E23"/>
    <a:srgbClr val="002F5F"/>
    <a:srgbClr val="002C64"/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3744" autoAdjust="0"/>
  </p:normalViewPr>
  <p:slideViewPr>
    <p:cSldViewPr snapToGrid="0" snapToObjects="1" showGuides="1">
      <p:cViewPr>
        <p:scale>
          <a:sx n="120" d="100"/>
          <a:sy n="120" d="100"/>
        </p:scale>
        <p:origin x="366" y="156"/>
      </p:cViewPr>
      <p:guideLst>
        <p:guide orient="horz" pos="2160"/>
        <p:guide pos="721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3D4CAB9-543B-124D-AC85-B38EEA6DAD72}" type="datetimeFigureOut">
              <a:rPr lang="nl-NL" altLang="en-US"/>
              <a:pPr/>
              <a:t>16-4-2019</a:t>
            </a:fld>
            <a:endParaRPr lang="nl-NL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10CD581-2C6F-F24C-A6EA-AEF3E4905845}" type="slidenum">
              <a:rPr lang="nl-NL" altLang="en-US"/>
              <a:pPr/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5312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520C45E-4B48-084A-A24B-FDF519F7717D}" type="datetimeFigureOut">
              <a:rPr lang="nl-NL" altLang="en-US"/>
              <a:pPr/>
              <a:t>16-4-2019</a:t>
            </a:fld>
            <a:endParaRPr lang="nl-NL" alt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399720B-A57D-9C40-A75B-79A2C5AF5111}" type="slidenum">
              <a:rPr lang="nl-NL" altLang="en-US"/>
              <a:pPr/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76518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5795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3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B141E-1C3C-49D2-A743-3F587E7D7149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720B-A57D-9C40-A75B-79A2C5AF5111}" type="slidenum">
              <a:rPr lang="nl-NL" altLang="en-US" smtClean="0"/>
              <a:pPr/>
              <a:t>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4974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720B-A57D-9C40-A75B-79A2C5AF5111}" type="slidenum">
              <a:rPr lang="nl-NL" altLang="en-US" smtClean="0"/>
              <a:pPr/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2459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720B-A57D-9C40-A75B-79A2C5AF5111}" type="slidenum">
              <a:rPr lang="nl-NL" altLang="en-US" smtClean="0"/>
              <a:pPr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4151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720B-A57D-9C40-A75B-79A2C5AF5111}" type="slidenum">
              <a:rPr lang="nl-NL" altLang="en-US" smtClean="0"/>
              <a:pPr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9187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60E95-5DC0-4C8A-AD96-4ECE53ED223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: titel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>
                <a:solidFill>
                  <a:srgbClr val="00A9F3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68288" indent="-268288"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035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87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328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80000" y="1080000"/>
            <a:ext cx="10032840" cy="3337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061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748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81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016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38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323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47192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8638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796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47192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8638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9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: titel met tekst 2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800000"/>
            <a:ext cx="4860000" cy="4500000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0"/>
          </p:nvPr>
        </p:nvSpPr>
        <p:spPr>
          <a:xfrm>
            <a:off x="6252000" y="1800000"/>
            <a:ext cx="4860000" cy="4500000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541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095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080000"/>
            <a:ext cx="10033200" cy="5220000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60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5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aflopend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9" name="Groep 1"/>
          <p:cNvGrpSpPr/>
          <p:nvPr userDrawn="1"/>
        </p:nvGrpSpPr>
        <p:grpSpPr>
          <a:xfrm>
            <a:off x="-7374" y="6415994"/>
            <a:ext cx="4949825" cy="449261"/>
            <a:chOff x="0" y="6408737"/>
            <a:chExt cx="4949825" cy="449261"/>
          </a:xfrm>
          <a:solidFill>
            <a:schemeClr val="bg2"/>
          </a:solidFill>
        </p:grpSpPr>
        <p:sp>
          <p:nvSpPr>
            <p:cNvPr id="10" name="Freeform 5"/>
            <p:cNvSpPr>
              <a:spLocks noChangeAspect="1"/>
            </p:cNvSpPr>
            <p:nvPr/>
          </p:nvSpPr>
          <p:spPr bwMode="auto">
            <a:xfrm>
              <a:off x="0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" name="Freeform 5"/>
            <p:cNvSpPr>
              <a:spLocks noChangeAspect="1"/>
            </p:cNvSpPr>
            <p:nvPr/>
          </p:nvSpPr>
          <p:spPr bwMode="auto">
            <a:xfrm>
              <a:off x="2257781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</p:grpSp>
      <p:pic>
        <p:nvPicPr>
          <p:cNvPr id="7" name="Afbeelding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0"/>
            <a:ext cx="21494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0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96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-7374" y="6415994"/>
            <a:ext cx="4949825" cy="449261"/>
            <a:chOff x="0" y="6408737"/>
            <a:chExt cx="4949825" cy="449261"/>
          </a:xfrm>
          <a:solidFill>
            <a:schemeClr val="bg2"/>
          </a:solidFill>
        </p:grpSpPr>
        <p:sp>
          <p:nvSpPr>
            <p:cNvPr id="13" name="Freeform 5"/>
            <p:cNvSpPr>
              <a:spLocks noChangeAspect="1"/>
            </p:cNvSpPr>
            <p:nvPr/>
          </p:nvSpPr>
          <p:spPr bwMode="auto">
            <a:xfrm>
              <a:off x="0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2" name="Freeform 5"/>
            <p:cNvSpPr>
              <a:spLocks noChangeAspect="1"/>
            </p:cNvSpPr>
            <p:nvPr/>
          </p:nvSpPr>
          <p:spPr bwMode="auto">
            <a:xfrm>
              <a:off x="2257781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079500" y="1079500"/>
            <a:ext cx="10033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079500" y="1800225"/>
            <a:ext cx="100330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t="21635" r="45369" b="22009"/>
          <a:stretch/>
        </p:blipFill>
        <p:spPr>
          <a:xfrm>
            <a:off x="756746" y="246515"/>
            <a:ext cx="937329" cy="722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</p:sldLayoutIdLst>
  <p:hf hdr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3200" b="1" kern="1200">
          <a:solidFill>
            <a:srgbClr val="00A9F3"/>
          </a:solidFill>
          <a:latin typeface="Arial" charset="0"/>
          <a:ea typeface="Arial" charset="0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9pPr>
    </p:titleStyle>
    <p:bodyStyle>
      <a:lvl1pPr marL="268288" indent="-268288" algn="l" defTabSz="912813" rtl="0" eaLnBrk="1" fontAlgn="base" hangingPunct="1">
        <a:lnSpc>
          <a:spcPct val="90000"/>
        </a:lnSpc>
        <a:spcBef>
          <a:spcPts val="475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39750" indent="-269875" algn="l" defTabSz="912813" rtl="0" eaLnBrk="1" fontAlgn="base" hangingPunct="1">
        <a:lnSpc>
          <a:spcPct val="90000"/>
        </a:lnSpc>
        <a:spcBef>
          <a:spcPts val="438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2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09625" indent="-269875" algn="l" defTabSz="912813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79500" indent="-269875" algn="l" defTabSz="912813" rtl="0" eaLnBrk="1" fontAlgn="base" hangingPunct="1">
        <a:lnSpc>
          <a:spcPct val="90000"/>
        </a:lnSpc>
        <a:spcBef>
          <a:spcPts val="363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49375" indent="-268288" algn="l" defTabSz="912813" rtl="0" eaLnBrk="1" fontAlgn="base" hangingPunct="1">
        <a:lnSpc>
          <a:spcPct val="90000"/>
        </a:lnSpc>
        <a:spcBef>
          <a:spcPts val="325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/>
          <p:nvPr/>
        </p:nvGrpSpPr>
        <p:grpSpPr>
          <a:xfrm>
            <a:off x="-7200" y="6415920"/>
            <a:ext cx="4949280" cy="448920"/>
            <a:chOff x="-7200" y="6415920"/>
            <a:chExt cx="4949280" cy="448920"/>
          </a:xfrm>
        </p:grpSpPr>
        <p:sp>
          <p:nvSpPr>
            <p:cNvPr id="11" name="CustomShape 2"/>
            <p:cNvSpPr/>
            <p:nvPr/>
          </p:nvSpPr>
          <p:spPr>
            <a:xfrm>
              <a:off x="-720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225036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Afbeelding 2"/>
          <p:cNvPicPr/>
          <p:nvPr/>
        </p:nvPicPr>
        <p:blipFill>
          <a:blip r:embed="rId14"/>
          <a:srcRect l="12811" t="21643" r="45372" b="22005"/>
          <a:stretch/>
        </p:blipFill>
        <p:spPr>
          <a:xfrm>
            <a:off x="756720" y="246600"/>
            <a:ext cx="937080" cy="722160"/>
          </a:xfrm>
          <a:prstGeom prst="rect">
            <a:avLst/>
          </a:prstGeom>
          <a:ln>
            <a:noFill/>
          </a:ln>
        </p:spPr>
      </p:pic>
      <p:grpSp>
        <p:nvGrpSpPr>
          <p:cNvPr id="4" name="Group 4"/>
          <p:cNvGrpSpPr/>
          <p:nvPr/>
        </p:nvGrpSpPr>
        <p:grpSpPr>
          <a:xfrm>
            <a:off x="7347240" y="1871640"/>
            <a:ext cx="4844520" cy="4319640"/>
            <a:chOff x="7347240" y="1871640"/>
            <a:chExt cx="4844520" cy="4319640"/>
          </a:xfrm>
        </p:grpSpPr>
        <p:sp>
          <p:nvSpPr>
            <p:cNvPr id="5" name="CustomShape 5"/>
            <p:cNvSpPr/>
            <p:nvPr/>
          </p:nvSpPr>
          <p:spPr>
            <a:xfrm rot="10800000">
              <a:off x="7347240" y="1871640"/>
              <a:ext cx="4320720" cy="4319280"/>
            </a:xfrm>
            <a:prstGeom prst="flowChartDela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11615760" y="1871640"/>
              <a:ext cx="576000" cy="43192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" name="Afbeelding 5"/>
          <p:cNvPicPr/>
          <p:nvPr/>
        </p:nvPicPr>
        <p:blipFill>
          <a:blip r:embed="rId15"/>
          <a:stretch/>
        </p:blipFill>
        <p:spPr>
          <a:xfrm>
            <a:off x="6172200" y="4323240"/>
            <a:ext cx="2634480" cy="252756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nl-NL" sz="2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39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80000" y="1868760"/>
            <a:ext cx="6118200" cy="14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lvl="0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NL" sz="3200" b="1" spc="-1" dirty="0">
                <a:solidFill>
                  <a:srgbClr val="F07E23"/>
                </a:solidFill>
                <a:ea typeface="Arial"/>
              </a:rPr>
              <a:t>Archiveren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Arial"/>
              </a:rPr>
              <a:t>Tutorial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497E2C3-2980-483D-8D94-66F736A3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Handmatig zetten van archief attributen op ZAAK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0CB8254-7718-4916-8892-4CE689FD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Archiefnominatie</a:t>
            </a:r>
            <a:r>
              <a:rPr lang="nl-NL" dirty="0"/>
              <a:t> krijgt waarde van ZTC</a:t>
            </a:r>
          </a:p>
          <a:p>
            <a:pPr lvl="1"/>
            <a:r>
              <a:rPr lang="nl-NL" dirty="0"/>
              <a:t>Maar kan overschreven worden</a:t>
            </a:r>
          </a:p>
          <a:p>
            <a:pPr lvl="1"/>
            <a:endParaRPr lang="nl-NL" dirty="0"/>
          </a:p>
          <a:p>
            <a:r>
              <a:rPr lang="nl-NL" b="1" dirty="0"/>
              <a:t>Archiefactiedatum</a:t>
            </a:r>
            <a:r>
              <a:rPr lang="nl-NL" dirty="0"/>
              <a:t> wordt in veel gevallen berekend</a:t>
            </a:r>
          </a:p>
          <a:p>
            <a:pPr lvl="1"/>
            <a:r>
              <a:rPr lang="nl-NL" dirty="0"/>
              <a:t>Maar in sommige gevallen moet deze zelf worden gezet</a:t>
            </a:r>
          </a:p>
          <a:p>
            <a:pPr lvl="1"/>
            <a:r>
              <a:rPr lang="nl-NL" dirty="0"/>
              <a:t>Of worden overschreven als de nodig is</a:t>
            </a:r>
          </a:p>
          <a:p>
            <a:pPr lvl="1"/>
            <a:endParaRPr lang="nl-NL" dirty="0"/>
          </a:p>
          <a:p>
            <a:r>
              <a:rPr lang="nl-NL" b="1" dirty="0"/>
              <a:t>Archiefstatus</a:t>
            </a:r>
            <a:r>
              <a:rPr lang="nl-NL" dirty="0"/>
              <a:t> staat standaard op “nog te archiveren”</a:t>
            </a:r>
          </a:p>
          <a:p>
            <a:pPr lvl="1"/>
            <a:r>
              <a:rPr lang="nl-NL" dirty="0"/>
              <a:t>Deze zet je op “gearchiveerd” als de procestermijn is verstreken</a:t>
            </a:r>
          </a:p>
          <a:p>
            <a:pPr lvl="1"/>
            <a:r>
              <a:rPr lang="nl-NL" dirty="0"/>
              <a:t>Dat mag alleen als alle documenten ook status “gearchiveerd” hebben</a:t>
            </a:r>
          </a:p>
          <a:p>
            <a:pPr lvl="1"/>
            <a:r>
              <a:rPr lang="nl-NL" dirty="0"/>
              <a:t>Archiefstatus “vernietigd” bestaat niet meer… het is immers weg</a:t>
            </a:r>
          </a:p>
        </p:txBody>
      </p:sp>
    </p:spTree>
    <p:extLst>
      <p:ext uri="{BB962C8B-B14F-4D97-AF65-F5344CB8AC3E}">
        <p14:creationId xmlns:p14="http://schemas.microsoft.com/office/powerpoint/2010/main" val="253041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73F06-330D-4675-81C4-C47DCEB8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Filteren op te vernietigen of te bewaren zaken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6AA976-EE85-4997-8FAC-6F328F2C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b="1" dirty="0">
                <a:latin typeface="Consolas" panose="020B0609020204030204" pitchFamily="49" charset="0"/>
              </a:rPr>
              <a:t>GET /</a:t>
            </a:r>
            <a:r>
              <a:rPr lang="nl-NL" sz="2000" b="1" dirty="0" err="1">
                <a:latin typeface="Consolas" panose="020B0609020204030204" pitchFamily="49" charset="0"/>
              </a:rPr>
              <a:t>zrc</a:t>
            </a:r>
            <a:r>
              <a:rPr lang="nl-NL" sz="2000" b="1" dirty="0">
                <a:latin typeface="Consolas" panose="020B0609020204030204" pitchFamily="49" charset="0"/>
              </a:rPr>
              <a:t>/</a:t>
            </a:r>
            <a:r>
              <a:rPr lang="nl-NL" sz="2000" b="1" dirty="0" err="1">
                <a:latin typeface="Consolas" panose="020B0609020204030204" pitchFamily="49" charset="0"/>
              </a:rPr>
              <a:t>api</a:t>
            </a:r>
            <a:r>
              <a:rPr lang="nl-NL" sz="2000" b="1" dirty="0">
                <a:latin typeface="Consolas" panose="020B0609020204030204" pitchFamily="49" charset="0"/>
              </a:rPr>
              <a:t>/zaken/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81652E5-ADA5-41CE-ACE5-9B97762AA781}"/>
              </a:ext>
            </a:extLst>
          </p:cNvPr>
          <p:cNvSpPr txBox="1">
            <a:spLocks/>
          </p:cNvSpPr>
          <p:nvPr/>
        </p:nvSpPr>
        <p:spPr bwMode="auto">
          <a:xfrm>
            <a:off x="1079500" y="2706624"/>
            <a:ext cx="10934700" cy="359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defTabSz="912813" rtl="0" eaLnBrk="1" fontAlgn="base" hangingPunct="1">
              <a:lnSpc>
                <a:spcPct val="90000"/>
              </a:lnSpc>
              <a:spcBef>
                <a:spcPts val="475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39750" indent="-269875" algn="l" defTabSz="912813" rtl="0" eaLnBrk="1" fontAlgn="base" hangingPunct="1">
              <a:lnSpc>
                <a:spcPct val="90000"/>
              </a:lnSpc>
              <a:spcBef>
                <a:spcPts val="438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09625" indent="-269875" algn="l" defTabSz="912813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079500" indent="-269875" algn="l" defTabSz="912813" rtl="0" eaLnBrk="1" fontAlgn="base" hangingPunct="1">
              <a:lnSpc>
                <a:spcPct val="90000"/>
              </a:lnSpc>
              <a:spcBef>
                <a:spcPts val="363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349375" indent="-268288" algn="l" defTabSz="912813" rtl="0" eaLnBrk="1" fontAlgn="base" hangingPunct="1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nl-NL" sz="2000" b="1" dirty="0">
                <a:latin typeface="Consolas" panose="020B0609020204030204" pitchFamily="49" charset="0"/>
              </a:rPr>
              <a:t>GET /</a:t>
            </a:r>
            <a:r>
              <a:rPr lang="nl-NL" sz="2000" b="1" dirty="0" err="1">
                <a:latin typeface="Consolas" panose="020B0609020204030204" pitchFamily="49" charset="0"/>
              </a:rPr>
              <a:t>zrc</a:t>
            </a:r>
            <a:r>
              <a:rPr lang="nl-NL" sz="2000" b="1" dirty="0">
                <a:latin typeface="Consolas" panose="020B0609020204030204" pitchFamily="49" charset="0"/>
              </a:rPr>
              <a:t>/</a:t>
            </a:r>
            <a:r>
              <a:rPr lang="nl-NL" sz="2000" b="1" dirty="0" err="1">
                <a:latin typeface="Consolas" panose="020B0609020204030204" pitchFamily="49" charset="0"/>
              </a:rPr>
              <a:t>api</a:t>
            </a:r>
            <a:r>
              <a:rPr lang="nl-NL" sz="2000" b="1" dirty="0">
                <a:latin typeface="Consolas" panose="020B0609020204030204" pitchFamily="49" charset="0"/>
              </a:rPr>
              <a:t>/zaken/ </a:t>
            </a:r>
            <a:r>
              <a:rPr lang="nl-NL" sz="2000" b="1" dirty="0">
                <a:solidFill>
                  <a:srgbClr val="990099"/>
                </a:solidFill>
                <a:latin typeface="Consolas" panose="020B0609020204030204" pitchFamily="49" charset="0"/>
              </a:rPr>
              <a:t>?</a:t>
            </a:r>
            <a:r>
              <a:rPr lang="nl-NL" sz="20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nl-NL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  archiefnominatie</a:t>
            </a:r>
            <a:r>
              <a:rPr lang="nl-NL" sz="2000" b="1" dirty="0">
                <a:latin typeface="Consolas" panose="020B0609020204030204" pitchFamily="49" charset="0"/>
              </a:rPr>
              <a:t>=</a:t>
            </a:r>
            <a:r>
              <a:rPr lang="nl-NL" sz="20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blijvend_bewaren</a:t>
            </a:r>
            <a:r>
              <a:rPr lang="nl-NL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nl-NL" sz="2000" b="1" dirty="0">
                <a:solidFill>
                  <a:srgbClr val="990099"/>
                </a:solidFill>
                <a:latin typeface="Consolas" panose="020B0609020204030204" pitchFamily="49" charset="0"/>
              </a:rPr>
              <a:t>&amp;</a:t>
            </a:r>
            <a:r>
              <a:rPr lang="nl-NL" sz="2000" b="1" dirty="0">
                <a:latin typeface="Consolas" panose="020B0609020204030204" pitchFamily="49" charset="0"/>
              </a:rPr>
              <a:t> </a:t>
            </a:r>
            <a:r>
              <a:rPr lang="nl-NL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archiefactiedatum</a:t>
            </a:r>
            <a:r>
              <a:rPr lang="nl-NL" sz="2000" b="1" dirty="0">
                <a:latin typeface="Consolas" panose="020B0609020204030204" pitchFamily="49" charset="0"/>
              </a:rPr>
              <a:t>=</a:t>
            </a:r>
            <a:r>
              <a:rPr lang="nl-NL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2019-01-01</a:t>
            </a:r>
          </a:p>
          <a:p>
            <a:pPr marL="0" indent="0">
              <a:buFont typeface="Arial" charset="0"/>
              <a:buNone/>
            </a:pPr>
            <a:endParaRPr lang="nl-NL" sz="20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nsolas" panose="020B0609020204030204" pitchFamily="49" charset="0"/>
              </a:rPr>
              <a:t>GET /</a:t>
            </a:r>
            <a:r>
              <a:rPr lang="nl-NL" sz="2000" b="1" dirty="0" err="1">
                <a:latin typeface="Consolas" panose="020B0609020204030204" pitchFamily="49" charset="0"/>
              </a:rPr>
              <a:t>zrc</a:t>
            </a:r>
            <a:r>
              <a:rPr lang="nl-NL" sz="2000" b="1" dirty="0">
                <a:latin typeface="Consolas" panose="020B0609020204030204" pitchFamily="49" charset="0"/>
              </a:rPr>
              <a:t>/</a:t>
            </a:r>
            <a:r>
              <a:rPr lang="nl-NL" sz="2000" b="1" dirty="0" err="1">
                <a:latin typeface="Consolas" panose="020B0609020204030204" pitchFamily="49" charset="0"/>
              </a:rPr>
              <a:t>api</a:t>
            </a:r>
            <a:r>
              <a:rPr lang="nl-NL" sz="2000" b="1" dirty="0">
                <a:latin typeface="Consolas" panose="020B0609020204030204" pitchFamily="49" charset="0"/>
              </a:rPr>
              <a:t>/zaken/ </a:t>
            </a:r>
            <a:r>
              <a:rPr lang="nl-NL" sz="2000" b="1" dirty="0">
                <a:solidFill>
                  <a:srgbClr val="990099"/>
                </a:solidFill>
                <a:latin typeface="Consolas" panose="020B0609020204030204" pitchFamily="49" charset="0"/>
              </a:rPr>
              <a:t>?</a:t>
            </a:r>
            <a:r>
              <a:rPr lang="nl-NL" sz="20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l-NL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  archiefnominatie</a:t>
            </a:r>
            <a:r>
              <a:rPr lang="nl-NL" sz="2000" b="1" dirty="0">
                <a:latin typeface="Consolas" panose="020B0609020204030204" pitchFamily="49" charset="0"/>
              </a:rPr>
              <a:t>=</a:t>
            </a:r>
            <a:r>
              <a:rPr lang="nl-NL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vernietigen </a:t>
            </a:r>
            <a:r>
              <a:rPr lang="nl-NL" sz="2000" b="1" dirty="0">
                <a:solidFill>
                  <a:srgbClr val="990099"/>
                </a:solidFill>
                <a:latin typeface="Consolas" panose="020B0609020204030204" pitchFamily="49" charset="0"/>
              </a:rPr>
              <a:t>&amp;</a:t>
            </a:r>
            <a:r>
              <a:rPr lang="nl-NL" sz="2000" b="1" dirty="0">
                <a:latin typeface="Consolas" panose="020B0609020204030204" pitchFamily="49" charset="0"/>
              </a:rPr>
              <a:t> </a:t>
            </a:r>
            <a:r>
              <a:rPr lang="nl-NL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archiefactiedatum__</a:t>
            </a:r>
            <a:r>
              <a:rPr lang="nl-NL" sz="20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lt</a:t>
            </a:r>
            <a:r>
              <a:rPr lang="nl-NL" sz="2000" b="1" dirty="0">
                <a:latin typeface="Consolas" panose="020B0609020204030204" pitchFamily="49" charset="0"/>
              </a:rPr>
              <a:t>=</a:t>
            </a:r>
            <a:r>
              <a:rPr lang="nl-NL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2019-01-01</a:t>
            </a:r>
          </a:p>
          <a:p>
            <a:pPr marL="0" indent="0">
              <a:buFont typeface="Arial" charset="0"/>
              <a:buNone/>
            </a:pPr>
            <a:endParaRPr lang="nl-NL" sz="20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4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908407C-CEB8-4435-BCB7-71EBFE9F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Vernietigen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8B7D35A-D939-45E3-955C-A33F54FA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83665"/>
            <a:ext cx="10033000" cy="4417124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Nieuwe scopes voor verwijderen in componenten!</a:t>
            </a:r>
          </a:p>
          <a:p>
            <a:pPr marL="0" indent="0">
              <a:buNone/>
            </a:pPr>
            <a:endParaRPr lang="nl-NL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1" dirty="0">
                <a:latin typeface="Consolas" panose="020B0609020204030204" pitchFamily="49" charset="0"/>
              </a:rPr>
              <a:t>DELETE /</a:t>
            </a:r>
            <a:r>
              <a:rPr lang="nl-NL" b="1" dirty="0" err="1">
                <a:latin typeface="Consolas" panose="020B0609020204030204" pitchFamily="49" charset="0"/>
              </a:rPr>
              <a:t>zrc</a:t>
            </a:r>
            <a:r>
              <a:rPr lang="nl-NL" b="1" dirty="0">
                <a:latin typeface="Consolas" panose="020B0609020204030204" pitchFamily="49" charset="0"/>
              </a:rPr>
              <a:t>/</a:t>
            </a:r>
            <a:r>
              <a:rPr lang="nl-NL" b="1" dirty="0" err="1">
                <a:latin typeface="Consolas" panose="020B0609020204030204" pitchFamily="49" charset="0"/>
              </a:rPr>
              <a:t>api</a:t>
            </a:r>
            <a:r>
              <a:rPr lang="nl-NL" b="1" dirty="0">
                <a:latin typeface="Consolas" panose="020B0609020204030204" pitchFamily="49" charset="0"/>
              </a:rPr>
              <a:t>/v1/zaken/8f12a</a:t>
            </a:r>
          </a:p>
          <a:p>
            <a:pPr marL="0" indent="0">
              <a:buNone/>
            </a:pPr>
            <a:r>
              <a:rPr lang="nl-NL" sz="1800" dirty="0">
                <a:latin typeface="+mn-lt"/>
              </a:rPr>
              <a:t>Verwijdert: Zaak, Statussen, </a:t>
            </a:r>
            <a:r>
              <a:rPr lang="nl-NL" sz="1800" dirty="0" err="1">
                <a:latin typeface="+mn-lt"/>
              </a:rPr>
              <a:t>ZaakObjecten</a:t>
            </a:r>
            <a:r>
              <a:rPr lang="nl-NL" sz="1800" dirty="0">
                <a:latin typeface="+mn-lt"/>
              </a:rPr>
              <a:t>, Rollen, </a:t>
            </a:r>
            <a:r>
              <a:rPr lang="nl-NL" sz="1800" dirty="0" err="1">
                <a:latin typeface="+mn-lt"/>
              </a:rPr>
              <a:t>KlantContacten</a:t>
            </a:r>
            <a:r>
              <a:rPr lang="nl-NL" sz="1800" dirty="0">
                <a:latin typeface="+mn-lt"/>
              </a:rPr>
              <a:t>, </a:t>
            </a:r>
            <a:r>
              <a:rPr lang="nl-NL" sz="1800" dirty="0" err="1">
                <a:latin typeface="+mn-lt"/>
              </a:rPr>
              <a:t>ZaakInformatieObjecten</a:t>
            </a:r>
            <a:r>
              <a:rPr lang="nl-NL" sz="1800" dirty="0">
                <a:latin typeface="+mn-lt"/>
              </a:rPr>
              <a:t> en </a:t>
            </a:r>
            <a:r>
              <a:rPr lang="nl-NL" sz="1800" dirty="0" err="1">
                <a:latin typeface="+mn-lt"/>
              </a:rPr>
              <a:t>ZaakEigenschappen</a:t>
            </a:r>
            <a:endParaRPr lang="nl-NL" sz="1800" dirty="0">
              <a:latin typeface="+mn-lt"/>
            </a:endParaRPr>
          </a:p>
          <a:p>
            <a:pPr marL="0" indent="0">
              <a:buNone/>
            </a:pPr>
            <a:endParaRPr lang="nl-NL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1" dirty="0">
                <a:latin typeface="Consolas" panose="020B0609020204030204" pitchFamily="49" charset="0"/>
              </a:rPr>
              <a:t>DELETE /</a:t>
            </a:r>
            <a:r>
              <a:rPr lang="nl-NL" b="1" dirty="0" err="1">
                <a:latin typeface="Consolas" panose="020B0609020204030204" pitchFamily="49" charset="0"/>
              </a:rPr>
              <a:t>drc</a:t>
            </a:r>
            <a:r>
              <a:rPr lang="nl-NL" b="1" dirty="0">
                <a:latin typeface="Consolas" panose="020B0609020204030204" pitchFamily="49" charset="0"/>
              </a:rPr>
              <a:t>/</a:t>
            </a:r>
            <a:r>
              <a:rPr lang="nl-NL" b="1" dirty="0" err="1">
                <a:latin typeface="Consolas" panose="020B0609020204030204" pitchFamily="49" charset="0"/>
              </a:rPr>
              <a:t>api</a:t>
            </a:r>
            <a:r>
              <a:rPr lang="nl-NL" b="1" dirty="0">
                <a:latin typeface="Consolas" panose="020B0609020204030204" pitchFamily="49" charset="0"/>
              </a:rPr>
              <a:t>/v1/</a:t>
            </a:r>
            <a:r>
              <a:rPr lang="nl-NL" b="1" dirty="0" err="1">
                <a:latin typeface="Consolas" panose="020B0609020204030204" pitchFamily="49" charset="0"/>
              </a:rPr>
              <a:t>enkelvoudiginformatieobject</a:t>
            </a:r>
            <a:r>
              <a:rPr lang="nl-NL" b="1" dirty="0">
                <a:latin typeface="Consolas" panose="020B0609020204030204" pitchFamily="49" charset="0"/>
              </a:rPr>
              <a:t>/f823c</a:t>
            </a:r>
          </a:p>
          <a:p>
            <a:pPr marL="0" indent="0">
              <a:buNone/>
            </a:pPr>
            <a:r>
              <a:rPr lang="nl-NL" sz="1800" dirty="0"/>
              <a:t>Verwijdert: </a:t>
            </a:r>
            <a:r>
              <a:rPr lang="nl-NL" sz="1800" dirty="0" err="1"/>
              <a:t>EnkelvoudigInformatieObject</a:t>
            </a:r>
            <a:r>
              <a:rPr lang="nl-NL" sz="1800" dirty="0"/>
              <a:t>, Gebruiksrechten, </a:t>
            </a:r>
            <a:r>
              <a:rPr lang="nl-NL" sz="1800" dirty="0" err="1"/>
              <a:t>ObjectInformatieObjecten</a:t>
            </a:r>
            <a:endParaRPr lang="nl-NL" sz="1800" dirty="0"/>
          </a:p>
          <a:p>
            <a:pPr marL="0" indent="0">
              <a:buNone/>
            </a:pPr>
            <a:endParaRPr lang="nl-NL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1" dirty="0">
                <a:latin typeface="Consolas" panose="020B0609020204030204" pitchFamily="49" charset="0"/>
              </a:rPr>
              <a:t>DELETE /</a:t>
            </a:r>
            <a:r>
              <a:rPr lang="nl-NL" b="1" dirty="0" err="1">
                <a:latin typeface="Consolas" panose="020B0609020204030204" pitchFamily="49" charset="0"/>
              </a:rPr>
              <a:t>brc</a:t>
            </a:r>
            <a:r>
              <a:rPr lang="nl-NL" b="1" dirty="0">
                <a:latin typeface="Consolas" panose="020B0609020204030204" pitchFamily="49" charset="0"/>
              </a:rPr>
              <a:t>/</a:t>
            </a:r>
            <a:r>
              <a:rPr lang="nl-NL" b="1" dirty="0" err="1">
                <a:latin typeface="Consolas" panose="020B0609020204030204" pitchFamily="49" charset="0"/>
              </a:rPr>
              <a:t>api</a:t>
            </a:r>
            <a:r>
              <a:rPr lang="nl-NL" b="1" dirty="0">
                <a:latin typeface="Consolas" panose="020B0609020204030204" pitchFamily="49" charset="0"/>
              </a:rPr>
              <a:t>/v1/besluiten/9aa23</a:t>
            </a:r>
          </a:p>
          <a:p>
            <a:pPr marL="0" indent="0">
              <a:buNone/>
            </a:pPr>
            <a:r>
              <a:rPr lang="nl-NL" sz="1800" dirty="0"/>
              <a:t>Verwijdert: Besluit, </a:t>
            </a:r>
            <a:r>
              <a:rPr lang="nl-NL" sz="1800" dirty="0" err="1"/>
              <a:t>BesluitInformatieObjecten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>
                <a:latin typeface="Consolas" panose="020B0609020204030204" pitchFamily="49" charset="0"/>
              </a:rPr>
              <a:t>DELETE ...</a:t>
            </a:r>
          </a:p>
          <a:p>
            <a:pPr marL="0" indent="0">
              <a:buNone/>
            </a:pPr>
            <a:endParaRPr lang="nl-NL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2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F56AFF9-F9EB-45EC-8985-37DAEC75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B2B5A9A-B020-4145-A0E1-6D4DD9A3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r>
              <a:rPr lang="nl-NL" sz="2800" dirty="0"/>
              <a:t>https://ref.tst.vng.cloud/ontwikkelaars/tutorials/archiveren</a:t>
            </a:r>
          </a:p>
        </p:txBody>
      </p:sp>
    </p:spTree>
    <p:extLst>
      <p:ext uri="{BB962C8B-B14F-4D97-AF65-F5344CB8AC3E}">
        <p14:creationId xmlns:p14="http://schemas.microsoft.com/office/powerpoint/2010/main" val="7876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54AB1-3F06-47ED-86F7-5B679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Archiveringsproces in het kort (1)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3763F1-09F9-47B7-92A5-84FB883E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b="1" dirty="0"/>
              <a:t>Procesfase</a:t>
            </a:r>
            <a:r>
              <a:rPr lang="nl-NL" dirty="0"/>
              <a:t>: De zaak…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van een </a:t>
            </a:r>
            <a:r>
              <a:rPr lang="nl-NL" b="1" dirty="0"/>
              <a:t>Zaaktype</a:t>
            </a:r>
            <a:r>
              <a:rPr lang="nl-NL" dirty="0"/>
              <a:t> wordt </a:t>
            </a:r>
            <a:r>
              <a:rPr lang="nl-NL" i="1" dirty="0"/>
              <a:t>gecreëerd</a:t>
            </a:r>
            <a:r>
              <a:rPr lang="nl-NL" dirty="0"/>
              <a:t>;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krijgt een </a:t>
            </a:r>
            <a:r>
              <a:rPr lang="nl-NL" b="1" dirty="0"/>
              <a:t>Resultaat</a:t>
            </a:r>
            <a:r>
              <a:rPr lang="nl-NL" dirty="0"/>
              <a:t> van een </a:t>
            </a:r>
            <a:r>
              <a:rPr lang="nl-NL" b="1" dirty="0"/>
              <a:t>Resultaattype</a:t>
            </a:r>
            <a:r>
              <a:rPr lang="nl-NL" dirty="0"/>
              <a:t>;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wordt </a:t>
            </a:r>
            <a:r>
              <a:rPr lang="nl-NL" i="1" dirty="0"/>
              <a:t>afgehandeld</a:t>
            </a:r>
            <a:r>
              <a:rPr lang="nl-NL" dirty="0"/>
              <a:t> middels een (eind) </a:t>
            </a:r>
            <a:r>
              <a:rPr lang="nl-NL" b="1" dirty="0"/>
              <a:t>Status</a:t>
            </a:r>
            <a:r>
              <a:rPr lang="nl-NL" dirty="0"/>
              <a:t> van een </a:t>
            </a:r>
            <a:r>
              <a:rPr lang="nl-NL" b="1" dirty="0"/>
              <a:t>Statustype</a:t>
            </a:r>
            <a:r>
              <a:rPr lang="nl-NL" dirty="0"/>
              <a:t>;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76C873D-32D9-4D7B-B049-835A6DBE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0" y="4379364"/>
            <a:ext cx="10033201" cy="1836754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63B27C53-FB32-490B-9742-B413301FC5EF}"/>
              </a:ext>
            </a:extLst>
          </p:cNvPr>
          <p:cNvSpPr txBox="1"/>
          <p:nvPr/>
        </p:nvSpPr>
        <p:spPr>
          <a:xfrm>
            <a:off x="6836484" y="4821230"/>
            <a:ext cx="218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2">
                    <a:lumMod val="50000"/>
                  </a:schemeClr>
                </a:solidFill>
              </a:rPr>
              <a:t>archiefactietermijn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470F4C3-CD85-4929-A8E1-49265189ED3B}"/>
              </a:ext>
            </a:extLst>
          </p:cNvPr>
          <p:cNvSpPr/>
          <p:nvPr/>
        </p:nvSpPr>
        <p:spPr>
          <a:xfrm>
            <a:off x="4165604" y="4546600"/>
            <a:ext cx="696806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452A39F-65ED-4BCA-AB06-BA929EFBDA57}"/>
              </a:ext>
            </a:extLst>
          </p:cNvPr>
          <p:cNvSpPr/>
          <p:nvPr/>
        </p:nvSpPr>
        <p:spPr>
          <a:xfrm>
            <a:off x="5592233" y="5390762"/>
            <a:ext cx="4935568" cy="639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ballon: rechthoek 8">
            <a:extLst>
              <a:ext uri="{FF2B5EF4-FFF2-40B4-BE49-F238E27FC236}">
                <a16:creationId xmlns:a16="http://schemas.microsoft.com/office/drawing/2014/main" id="{5BEA5203-2F1F-407C-A69D-40ACA53F2EF8}"/>
              </a:ext>
            </a:extLst>
          </p:cNvPr>
          <p:cNvSpPr/>
          <p:nvPr/>
        </p:nvSpPr>
        <p:spPr>
          <a:xfrm>
            <a:off x="2379135" y="3803630"/>
            <a:ext cx="2006600" cy="584200"/>
          </a:xfrm>
          <a:prstGeom prst="wedgeRectCallout">
            <a:avLst>
              <a:gd name="adj1" fmla="val 22205"/>
              <a:gd name="adj2" fmla="val 798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= </a:t>
            </a:r>
            <a:r>
              <a:rPr lang="nl-NL" sz="1600" dirty="0" err="1"/>
              <a:t>Zaak.einddatum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992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54AB1-3F06-47ED-86F7-5B679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Archiveringsproces in het kort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3763F1-09F9-47B7-92A5-84FB883E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b="1" dirty="0"/>
              <a:t>Procestermijn…</a:t>
            </a:r>
            <a:endParaRPr lang="nl-NL" dirty="0"/>
          </a:p>
          <a:p>
            <a:pPr lvl="1">
              <a:spcAft>
                <a:spcPts val="600"/>
              </a:spcAft>
            </a:pPr>
            <a:r>
              <a:rPr lang="nl-NL" dirty="0"/>
              <a:t>komt uit de uit </a:t>
            </a:r>
            <a:r>
              <a:rPr lang="nl-NL" b="1" dirty="0"/>
              <a:t>Gemeentelijke Selectielijst</a:t>
            </a:r>
            <a:r>
              <a:rPr lang="nl-NL" dirty="0"/>
              <a:t>;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is "overgenomen" op het </a:t>
            </a:r>
            <a:r>
              <a:rPr lang="nl-NL" b="1" dirty="0" err="1"/>
              <a:t>Resultaattype.afleidingswijze</a:t>
            </a:r>
            <a:r>
              <a:rPr lang="nl-NL" dirty="0"/>
              <a:t>;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bepaalt de </a:t>
            </a:r>
            <a:r>
              <a:rPr lang="nl-NL" b="1" dirty="0"/>
              <a:t>brondatum</a:t>
            </a:r>
            <a:r>
              <a:rPr lang="nl-NL" dirty="0"/>
              <a:t> waarop bedrijfsbelang vervalt.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76C873D-32D9-4D7B-B049-835A6DBE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0" y="4379364"/>
            <a:ext cx="10033201" cy="1836754"/>
          </a:xfrm>
          <a:prstGeom prst="rect">
            <a:avLst/>
          </a:prstGeom>
        </p:spPr>
      </p:pic>
      <p:sp>
        <p:nvSpPr>
          <p:cNvPr id="9" name="Tekstballon: rechthoek 8">
            <a:extLst>
              <a:ext uri="{FF2B5EF4-FFF2-40B4-BE49-F238E27FC236}">
                <a16:creationId xmlns:a16="http://schemas.microsoft.com/office/drawing/2014/main" id="{5BEA5203-2F1F-407C-A69D-40ACA53F2EF8}"/>
              </a:ext>
            </a:extLst>
          </p:cNvPr>
          <p:cNvSpPr/>
          <p:nvPr/>
        </p:nvSpPr>
        <p:spPr>
          <a:xfrm>
            <a:off x="2379135" y="3803630"/>
            <a:ext cx="2006600" cy="584200"/>
          </a:xfrm>
          <a:prstGeom prst="wedgeRectCallout">
            <a:avLst>
              <a:gd name="adj1" fmla="val 22205"/>
              <a:gd name="adj2" fmla="val 798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= </a:t>
            </a:r>
            <a:r>
              <a:rPr lang="nl-NL" sz="1600" dirty="0" err="1"/>
              <a:t>Zaak.einddatum</a:t>
            </a:r>
            <a:endParaRPr lang="nl-NL" sz="1600" dirty="0"/>
          </a:p>
        </p:txBody>
      </p:sp>
      <p:sp>
        <p:nvSpPr>
          <p:cNvPr id="10" name="Tekstballon: rechthoek 9">
            <a:extLst>
              <a:ext uri="{FF2B5EF4-FFF2-40B4-BE49-F238E27FC236}">
                <a16:creationId xmlns:a16="http://schemas.microsoft.com/office/drawing/2014/main" id="{7D597CAB-5FF2-416B-BAA0-52B8B2DCBE39}"/>
              </a:ext>
            </a:extLst>
          </p:cNvPr>
          <p:cNvSpPr/>
          <p:nvPr/>
        </p:nvSpPr>
        <p:spPr>
          <a:xfrm>
            <a:off x="5960535" y="3803630"/>
            <a:ext cx="1735667" cy="584200"/>
          </a:xfrm>
          <a:prstGeom prst="wedgeRectCallout">
            <a:avLst>
              <a:gd name="adj1" fmla="val -20833"/>
              <a:gd name="adj2" fmla="val 769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= brondatum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B27C53-FB32-490B-9742-B413301FC5EF}"/>
              </a:ext>
            </a:extLst>
          </p:cNvPr>
          <p:cNvSpPr txBox="1"/>
          <p:nvPr/>
        </p:nvSpPr>
        <p:spPr>
          <a:xfrm>
            <a:off x="6836484" y="4821230"/>
            <a:ext cx="218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2">
                    <a:lumMod val="50000"/>
                  </a:schemeClr>
                </a:solidFill>
              </a:rPr>
              <a:t>archiefactietermijn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06706BC-28D8-4A6B-8472-F70FFBDDF5CD}"/>
              </a:ext>
            </a:extLst>
          </p:cNvPr>
          <p:cNvSpPr/>
          <p:nvPr/>
        </p:nvSpPr>
        <p:spPr>
          <a:xfrm>
            <a:off x="6836484" y="4487333"/>
            <a:ext cx="3691317" cy="94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8AA4141-4F32-4750-8A5A-6F395E68A705}"/>
              </a:ext>
            </a:extLst>
          </p:cNvPr>
          <p:cNvSpPr/>
          <p:nvPr/>
        </p:nvSpPr>
        <p:spPr>
          <a:xfrm>
            <a:off x="7522284" y="5297741"/>
            <a:ext cx="3691317" cy="94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32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54AB1-3F06-47ED-86F7-5B679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Archiveringsproces in het kort (3)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3763F1-09F9-47B7-92A5-84FB883E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b="1" dirty="0"/>
              <a:t>Archiefactietermijn</a:t>
            </a:r>
            <a:r>
              <a:rPr lang="nl-NL" dirty="0"/>
              <a:t> (ook wel bewaartermijn)…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komt uit de uit </a:t>
            </a:r>
            <a:r>
              <a:rPr lang="nl-NL" b="1" dirty="0"/>
              <a:t>Gemeentelijke Selectielijst</a:t>
            </a:r>
            <a:r>
              <a:rPr lang="nl-NL" dirty="0"/>
              <a:t>;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is "overgenomen" op </a:t>
            </a:r>
            <a:r>
              <a:rPr lang="nl-NL" b="1" dirty="0" err="1"/>
              <a:t>Resultaattype.archiefactietermijn</a:t>
            </a:r>
            <a:r>
              <a:rPr lang="nl-NL" dirty="0"/>
              <a:t>;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is vertaald naar </a:t>
            </a:r>
            <a:r>
              <a:rPr lang="nl-NL" b="1" dirty="0" err="1"/>
              <a:t>Zaak.archiefactiedatum</a:t>
            </a:r>
            <a:r>
              <a:rPr lang="nl-NL" dirty="0"/>
              <a:t>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76C873D-32D9-4D7B-B049-835A6DBE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0" y="4379364"/>
            <a:ext cx="10033201" cy="1836754"/>
          </a:xfrm>
          <a:prstGeom prst="rect">
            <a:avLst/>
          </a:prstGeom>
        </p:spPr>
      </p:pic>
      <p:sp>
        <p:nvSpPr>
          <p:cNvPr id="9" name="Tekstballon: rechthoek 8">
            <a:extLst>
              <a:ext uri="{FF2B5EF4-FFF2-40B4-BE49-F238E27FC236}">
                <a16:creationId xmlns:a16="http://schemas.microsoft.com/office/drawing/2014/main" id="{5BEA5203-2F1F-407C-A69D-40ACA53F2EF8}"/>
              </a:ext>
            </a:extLst>
          </p:cNvPr>
          <p:cNvSpPr/>
          <p:nvPr/>
        </p:nvSpPr>
        <p:spPr>
          <a:xfrm>
            <a:off x="2379135" y="3803630"/>
            <a:ext cx="2006600" cy="584200"/>
          </a:xfrm>
          <a:prstGeom prst="wedgeRectCallout">
            <a:avLst>
              <a:gd name="adj1" fmla="val 22205"/>
              <a:gd name="adj2" fmla="val 798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= </a:t>
            </a:r>
            <a:r>
              <a:rPr lang="nl-NL" sz="1600" dirty="0" err="1"/>
              <a:t>Zaak.einddatum</a:t>
            </a:r>
            <a:endParaRPr lang="nl-NL" sz="1600" dirty="0"/>
          </a:p>
        </p:txBody>
      </p:sp>
      <p:sp>
        <p:nvSpPr>
          <p:cNvPr id="10" name="Tekstballon: rechthoek 9">
            <a:extLst>
              <a:ext uri="{FF2B5EF4-FFF2-40B4-BE49-F238E27FC236}">
                <a16:creationId xmlns:a16="http://schemas.microsoft.com/office/drawing/2014/main" id="{7D597CAB-5FF2-416B-BAA0-52B8B2DCBE39}"/>
              </a:ext>
            </a:extLst>
          </p:cNvPr>
          <p:cNvSpPr/>
          <p:nvPr/>
        </p:nvSpPr>
        <p:spPr>
          <a:xfrm>
            <a:off x="5960535" y="3803630"/>
            <a:ext cx="1735667" cy="584200"/>
          </a:xfrm>
          <a:prstGeom prst="wedgeRectCallout">
            <a:avLst>
              <a:gd name="adj1" fmla="val -20833"/>
              <a:gd name="adj2" fmla="val 769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= brondatum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B27C53-FB32-490B-9742-B413301FC5EF}"/>
              </a:ext>
            </a:extLst>
          </p:cNvPr>
          <p:cNvSpPr txBox="1"/>
          <p:nvPr/>
        </p:nvSpPr>
        <p:spPr>
          <a:xfrm>
            <a:off x="6836484" y="4821230"/>
            <a:ext cx="218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2">
                    <a:lumMod val="50000"/>
                  </a:schemeClr>
                </a:solidFill>
              </a:rPr>
              <a:t>archiefactietermijn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2C23C46A-6DEA-4699-9EA7-E2ABD19A61C6}"/>
              </a:ext>
            </a:extLst>
          </p:cNvPr>
          <p:cNvSpPr/>
          <p:nvPr/>
        </p:nvSpPr>
        <p:spPr>
          <a:xfrm>
            <a:off x="7860949" y="5435601"/>
            <a:ext cx="3691317" cy="94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ballon: rechthoek 15">
            <a:extLst>
              <a:ext uri="{FF2B5EF4-FFF2-40B4-BE49-F238E27FC236}">
                <a16:creationId xmlns:a16="http://schemas.microsoft.com/office/drawing/2014/main" id="{96BAADC3-F583-40C6-8F7D-7049A90A407D}"/>
              </a:ext>
            </a:extLst>
          </p:cNvPr>
          <p:cNvSpPr/>
          <p:nvPr/>
        </p:nvSpPr>
        <p:spPr>
          <a:xfrm>
            <a:off x="8347951" y="3768967"/>
            <a:ext cx="2591999" cy="584200"/>
          </a:xfrm>
          <a:prstGeom prst="wedgeRectCallout">
            <a:avLst>
              <a:gd name="adj1" fmla="val -20833"/>
              <a:gd name="adj2" fmla="val 827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= </a:t>
            </a:r>
            <a:r>
              <a:rPr lang="nl-NL" sz="1600" dirty="0" err="1"/>
              <a:t>Zaak.archiefactiedatum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3142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54AB1-3F06-47ED-86F7-5B679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Archiveringsproces in het kort (4)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3763F1-09F9-47B7-92A5-84FB883E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b="1" dirty="0"/>
              <a:t>Archiefnominatie</a:t>
            </a:r>
            <a:r>
              <a:rPr lang="nl-NL" dirty="0"/>
              <a:t>…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komt uit de uit </a:t>
            </a:r>
            <a:r>
              <a:rPr lang="nl-NL" b="1" dirty="0"/>
              <a:t>Gemeentelijke Selectielijst</a:t>
            </a:r>
            <a:r>
              <a:rPr lang="nl-NL" dirty="0"/>
              <a:t>;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is "overgenomen" op </a:t>
            </a:r>
            <a:r>
              <a:rPr lang="nl-NL" b="1" dirty="0" err="1"/>
              <a:t>Resultaattype.archiefnominatie</a:t>
            </a:r>
            <a:r>
              <a:rPr lang="nl-NL" dirty="0"/>
              <a:t>;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is "overgenomen" op </a:t>
            </a:r>
            <a:r>
              <a:rPr lang="nl-NL" b="1" dirty="0" err="1"/>
              <a:t>Zaak.archiefnominatie</a:t>
            </a:r>
            <a:r>
              <a:rPr lang="nl-NL" dirty="0"/>
              <a:t>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76C873D-32D9-4D7B-B049-835A6DBE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0" y="4379364"/>
            <a:ext cx="10033201" cy="1836754"/>
          </a:xfrm>
          <a:prstGeom prst="rect">
            <a:avLst/>
          </a:prstGeom>
        </p:spPr>
      </p:pic>
      <p:sp>
        <p:nvSpPr>
          <p:cNvPr id="9" name="Tekstballon: rechthoek 8">
            <a:extLst>
              <a:ext uri="{FF2B5EF4-FFF2-40B4-BE49-F238E27FC236}">
                <a16:creationId xmlns:a16="http://schemas.microsoft.com/office/drawing/2014/main" id="{5BEA5203-2F1F-407C-A69D-40ACA53F2EF8}"/>
              </a:ext>
            </a:extLst>
          </p:cNvPr>
          <p:cNvSpPr/>
          <p:nvPr/>
        </p:nvSpPr>
        <p:spPr>
          <a:xfrm>
            <a:off x="2379135" y="3803630"/>
            <a:ext cx="2006600" cy="584200"/>
          </a:xfrm>
          <a:prstGeom prst="wedgeRectCallout">
            <a:avLst>
              <a:gd name="adj1" fmla="val 22205"/>
              <a:gd name="adj2" fmla="val 798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= </a:t>
            </a:r>
            <a:r>
              <a:rPr lang="nl-NL" sz="1600" dirty="0" err="1"/>
              <a:t>Zaak.einddatum</a:t>
            </a:r>
            <a:endParaRPr lang="nl-NL" sz="1600" dirty="0"/>
          </a:p>
        </p:txBody>
      </p:sp>
      <p:sp>
        <p:nvSpPr>
          <p:cNvPr id="10" name="Tekstballon: rechthoek 9">
            <a:extLst>
              <a:ext uri="{FF2B5EF4-FFF2-40B4-BE49-F238E27FC236}">
                <a16:creationId xmlns:a16="http://schemas.microsoft.com/office/drawing/2014/main" id="{7D597CAB-5FF2-416B-BAA0-52B8B2DCBE39}"/>
              </a:ext>
            </a:extLst>
          </p:cNvPr>
          <p:cNvSpPr/>
          <p:nvPr/>
        </p:nvSpPr>
        <p:spPr>
          <a:xfrm>
            <a:off x="5960535" y="3803630"/>
            <a:ext cx="1735667" cy="584200"/>
          </a:xfrm>
          <a:prstGeom prst="wedgeRectCallout">
            <a:avLst>
              <a:gd name="adj1" fmla="val -20833"/>
              <a:gd name="adj2" fmla="val 769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= brondatum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B27C53-FB32-490B-9742-B413301FC5EF}"/>
              </a:ext>
            </a:extLst>
          </p:cNvPr>
          <p:cNvSpPr txBox="1"/>
          <p:nvPr/>
        </p:nvSpPr>
        <p:spPr>
          <a:xfrm>
            <a:off x="6836484" y="4821230"/>
            <a:ext cx="218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2">
                    <a:lumMod val="50000"/>
                  </a:schemeClr>
                </a:solidFill>
              </a:rPr>
              <a:t>archiefactietermijn</a:t>
            </a:r>
          </a:p>
        </p:txBody>
      </p:sp>
      <p:sp>
        <p:nvSpPr>
          <p:cNvPr id="13" name="Tekstballon: rechthoek 12">
            <a:extLst>
              <a:ext uri="{FF2B5EF4-FFF2-40B4-BE49-F238E27FC236}">
                <a16:creationId xmlns:a16="http://schemas.microsoft.com/office/drawing/2014/main" id="{C7CDA75E-C034-496C-BF79-4E1E655BC882}"/>
              </a:ext>
            </a:extLst>
          </p:cNvPr>
          <p:cNvSpPr/>
          <p:nvPr/>
        </p:nvSpPr>
        <p:spPr>
          <a:xfrm>
            <a:off x="9681559" y="4544703"/>
            <a:ext cx="2184400" cy="777310"/>
          </a:xfrm>
          <a:prstGeom prst="wedgeRectCallout">
            <a:avLst>
              <a:gd name="adj1" fmla="val -30589"/>
              <a:gd name="adj2" fmla="val 788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Volgens </a:t>
            </a:r>
            <a:r>
              <a:rPr lang="nl-NL" sz="1600" dirty="0" err="1"/>
              <a:t>Zaak.archiefnominatie</a:t>
            </a:r>
            <a:endParaRPr lang="nl-NL" sz="1600" dirty="0"/>
          </a:p>
        </p:txBody>
      </p:sp>
      <p:sp>
        <p:nvSpPr>
          <p:cNvPr id="11" name="Tekstballon: rechthoek 10">
            <a:extLst>
              <a:ext uri="{FF2B5EF4-FFF2-40B4-BE49-F238E27FC236}">
                <a16:creationId xmlns:a16="http://schemas.microsoft.com/office/drawing/2014/main" id="{154B1327-A6D5-4D25-A0AA-33FF99F472C4}"/>
              </a:ext>
            </a:extLst>
          </p:cNvPr>
          <p:cNvSpPr/>
          <p:nvPr/>
        </p:nvSpPr>
        <p:spPr>
          <a:xfrm>
            <a:off x="8347951" y="3768967"/>
            <a:ext cx="2591999" cy="584200"/>
          </a:xfrm>
          <a:prstGeom prst="wedgeRectCallout">
            <a:avLst>
              <a:gd name="adj1" fmla="val -20833"/>
              <a:gd name="adj2" fmla="val 827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= </a:t>
            </a:r>
            <a:r>
              <a:rPr lang="nl-NL" sz="1600" dirty="0" err="1"/>
              <a:t>Zaak.archiefactiedatum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8629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80000" y="1080000"/>
            <a:ext cx="10031760" cy="7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00A9F3"/>
                </a:solidFill>
                <a:latin typeface="Arial"/>
                <a:ea typeface="Arial"/>
              </a:rPr>
              <a:t>Relatie</a:t>
            </a:r>
            <a:r>
              <a:rPr lang="en-US" sz="3200" b="1" strike="noStrike" spc="-1" dirty="0">
                <a:solidFill>
                  <a:srgbClr val="00A9F3"/>
                </a:solidFill>
                <a:latin typeface="Arial"/>
                <a:ea typeface="Arial"/>
              </a:rPr>
              <a:t> ZTC </a:t>
            </a:r>
            <a:r>
              <a:rPr lang="en-US" sz="3200" b="1" strike="noStrike" spc="-1" dirty="0" err="1">
                <a:solidFill>
                  <a:srgbClr val="00A9F3"/>
                </a:solidFill>
                <a:latin typeface="Arial"/>
                <a:ea typeface="Arial"/>
              </a:rPr>
              <a:t>en</a:t>
            </a:r>
            <a:r>
              <a:rPr lang="en-US" sz="3200" b="1" strike="noStrike" spc="-1" dirty="0">
                <a:solidFill>
                  <a:srgbClr val="00A9F3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dirty="0" err="1">
                <a:solidFill>
                  <a:srgbClr val="00A9F3"/>
                </a:solidFill>
                <a:latin typeface="Arial"/>
                <a:ea typeface="Arial"/>
              </a:rPr>
              <a:t>Gemeentelijke</a:t>
            </a:r>
            <a:r>
              <a:rPr lang="en-US" sz="3200" b="1" strike="noStrike" spc="-1" dirty="0">
                <a:solidFill>
                  <a:srgbClr val="00A9F3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dirty="0" err="1">
                <a:solidFill>
                  <a:srgbClr val="00A9F3"/>
                </a:solidFill>
                <a:latin typeface="Arial"/>
                <a:ea typeface="Arial"/>
              </a:rPr>
              <a:t>Selectielijst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103120" y="2052322"/>
            <a:ext cx="2377440" cy="822960"/>
          </a:xfrm>
          <a:custGeom>
            <a:avLst/>
            <a:gdLst/>
            <a:ahLst/>
            <a:cxnLst/>
            <a:rect l="0" t="0" r="r" b="b"/>
            <a:pathLst>
              <a:path w="6605" h="2288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6223" y="2287"/>
                </a:lnTo>
                <a:cubicBezTo>
                  <a:pt x="6413" y="2287"/>
                  <a:pt x="6604" y="2096"/>
                  <a:pt x="6604" y="1905"/>
                </a:cubicBezTo>
                <a:lnTo>
                  <a:pt x="6604" y="381"/>
                </a:lnTo>
                <a:cubicBezTo>
                  <a:pt x="6604" y="190"/>
                  <a:pt x="6413" y="0"/>
                  <a:pt x="6223" y="0"/>
                </a:cubicBezTo>
                <a:lnTo>
                  <a:pt x="381" y="0"/>
                </a:lnTo>
              </a:path>
            </a:pathLst>
          </a:custGeom>
          <a:solidFill>
            <a:srgbClr val="800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Catalogus</a:t>
            </a:r>
            <a:endParaRPr lang="en-US" sz="1800" b="1" strike="noStrike" spc="-1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2834640" y="3058162"/>
            <a:ext cx="1737360" cy="457200"/>
          </a:xfrm>
          <a:custGeom>
            <a:avLst/>
            <a:gdLst/>
            <a:ahLst/>
            <a:cxnLst/>
            <a:rect l="0" t="0" r="r" b="b"/>
            <a:pathLst>
              <a:path w="4828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615" y="1271"/>
                </a:lnTo>
                <a:cubicBezTo>
                  <a:pt x="4721" y="1271"/>
                  <a:pt x="4827" y="1165"/>
                  <a:pt x="4827" y="1059"/>
                </a:cubicBezTo>
                <a:lnTo>
                  <a:pt x="4827" y="211"/>
                </a:lnTo>
                <a:cubicBezTo>
                  <a:pt x="4827" y="105"/>
                  <a:pt x="4721" y="0"/>
                  <a:pt x="4615" y="0"/>
                </a:cubicBezTo>
                <a:lnTo>
                  <a:pt x="211" y="0"/>
                </a:lnTo>
              </a:path>
            </a:pathLst>
          </a:custGeom>
          <a:solidFill>
            <a:srgbClr val="069A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Zaaktype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291840" y="3698242"/>
            <a:ext cx="1828800" cy="274320"/>
          </a:xfrm>
          <a:custGeom>
            <a:avLst/>
            <a:gdLst/>
            <a:ahLst/>
            <a:cxnLst/>
            <a:rect l="0" t="0" r="r" b="b"/>
            <a:pathLst>
              <a:path w="5082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953" y="763"/>
                </a:lnTo>
                <a:cubicBezTo>
                  <a:pt x="5017" y="763"/>
                  <a:pt x="5081" y="699"/>
                  <a:pt x="5081" y="635"/>
                </a:cubicBezTo>
                <a:lnTo>
                  <a:pt x="5081" y="127"/>
                </a:lnTo>
                <a:cubicBezTo>
                  <a:pt x="5081" y="63"/>
                  <a:pt x="5017" y="0"/>
                  <a:pt x="4953" y="0"/>
                </a:cubicBezTo>
                <a:lnTo>
                  <a:pt x="127" y="0"/>
                </a:lnTo>
              </a:path>
            </a:pathLst>
          </a:custGeom>
          <a:solidFill>
            <a:srgbClr val="E161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Resultaattype</a:t>
            </a: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3291840" y="4064002"/>
            <a:ext cx="1828800" cy="274320"/>
          </a:xfrm>
          <a:custGeom>
            <a:avLst/>
            <a:gdLst/>
            <a:ahLst/>
            <a:cxnLst/>
            <a:rect l="0" t="0" r="r" b="b"/>
            <a:pathLst>
              <a:path w="5082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953" y="763"/>
                </a:lnTo>
                <a:cubicBezTo>
                  <a:pt x="5017" y="763"/>
                  <a:pt x="5081" y="699"/>
                  <a:pt x="5081" y="635"/>
                </a:cubicBezTo>
                <a:lnTo>
                  <a:pt x="5081" y="127"/>
                </a:lnTo>
                <a:cubicBezTo>
                  <a:pt x="5081" y="63"/>
                  <a:pt x="5017" y="0"/>
                  <a:pt x="4953" y="0"/>
                </a:cubicBezTo>
                <a:lnTo>
                  <a:pt x="127" y="0"/>
                </a:lnTo>
              </a:path>
            </a:pathLst>
          </a:custGeom>
          <a:solidFill>
            <a:srgbClr val="E161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Resultaattype 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3291840" y="4429762"/>
            <a:ext cx="1828800" cy="274320"/>
          </a:xfrm>
          <a:custGeom>
            <a:avLst/>
            <a:gdLst/>
            <a:ahLst/>
            <a:cxnLst/>
            <a:rect l="0" t="0" r="r" b="b"/>
            <a:pathLst>
              <a:path w="5082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953" y="763"/>
                </a:lnTo>
                <a:cubicBezTo>
                  <a:pt x="5017" y="763"/>
                  <a:pt x="5081" y="699"/>
                  <a:pt x="5081" y="635"/>
                </a:cubicBezTo>
                <a:lnTo>
                  <a:pt x="5081" y="127"/>
                </a:lnTo>
                <a:cubicBezTo>
                  <a:pt x="5081" y="63"/>
                  <a:pt x="5017" y="0"/>
                  <a:pt x="4953" y="0"/>
                </a:cubicBezTo>
                <a:lnTo>
                  <a:pt x="127" y="0"/>
                </a:lnTo>
              </a:path>
            </a:pathLst>
          </a:custGeom>
          <a:solidFill>
            <a:srgbClr val="E161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Resultaattype 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1" name="Line 7"/>
          <p:cNvSpPr/>
          <p:nvPr/>
        </p:nvSpPr>
        <p:spPr>
          <a:xfrm flipV="1">
            <a:off x="3108960" y="3515362"/>
            <a:ext cx="0" cy="1005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8"/>
          <p:cNvSpPr/>
          <p:nvPr/>
        </p:nvSpPr>
        <p:spPr>
          <a:xfrm>
            <a:off x="3108960" y="4521202"/>
            <a:ext cx="1828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9"/>
          <p:cNvSpPr/>
          <p:nvPr/>
        </p:nvSpPr>
        <p:spPr>
          <a:xfrm>
            <a:off x="3108960" y="4155442"/>
            <a:ext cx="1828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10"/>
          <p:cNvSpPr/>
          <p:nvPr/>
        </p:nvSpPr>
        <p:spPr>
          <a:xfrm>
            <a:off x="3108960" y="3789682"/>
            <a:ext cx="1828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1"/>
          <p:cNvSpPr/>
          <p:nvPr/>
        </p:nvSpPr>
        <p:spPr>
          <a:xfrm>
            <a:off x="2834640" y="4886962"/>
            <a:ext cx="1737360" cy="457200"/>
          </a:xfrm>
          <a:custGeom>
            <a:avLst/>
            <a:gdLst/>
            <a:ahLst/>
            <a:cxnLst/>
            <a:rect l="0" t="0" r="r" b="b"/>
            <a:pathLst>
              <a:path w="4828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615" y="1271"/>
                </a:lnTo>
                <a:cubicBezTo>
                  <a:pt x="4721" y="1271"/>
                  <a:pt x="4827" y="1165"/>
                  <a:pt x="4827" y="1059"/>
                </a:cubicBezTo>
                <a:lnTo>
                  <a:pt x="4827" y="211"/>
                </a:lnTo>
                <a:cubicBezTo>
                  <a:pt x="4827" y="105"/>
                  <a:pt x="4721" y="0"/>
                  <a:pt x="4615" y="0"/>
                </a:cubicBezTo>
                <a:lnTo>
                  <a:pt x="211" y="0"/>
                </a:lnTo>
              </a:path>
            </a:pathLst>
          </a:custGeom>
          <a:solidFill>
            <a:srgbClr val="069A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Zaaktype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12"/>
          <p:cNvSpPr/>
          <p:nvPr/>
        </p:nvSpPr>
        <p:spPr>
          <a:xfrm>
            <a:off x="3291840" y="5527042"/>
            <a:ext cx="1828800" cy="274320"/>
          </a:xfrm>
          <a:custGeom>
            <a:avLst/>
            <a:gdLst/>
            <a:ahLst/>
            <a:cxnLst/>
            <a:rect l="0" t="0" r="r" b="b"/>
            <a:pathLst>
              <a:path w="5082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953" y="763"/>
                </a:lnTo>
                <a:cubicBezTo>
                  <a:pt x="5017" y="763"/>
                  <a:pt x="5081" y="699"/>
                  <a:pt x="5081" y="635"/>
                </a:cubicBezTo>
                <a:lnTo>
                  <a:pt x="5081" y="127"/>
                </a:lnTo>
                <a:cubicBezTo>
                  <a:pt x="5081" y="63"/>
                  <a:pt x="5017" y="0"/>
                  <a:pt x="4953" y="0"/>
                </a:cubicBezTo>
                <a:lnTo>
                  <a:pt x="127" y="0"/>
                </a:lnTo>
              </a:path>
            </a:pathLst>
          </a:custGeom>
          <a:solidFill>
            <a:srgbClr val="E161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Resultaattype</a:t>
            </a: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7" name="CustomShape 13"/>
          <p:cNvSpPr/>
          <p:nvPr/>
        </p:nvSpPr>
        <p:spPr>
          <a:xfrm>
            <a:off x="3291840" y="5892802"/>
            <a:ext cx="1828800" cy="274320"/>
          </a:xfrm>
          <a:custGeom>
            <a:avLst/>
            <a:gdLst/>
            <a:ahLst/>
            <a:cxnLst/>
            <a:rect l="0" t="0" r="r" b="b"/>
            <a:pathLst>
              <a:path w="5082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953" y="763"/>
                </a:lnTo>
                <a:cubicBezTo>
                  <a:pt x="5017" y="763"/>
                  <a:pt x="5081" y="699"/>
                  <a:pt x="5081" y="635"/>
                </a:cubicBezTo>
                <a:lnTo>
                  <a:pt x="5081" y="127"/>
                </a:lnTo>
                <a:cubicBezTo>
                  <a:pt x="5081" y="63"/>
                  <a:pt x="5017" y="0"/>
                  <a:pt x="4953" y="0"/>
                </a:cubicBezTo>
                <a:lnTo>
                  <a:pt x="127" y="0"/>
                </a:lnTo>
              </a:path>
            </a:pathLst>
          </a:custGeom>
          <a:solidFill>
            <a:srgbClr val="E161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Resultaattype 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8" name="Line 14"/>
          <p:cNvSpPr/>
          <p:nvPr/>
        </p:nvSpPr>
        <p:spPr>
          <a:xfrm flipV="1">
            <a:off x="3108960" y="5344162"/>
            <a:ext cx="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15"/>
          <p:cNvSpPr/>
          <p:nvPr/>
        </p:nvSpPr>
        <p:spPr>
          <a:xfrm>
            <a:off x="3108960" y="5984242"/>
            <a:ext cx="1828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16"/>
          <p:cNvSpPr/>
          <p:nvPr/>
        </p:nvSpPr>
        <p:spPr>
          <a:xfrm>
            <a:off x="3108960" y="5618482"/>
            <a:ext cx="1828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17"/>
          <p:cNvSpPr/>
          <p:nvPr/>
        </p:nvSpPr>
        <p:spPr>
          <a:xfrm flipV="1">
            <a:off x="2560320" y="2875282"/>
            <a:ext cx="0" cy="2194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18"/>
          <p:cNvSpPr/>
          <p:nvPr/>
        </p:nvSpPr>
        <p:spPr>
          <a:xfrm>
            <a:off x="2560320" y="5069842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19"/>
          <p:cNvSpPr/>
          <p:nvPr/>
        </p:nvSpPr>
        <p:spPr>
          <a:xfrm>
            <a:off x="2560320" y="3241042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0"/>
          <p:cNvSpPr/>
          <p:nvPr/>
        </p:nvSpPr>
        <p:spPr>
          <a:xfrm>
            <a:off x="7955280" y="2418082"/>
            <a:ext cx="2103120" cy="548640"/>
          </a:xfrm>
          <a:custGeom>
            <a:avLst/>
            <a:gdLst/>
            <a:ahLst/>
            <a:cxnLst/>
            <a:rect l="0" t="0" r="r" b="b"/>
            <a:pathLst>
              <a:path w="5844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5588" y="1524"/>
                </a:lnTo>
                <a:cubicBezTo>
                  <a:pt x="5715" y="1524"/>
                  <a:pt x="5843" y="1397"/>
                  <a:pt x="5843" y="1270"/>
                </a:cubicBezTo>
                <a:lnTo>
                  <a:pt x="5843" y="254"/>
                </a:lnTo>
                <a:cubicBezTo>
                  <a:pt x="5843" y="127"/>
                  <a:pt x="5715" y="0"/>
                  <a:pt x="5588" y="0"/>
                </a:cubicBezTo>
                <a:lnTo>
                  <a:pt x="254" y="0"/>
                </a:lnTo>
              </a:path>
            </a:pathLst>
          </a:custGeom>
          <a:solidFill>
            <a:srgbClr val="BF0041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Procestype 1</a:t>
            </a:r>
          </a:p>
        </p:txBody>
      </p:sp>
      <p:sp>
        <p:nvSpPr>
          <p:cNvPr id="275" name="CustomShape 21"/>
          <p:cNvSpPr/>
          <p:nvPr/>
        </p:nvSpPr>
        <p:spPr>
          <a:xfrm>
            <a:off x="8595360" y="3241042"/>
            <a:ext cx="1828800" cy="365760"/>
          </a:xfrm>
          <a:custGeom>
            <a:avLst/>
            <a:gdLst/>
            <a:ahLst/>
            <a:cxnLst/>
            <a:rect l="0" t="0" r="r" b="b"/>
            <a:pathLst>
              <a:path w="5082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4911" y="1017"/>
                </a:lnTo>
                <a:cubicBezTo>
                  <a:pt x="4996" y="1017"/>
                  <a:pt x="5081" y="932"/>
                  <a:pt x="5081" y="847"/>
                </a:cubicBezTo>
                <a:lnTo>
                  <a:pt x="5081" y="169"/>
                </a:lnTo>
                <a:cubicBezTo>
                  <a:pt x="5081" y="84"/>
                  <a:pt x="4996" y="0"/>
                  <a:pt x="4911" y="0"/>
                </a:cubicBezTo>
                <a:lnTo>
                  <a:pt x="169" y="0"/>
                </a:lnTo>
              </a:path>
            </a:pathLst>
          </a:custGeom>
          <a:solidFill>
            <a:srgbClr val="FFB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Resultaat 1.1</a:t>
            </a:r>
          </a:p>
        </p:txBody>
      </p:sp>
      <p:sp>
        <p:nvSpPr>
          <p:cNvPr id="276" name="CustomShape 22"/>
          <p:cNvSpPr/>
          <p:nvPr/>
        </p:nvSpPr>
        <p:spPr>
          <a:xfrm>
            <a:off x="8595360" y="3789682"/>
            <a:ext cx="1828800" cy="365760"/>
          </a:xfrm>
          <a:custGeom>
            <a:avLst/>
            <a:gdLst/>
            <a:ahLst/>
            <a:cxnLst/>
            <a:rect l="0" t="0" r="r" b="b"/>
            <a:pathLst>
              <a:path w="5082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4911" y="1017"/>
                </a:lnTo>
                <a:cubicBezTo>
                  <a:pt x="4996" y="1017"/>
                  <a:pt x="5081" y="932"/>
                  <a:pt x="5081" y="847"/>
                </a:cubicBezTo>
                <a:lnTo>
                  <a:pt x="5081" y="169"/>
                </a:lnTo>
                <a:cubicBezTo>
                  <a:pt x="5081" y="84"/>
                  <a:pt x="4996" y="0"/>
                  <a:pt x="4911" y="0"/>
                </a:cubicBezTo>
                <a:lnTo>
                  <a:pt x="169" y="0"/>
                </a:lnTo>
              </a:path>
            </a:pathLst>
          </a:custGeom>
          <a:solidFill>
            <a:srgbClr val="FFB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Resultaat 1.2</a:t>
            </a:r>
          </a:p>
        </p:txBody>
      </p:sp>
      <p:sp>
        <p:nvSpPr>
          <p:cNvPr id="277" name="Line 23"/>
          <p:cNvSpPr/>
          <p:nvPr/>
        </p:nvSpPr>
        <p:spPr>
          <a:xfrm>
            <a:off x="8321040" y="2966722"/>
            <a:ext cx="0" cy="1005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24"/>
          <p:cNvSpPr/>
          <p:nvPr/>
        </p:nvSpPr>
        <p:spPr>
          <a:xfrm>
            <a:off x="8321040" y="3423922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25"/>
          <p:cNvSpPr/>
          <p:nvPr/>
        </p:nvSpPr>
        <p:spPr>
          <a:xfrm>
            <a:off x="8321040" y="3972562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6"/>
          <p:cNvSpPr/>
          <p:nvPr/>
        </p:nvSpPr>
        <p:spPr>
          <a:xfrm>
            <a:off x="7955280" y="4704082"/>
            <a:ext cx="2103120" cy="548640"/>
          </a:xfrm>
          <a:custGeom>
            <a:avLst/>
            <a:gdLst/>
            <a:ahLst/>
            <a:cxnLst/>
            <a:rect l="0" t="0" r="r" b="b"/>
            <a:pathLst>
              <a:path w="5844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5588" y="1524"/>
                </a:lnTo>
                <a:cubicBezTo>
                  <a:pt x="5715" y="1524"/>
                  <a:pt x="5843" y="1397"/>
                  <a:pt x="5843" y="1270"/>
                </a:cubicBezTo>
                <a:lnTo>
                  <a:pt x="5843" y="254"/>
                </a:lnTo>
                <a:cubicBezTo>
                  <a:pt x="5843" y="127"/>
                  <a:pt x="5715" y="0"/>
                  <a:pt x="5588" y="0"/>
                </a:cubicBezTo>
                <a:lnTo>
                  <a:pt x="254" y="0"/>
                </a:lnTo>
              </a:path>
            </a:pathLst>
          </a:custGeom>
          <a:solidFill>
            <a:srgbClr val="BF0041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Procestype 2</a:t>
            </a:r>
          </a:p>
        </p:txBody>
      </p:sp>
      <p:sp>
        <p:nvSpPr>
          <p:cNvPr id="281" name="CustomShape 27"/>
          <p:cNvSpPr/>
          <p:nvPr/>
        </p:nvSpPr>
        <p:spPr>
          <a:xfrm>
            <a:off x="8595360" y="5527042"/>
            <a:ext cx="1828800" cy="365760"/>
          </a:xfrm>
          <a:custGeom>
            <a:avLst/>
            <a:gdLst/>
            <a:ahLst/>
            <a:cxnLst/>
            <a:rect l="0" t="0" r="r" b="b"/>
            <a:pathLst>
              <a:path w="5082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4911" y="1017"/>
                </a:lnTo>
                <a:cubicBezTo>
                  <a:pt x="4996" y="1017"/>
                  <a:pt x="5081" y="932"/>
                  <a:pt x="5081" y="847"/>
                </a:cubicBezTo>
                <a:lnTo>
                  <a:pt x="5081" y="169"/>
                </a:lnTo>
                <a:cubicBezTo>
                  <a:pt x="5081" y="84"/>
                  <a:pt x="4996" y="0"/>
                  <a:pt x="4911" y="0"/>
                </a:cubicBezTo>
                <a:lnTo>
                  <a:pt x="169" y="0"/>
                </a:lnTo>
              </a:path>
            </a:pathLst>
          </a:custGeom>
          <a:solidFill>
            <a:srgbClr val="FFB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Resultaat 2.1</a:t>
            </a:r>
          </a:p>
        </p:txBody>
      </p:sp>
      <p:sp>
        <p:nvSpPr>
          <p:cNvPr id="282" name="CustomShape 28"/>
          <p:cNvSpPr/>
          <p:nvPr/>
        </p:nvSpPr>
        <p:spPr>
          <a:xfrm>
            <a:off x="8595360" y="6075682"/>
            <a:ext cx="1828800" cy="365760"/>
          </a:xfrm>
          <a:custGeom>
            <a:avLst/>
            <a:gdLst/>
            <a:ahLst/>
            <a:cxnLst/>
            <a:rect l="0" t="0" r="r" b="b"/>
            <a:pathLst>
              <a:path w="5082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4911" y="1017"/>
                </a:lnTo>
                <a:cubicBezTo>
                  <a:pt x="4996" y="1017"/>
                  <a:pt x="5081" y="932"/>
                  <a:pt x="5081" y="847"/>
                </a:cubicBezTo>
                <a:lnTo>
                  <a:pt x="5081" y="169"/>
                </a:lnTo>
                <a:cubicBezTo>
                  <a:pt x="5081" y="84"/>
                  <a:pt x="4996" y="0"/>
                  <a:pt x="4911" y="0"/>
                </a:cubicBezTo>
                <a:lnTo>
                  <a:pt x="169" y="0"/>
                </a:lnTo>
              </a:path>
            </a:pathLst>
          </a:custGeom>
          <a:solidFill>
            <a:srgbClr val="FFB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Resultaat 2.2</a:t>
            </a:r>
          </a:p>
        </p:txBody>
      </p:sp>
      <p:sp>
        <p:nvSpPr>
          <p:cNvPr id="283" name="Line 29"/>
          <p:cNvSpPr/>
          <p:nvPr/>
        </p:nvSpPr>
        <p:spPr>
          <a:xfrm>
            <a:off x="8321040" y="5252722"/>
            <a:ext cx="0" cy="1005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Line 30"/>
          <p:cNvSpPr/>
          <p:nvPr/>
        </p:nvSpPr>
        <p:spPr>
          <a:xfrm>
            <a:off x="8321040" y="5709922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Line 31"/>
          <p:cNvSpPr/>
          <p:nvPr/>
        </p:nvSpPr>
        <p:spPr>
          <a:xfrm>
            <a:off x="8321040" y="6258562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Line 32"/>
          <p:cNvSpPr/>
          <p:nvPr/>
        </p:nvSpPr>
        <p:spPr>
          <a:xfrm>
            <a:off x="6492240" y="1798560"/>
            <a:ext cx="0" cy="5008642"/>
          </a:xfrm>
          <a:prstGeom prst="line">
            <a:avLst/>
          </a:prstGeom>
          <a:ln w="38160">
            <a:solidFill>
              <a:srgbClr val="666666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TextShape 33"/>
          <p:cNvSpPr txBox="1"/>
          <p:nvPr/>
        </p:nvSpPr>
        <p:spPr>
          <a:xfrm>
            <a:off x="6676813" y="1706061"/>
            <a:ext cx="2926080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b="0" i="1" strike="noStrike" spc="-1" dirty="0" err="1">
                <a:latin typeface="Arial"/>
              </a:rPr>
              <a:t>Selectielijst</a:t>
            </a:r>
            <a:r>
              <a:rPr lang="en-US" sz="1800" i="1" spc="-1" dirty="0">
                <a:latin typeface="Arial"/>
              </a:rPr>
              <a:t> </a:t>
            </a:r>
            <a:r>
              <a:rPr lang="en-US" sz="1800" b="0" i="1" strike="noStrike" spc="-1" dirty="0">
                <a:latin typeface="Arial"/>
              </a:rPr>
              <a:t>API</a:t>
            </a:r>
          </a:p>
        </p:txBody>
      </p:sp>
      <p:sp>
        <p:nvSpPr>
          <p:cNvPr id="288" name="Line 34"/>
          <p:cNvSpPr/>
          <p:nvPr/>
        </p:nvSpPr>
        <p:spPr>
          <a:xfrm flipV="1">
            <a:off x="4572000" y="2692402"/>
            <a:ext cx="3383280" cy="548640"/>
          </a:xfrm>
          <a:prstGeom prst="line">
            <a:avLst/>
          </a:prstGeom>
          <a:ln w="1260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Line 35"/>
          <p:cNvSpPr/>
          <p:nvPr/>
        </p:nvSpPr>
        <p:spPr>
          <a:xfrm flipV="1">
            <a:off x="5120640" y="3423922"/>
            <a:ext cx="3474720" cy="3657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Line 36"/>
          <p:cNvSpPr/>
          <p:nvPr/>
        </p:nvSpPr>
        <p:spPr>
          <a:xfrm flipV="1">
            <a:off x="5120640" y="3423922"/>
            <a:ext cx="3474720" cy="73152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Line 37"/>
          <p:cNvSpPr/>
          <p:nvPr/>
        </p:nvSpPr>
        <p:spPr>
          <a:xfrm flipV="1">
            <a:off x="5120640" y="3972562"/>
            <a:ext cx="3474720" cy="54864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Line 38"/>
          <p:cNvSpPr/>
          <p:nvPr/>
        </p:nvSpPr>
        <p:spPr>
          <a:xfrm>
            <a:off x="5120640" y="5618482"/>
            <a:ext cx="3474720" cy="9144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Line 39"/>
          <p:cNvSpPr/>
          <p:nvPr/>
        </p:nvSpPr>
        <p:spPr>
          <a:xfrm>
            <a:off x="5120640" y="6075682"/>
            <a:ext cx="3474720" cy="1828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Line 40"/>
          <p:cNvSpPr/>
          <p:nvPr/>
        </p:nvSpPr>
        <p:spPr>
          <a:xfrm flipV="1">
            <a:off x="4572000" y="4978402"/>
            <a:ext cx="3383280" cy="91440"/>
          </a:xfrm>
          <a:prstGeom prst="line">
            <a:avLst/>
          </a:prstGeom>
          <a:ln w="1260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TextShape 41"/>
          <p:cNvSpPr txBox="1"/>
          <p:nvPr/>
        </p:nvSpPr>
        <p:spPr>
          <a:xfrm>
            <a:off x="5242561" y="1706061"/>
            <a:ext cx="1203959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b="0" i="1" strike="noStrike" spc="-1" dirty="0">
                <a:latin typeface="Arial"/>
              </a:rPr>
              <a:t>ZTC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A4D7631-6872-498D-BBF6-2DDC3621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err="1">
                <a:latin typeface="Arial"/>
                <a:ea typeface="Arial"/>
              </a:rPr>
              <a:t>Relatie</a:t>
            </a:r>
            <a:r>
              <a:rPr lang="en-US" spc="-1" dirty="0">
                <a:latin typeface="Arial"/>
                <a:ea typeface="Arial"/>
              </a:rPr>
              <a:t> ZTC </a:t>
            </a:r>
            <a:r>
              <a:rPr lang="en-US" spc="-1" dirty="0" err="1">
                <a:latin typeface="Arial"/>
                <a:ea typeface="Arial"/>
              </a:rPr>
              <a:t>en</a:t>
            </a:r>
            <a:r>
              <a:rPr lang="en-US" spc="-1" dirty="0">
                <a:latin typeface="Arial"/>
                <a:ea typeface="Arial"/>
              </a:rPr>
              <a:t> </a:t>
            </a:r>
            <a:r>
              <a:rPr lang="en-US" spc="-1" dirty="0" err="1">
                <a:latin typeface="Arial"/>
                <a:ea typeface="Arial"/>
              </a:rPr>
              <a:t>Gemeentelijke</a:t>
            </a:r>
            <a:r>
              <a:rPr lang="en-US" spc="-1" dirty="0">
                <a:latin typeface="Arial"/>
                <a:ea typeface="Arial"/>
              </a:rPr>
              <a:t> </a:t>
            </a:r>
            <a:r>
              <a:rPr lang="en-US" spc="-1" dirty="0" err="1">
                <a:latin typeface="Arial"/>
                <a:ea typeface="Arial"/>
              </a:rPr>
              <a:t>Selectielijst</a:t>
            </a:r>
            <a:endParaRPr lang="en-US" b="0" spc="-1" dirty="0">
              <a:latin typeface="Arial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EF36811-D972-4B8A-976F-89F3565C5D66}"/>
              </a:ext>
            </a:extLst>
          </p:cNvPr>
          <p:cNvSpPr txBox="1"/>
          <p:nvPr/>
        </p:nvSpPr>
        <p:spPr>
          <a:xfrm>
            <a:off x="1080000" y="2384699"/>
            <a:ext cx="5337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latin typeface="Consolas" panose="020B0609020204030204" pitchFamily="49" charset="0"/>
              </a:rPr>
              <a:t>GET /selectie/</a:t>
            </a:r>
            <a:r>
              <a:rPr lang="nl-NL" sz="1800" b="1" dirty="0" err="1">
                <a:latin typeface="Consolas" panose="020B0609020204030204" pitchFamily="49" charset="0"/>
              </a:rPr>
              <a:t>api</a:t>
            </a:r>
            <a:r>
              <a:rPr lang="nl-NL" sz="1800" b="1" dirty="0">
                <a:latin typeface="Consolas" panose="020B0609020204030204" pitchFamily="49" charset="0"/>
              </a:rPr>
              <a:t>/v1/resultaten/3ab58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{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"waardering": "vernietigen",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"archiefactietermijn": "P10Y",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"procestermijn": "nihil",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}</a:t>
            </a:r>
          </a:p>
          <a:p>
            <a:endParaRPr lang="nl-NL" sz="1800" dirty="0">
              <a:latin typeface="Consolas" panose="020B0609020204030204" pitchFamily="49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4B11315-E13B-47B0-BFBE-1DFFFD159B05}"/>
              </a:ext>
            </a:extLst>
          </p:cNvPr>
          <p:cNvSpPr txBox="1"/>
          <p:nvPr/>
        </p:nvSpPr>
        <p:spPr>
          <a:xfrm>
            <a:off x="6417733" y="2384699"/>
            <a:ext cx="53377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latin typeface="Consolas" panose="020B0609020204030204" pitchFamily="49" charset="0"/>
              </a:rPr>
              <a:t>GET /</a:t>
            </a:r>
            <a:r>
              <a:rPr lang="nl-NL" sz="1800" b="1" dirty="0" err="1">
                <a:latin typeface="Consolas" panose="020B0609020204030204" pitchFamily="49" charset="0"/>
              </a:rPr>
              <a:t>ztc</a:t>
            </a:r>
            <a:r>
              <a:rPr lang="nl-NL" sz="1800" b="1" dirty="0">
                <a:latin typeface="Consolas" panose="020B0609020204030204" pitchFamily="49" charset="0"/>
              </a:rPr>
              <a:t>/</a:t>
            </a:r>
            <a:r>
              <a:rPr lang="nl-NL" sz="1800" b="1" dirty="0" err="1">
                <a:latin typeface="Consolas" panose="020B0609020204030204" pitchFamily="49" charset="0"/>
              </a:rPr>
              <a:t>api</a:t>
            </a:r>
            <a:r>
              <a:rPr lang="nl-NL" sz="1800" b="1" dirty="0">
                <a:latin typeface="Consolas" panose="020B0609020204030204" pitchFamily="49" charset="0"/>
              </a:rPr>
              <a:t>/v1/resultaattypen/66f8d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{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"archiefnominatie": "vernietigen",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"archiefactietermijn": "P10Y",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</a:t>
            </a:r>
            <a:r>
              <a:rPr lang="nl-NL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brondatumArchiefprocedure</a:t>
            </a:r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": 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  {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  "afleidingswijze": "afgehandeld",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  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"datumkenmerk":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"objecttype":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"registratie":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"procestermijn":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  }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}</a:t>
            </a:r>
          </a:p>
          <a:p>
            <a:endParaRPr lang="nl-NL" sz="1800" dirty="0">
              <a:latin typeface="Consolas" panose="020B0609020204030204" pitchFamily="49" charset="0"/>
            </a:endParaRPr>
          </a:p>
        </p:txBody>
      </p:sp>
      <p:sp>
        <p:nvSpPr>
          <p:cNvPr id="14" name="TextShape 33">
            <a:extLst>
              <a:ext uri="{FF2B5EF4-FFF2-40B4-BE49-F238E27FC236}">
                <a16:creationId xmlns:a16="http://schemas.microsoft.com/office/drawing/2014/main" id="{0402547B-8FE1-430A-A26A-AF210DEDAC61}"/>
              </a:ext>
            </a:extLst>
          </p:cNvPr>
          <p:cNvSpPr txBox="1"/>
          <p:nvPr/>
        </p:nvSpPr>
        <p:spPr>
          <a:xfrm>
            <a:off x="1078800" y="1800000"/>
            <a:ext cx="2926080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b="0" i="1" strike="noStrike" spc="-1" dirty="0" err="1">
                <a:latin typeface="Arial"/>
              </a:rPr>
              <a:t>Selectielijst</a:t>
            </a:r>
            <a:r>
              <a:rPr lang="en-US" sz="1800" i="1" spc="-1" dirty="0">
                <a:latin typeface="Arial"/>
              </a:rPr>
              <a:t> </a:t>
            </a:r>
            <a:r>
              <a:rPr lang="en-US" sz="1800" b="0" i="1" strike="noStrike" spc="-1" dirty="0">
                <a:latin typeface="Arial"/>
              </a:rPr>
              <a:t>API</a:t>
            </a:r>
          </a:p>
        </p:txBody>
      </p:sp>
      <p:sp>
        <p:nvSpPr>
          <p:cNvPr id="15" name="TextShape 41">
            <a:extLst>
              <a:ext uri="{FF2B5EF4-FFF2-40B4-BE49-F238E27FC236}">
                <a16:creationId xmlns:a16="http://schemas.microsoft.com/office/drawing/2014/main" id="{002F37CC-6CAC-47F2-8CE4-DB9D42B8600B}"/>
              </a:ext>
            </a:extLst>
          </p:cNvPr>
          <p:cNvSpPr txBox="1"/>
          <p:nvPr/>
        </p:nvSpPr>
        <p:spPr>
          <a:xfrm>
            <a:off x="6355080" y="1800000"/>
            <a:ext cx="1203959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b="0" i="1" strike="noStrike" spc="-1" dirty="0">
                <a:latin typeface="Arial"/>
              </a:rPr>
              <a:t>ZTC API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898D834-CD07-446A-9D15-84B36FE831CA}"/>
              </a:ext>
            </a:extLst>
          </p:cNvPr>
          <p:cNvCxnSpPr>
            <a:cxnSpLocks/>
          </p:cNvCxnSpPr>
          <p:nvPr/>
        </p:nvCxnSpPr>
        <p:spPr>
          <a:xfrm flipV="1">
            <a:off x="5034957" y="3400697"/>
            <a:ext cx="1576155" cy="2"/>
          </a:xfrm>
          <a:prstGeom prst="straightConnector1">
            <a:avLst/>
          </a:prstGeom>
          <a:ln w="38100">
            <a:solidFill>
              <a:srgbClr val="33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18218D35-7209-43C7-BB92-3871F39C321D}"/>
              </a:ext>
            </a:extLst>
          </p:cNvPr>
          <p:cNvCxnSpPr>
            <a:cxnSpLocks/>
          </p:cNvCxnSpPr>
          <p:nvPr/>
        </p:nvCxnSpPr>
        <p:spPr>
          <a:xfrm>
            <a:off x="5307922" y="3677362"/>
            <a:ext cx="1303190" cy="0"/>
          </a:xfrm>
          <a:prstGeom prst="straightConnector1">
            <a:avLst/>
          </a:prstGeom>
          <a:ln w="38100">
            <a:solidFill>
              <a:srgbClr val="33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46601C7-1DE7-4D5A-991C-76DC34B20077}"/>
              </a:ext>
            </a:extLst>
          </p:cNvPr>
          <p:cNvCxnSpPr>
            <a:cxnSpLocks/>
          </p:cNvCxnSpPr>
          <p:nvPr/>
        </p:nvCxnSpPr>
        <p:spPr>
          <a:xfrm>
            <a:off x="4656327" y="3939490"/>
            <a:ext cx="2219961" cy="577646"/>
          </a:xfrm>
          <a:prstGeom prst="straightConnector1">
            <a:avLst/>
          </a:prstGeom>
          <a:ln w="38100">
            <a:solidFill>
              <a:srgbClr val="33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E8E56C12-7700-4556-9FEA-4F8BBC89156C}"/>
              </a:ext>
            </a:extLst>
          </p:cNvPr>
          <p:cNvSpPr txBox="1"/>
          <p:nvPr/>
        </p:nvSpPr>
        <p:spPr>
          <a:xfrm>
            <a:off x="2093784" y="4270088"/>
            <a:ext cx="4166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0 dagen, dus…</a:t>
            </a:r>
          </a:p>
          <a:p>
            <a:pPr algn="r"/>
            <a:r>
              <a:rPr lang="nl-NL" dirty="0"/>
              <a:t>wanneer de zaak is afgehandeld</a:t>
            </a:r>
          </a:p>
        </p:txBody>
      </p:sp>
    </p:spTree>
    <p:extLst>
      <p:ext uri="{BB962C8B-B14F-4D97-AF65-F5344CB8AC3E}">
        <p14:creationId xmlns:p14="http://schemas.microsoft.com/office/powerpoint/2010/main" val="11460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3484EA-84F4-49CF-BB62-C739A0B7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Archiefactiedatum berekenen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43F24D7-20FC-4967-B880-45F24F76131C}"/>
              </a:ext>
            </a:extLst>
          </p:cNvPr>
          <p:cNvSpPr txBox="1"/>
          <p:nvPr/>
        </p:nvSpPr>
        <p:spPr>
          <a:xfrm>
            <a:off x="1080000" y="2384699"/>
            <a:ext cx="53377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latin typeface="Consolas" panose="020B0609020204030204" pitchFamily="49" charset="0"/>
              </a:rPr>
              <a:t>GET /</a:t>
            </a:r>
            <a:r>
              <a:rPr lang="nl-NL" sz="1800" b="1" dirty="0" err="1">
                <a:latin typeface="Consolas" panose="020B0609020204030204" pitchFamily="49" charset="0"/>
              </a:rPr>
              <a:t>ztc</a:t>
            </a:r>
            <a:r>
              <a:rPr lang="nl-NL" sz="1800" b="1" dirty="0">
                <a:latin typeface="Consolas" panose="020B0609020204030204" pitchFamily="49" charset="0"/>
              </a:rPr>
              <a:t>/</a:t>
            </a:r>
            <a:r>
              <a:rPr lang="nl-NL" sz="1800" b="1" dirty="0" err="1">
                <a:latin typeface="Consolas" panose="020B0609020204030204" pitchFamily="49" charset="0"/>
              </a:rPr>
              <a:t>api</a:t>
            </a:r>
            <a:r>
              <a:rPr lang="nl-NL" sz="1800" b="1" dirty="0">
                <a:latin typeface="Consolas" panose="020B0609020204030204" pitchFamily="49" charset="0"/>
              </a:rPr>
              <a:t>/v1/resultaattypen/66f8d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{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"archiefnominatie": "vernietigen",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"archiefactietermijn": "P10Y",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</a:t>
            </a:r>
            <a:r>
              <a:rPr lang="nl-NL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brondatumArchiefprocedure</a:t>
            </a:r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": 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  {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  "afleidingswijze": "afgehandeld",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  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"datumkenmerk":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"objecttype":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"registratie":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"procestermijn":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  }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}</a:t>
            </a:r>
          </a:p>
          <a:p>
            <a:endParaRPr lang="nl-NL" sz="1800" dirty="0">
              <a:latin typeface="Consolas" panose="020B0609020204030204" pitchFamily="49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8C2BB47-C6BA-4E69-9C43-4D1DD2B3C21B}"/>
              </a:ext>
            </a:extLst>
          </p:cNvPr>
          <p:cNvSpPr txBox="1"/>
          <p:nvPr/>
        </p:nvSpPr>
        <p:spPr>
          <a:xfrm>
            <a:off x="6417733" y="2384699"/>
            <a:ext cx="5337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latin typeface="Consolas" panose="020B0609020204030204" pitchFamily="49" charset="0"/>
              </a:rPr>
              <a:t>GET /</a:t>
            </a:r>
            <a:r>
              <a:rPr lang="nl-NL" sz="1800" b="1" dirty="0" err="1">
                <a:latin typeface="Consolas" panose="020B0609020204030204" pitchFamily="49" charset="0"/>
              </a:rPr>
              <a:t>zrc</a:t>
            </a:r>
            <a:r>
              <a:rPr lang="nl-NL" sz="1800" b="1" dirty="0">
                <a:latin typeface="Consolas" panose="020B0609020204030204" pitchFamily="49" charset="0"/>
              </a:rPr>
              <a:t>/</a:t>
            </a:r>
            <a:r>
              <a:rPr lang="nl-NL" sz="1800" b="1" dirty="0" err="1">
                <a:latin typeface="Consolas" panose="020B0609020204030204" pitchFamily="49" charset="0"/>
              </a:rPr>
              <a:t>api</a:t>
            </a:r>
            <a:r>
              <a:rPr lang="nl-NL" sz="1800" b="1" dirty="0">
                <a:latin typeface="Consolas" panose="020B0609020204030204" pitchFamily="49" charset="0"/>
              </a:rPr>
              <a:t>/v1/zaken/8f12a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{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"archiefnominatie": "vernietigen",</a:t>
            </a:r>
            <a:r>
              <a:rPr lang="nl-NL" sz="1800" dirty="0">
                <a:latin typeface="Consolas" panose="020B0609020204030204" pitchFamily="49" charset="0"/>
              </a:rPr>
              <a:t>  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"einddatum": “2010-01-01",</a:t>
            </a:r>
            <a:endParaRPr lang="nl-NL" sz="1800" dirty="0">
              <a:latin typeface="Consolas" panose="020B0609020204030204" pitchFamily="49" charset="0"/>
            </a:endParaRP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"archiefactiedatum": “2020-01-01",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"archiefstatus":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nog_te_archiveren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}</a:t>
            </a:r>
          </a:p>
          <a:p>
            <a:endParaRPr lang="nl-NL" sz="1800" dirty="0">
              <a:latin typeface="Consolas" panose="020B0609020204030204" pitchFamily="49" charset="0"/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290A496D-ADE9-4999-AF5F-64CDEA1C8892}"/>
              </a:ext>
            </a:extLst>
          </p:cNvPr>
          <p:cNvCxnSpPr>
            <a:cxnSpLocks/>
          </p:cNvCxnSpPr>
          <p:nvPr/>
        </p:nvCxnSpPr>
        <p:spPr>
          <a:xfrm flipV="1">
            <a:off x="5757333" y="3400698"/>
            <a:ext cx="889000" cy="1"/>
          </a:xfrm>
          <a:prstGeom prst="straightConnector1">
            <a:avLst/>
          </a:prstGeom>
          <a:ln w="38100">
            <a:solidFill>
              <a:srgbClr val="33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ep 44">
            <a:extLst>
              <a:ext uri="{FF2B5EF4-FFF2-40B4-BE49-F238E27FC236}">
                <a16:creationId xmlns:a16="http://schemas.microsoft.com/office/drawing/2014/main" id="{97392123-F34D-4064-A02D-F8A8398EE88E}"/>
              </a:ext>
            </a:extLst>
          </p:cNvPr>
          <p:cNvGrpSpPr/>
          <p:nvPr/>
        </p:nvGrpSpPr>
        <p:grpSpPr>
          <a:xfrm>
            <a:off x="10506930" y="3586984"/>
            <a:ext cx="1248536" cy="461665"/>
            <a:chOff x="10506930" y="3081886"/>
            <a:chExt cx="1248536" cy="461665"/>
          </a:xfrm>
        </p:grpSpPr>
        <p:cxnSp>
          <p:nvCxnSpPr>
            <p:cNvPr id="25" name="Verbindingslijn: gebogen 24">
              <a:extLst>
                <a:ext uri="{FF2B5EF4-FFF2-40B4-BE49-F238E27FC236}">
                  <a16:creationId xmlns:a16="http://schemas.microsoft.com/office/drawing/2014/main" id="{D4E49603-13B8-432C-8D39-097E8F8229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6930" y="3171822"/>
              <a:ext cx="606270" cy="281794"/>
            </a:xfrm>
            <a:prstGeom prst="bentConnector3">
              <a:avLst>
                <a:gd name="adj1" fmla="val 141365"/>
              </a:avLst>
            </a:prstGeom>
            <a:ln w="38100">
              <a:solidFill>
                <a:srgbClr val="33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9FD324E3-9CA9-43C3-BBCF-7BFC1600BFBD}"/>
                </a:ext>
              </a:extLst>
            </p:cNvPr>
            <p:cNvSpPr txBox="1"/>
            <p:nvPr/>
          </p:nvSpPr>
          <p:spPr>
            <a:xfrm>
              <a:off x="11380042" y="308188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</a:t>
              </a:r>
            </a:p>
          </p:txBody>
        </p:sp>
      </p:grpSp>
      <p:grpSp>
        <p:nvGrpSpPr>
          <p:cNvPr id="44" name="Groep 43">
            <a:extLst>
              <a:ext uri="{FF2B5EF4-FFF2-40B4-BE49-F238E27FC236}">
                <a16:creationId xmlns:a16="http://schemas.microsoft.com/office/drawing/2014/main" id="{C053A0C7-617C-4121-B110-EAF0B70B8CD0}"/>
              </a:ext>
            </a:extLst>
          </p:cNvPr>
          <p:cNvGrpSpPr/>
          <p:nvPr/>
        </p:nvGrpSpPr>
        <p:grpSpPr>
          <a:xfrm>
            <a:off x="5372099" y="3586984"/>
            <a:ext cx="1274234" cy="461665"/>
            <a:chOff x="5372099" y="3081886"/>
            <a:chExt cx="1274234" cy="461665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33FF2279-746E-44E3-93C3-F0A9EDF3719B}"/>
                </a:ext>
              </a:extLst>
            </p:cNvPr>
            <p:cNvCxnSpPr>
              <a:cxnSpLocks/>
            </p:cNvCxnSpPr>
            <p:nvPr/>
          </p:nvCxnSpPr>
          <p:spPr>
            <a:xfrm>
              <a:off x="5372099" y="3172262"/>
              <a:ext cx="1274234" cy="0"/>
            </a:xfrm>
            <a:prstGeom prst="straightConnector1">
              <a:avLst/>
            </a:prstGeom>
            <a:ln w="38100">
              <a:solidFill>
                <a:srgbClr val="33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09649B68-4A58-4464-83CA-01423C8E93EC}"/>
                </a:ext>
              </a:extLst>
            </p:cNvPr>
            <p:cNvSpPr txBox="1"/>
            <p:nvPr/>
          </p:nvSpPr>
          <p:spPr>
            <a:xfrm>
              <a:off x="5585082" y="3081886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plus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EA8817D5-8255-4988-B050-DEE0E0B03F0B}"/>
              </a:ext>
            </a:extLst>
          </p:cNvPr>
          <p:cNvGrpSpPr/>
          <p:nvPr/>
        </p:nvGrpSpPr>
        <p:grpSpPr>
          <a:xfrm>
            <a:off x="1445754" y="3740667"/>
            <a:ext cx="5350700" cy="1034922"/>
            <a:chOff x="1445754" y="3740667"/>
            <a:chExt cx="5350700" cy="1034922"/>
          </a:xfrm>
        </p:grpSpPr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0015E80D-49DB-4828-BA62-6F10264371F9}"/>
                </a:ext>
              </a:extLst>
            </p:cNvPr>
            <p:cNvSpPr/>
            <p:nvPr/>
          </p:nvSpPr>
          <p:spPr>
            <a:xfrm>
              <a:off x="1445754" y="4186509"/>
              <a:ext cx="4701697" cy="589080"/>
            </a:xfrm>
            <a:prstGeom prst="ellipse">
              <a:avLst/>
            </a:prstGeom>
            <a:noFill/>
            <a:ln w="38100">
              <a:solidFill>
                <a:srgbClr val="33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2" name="Rechte verbindingslijn met pijl 41">
              <a:extLst>
                <a:ext uri="{FF2B5EF4-FFF2-40B4-BE49-F238E27FC236}">
                  <a16:creationId xmlns:a16="http://schemas.microsoft.com/office/drawing/2014/main" id="{522C42C2-5F08-42AD-9520-3AE821D8A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9216" y="3740667"/>
              <a:ext cx="787238" cy="660593"/>
            </a:xfrm>
            <a:prstGeom prst="straightConnector1">
              <a:avLst/>
            </a:prstGeom>
            <a:ln w="38100">
              <a:solidFill>
                <a:srgbClr val="33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Shape 33">
            <a:extLst>
              <a:ext uri="{FF2B5EF4-FFF2-40B4-BE49-F238E27FC236}">
                <a16:creationId xmlns:a16="http://schemas.microsoft.com/office/drawing/2014/main" id="{313598D1-28EF-47A8-ACBA-7E5E4BB2BB10}"/>
              </a:ext>
            </a:extLst>
          </p:cNvPr>
          <p:cNvSpPr txBox="1"/>
          <p:nvPr/>
        </p:nvSpPr>
        <p:spPr>
          <a:xfrm>
            <a:off x="1078800" y="1800000"/>
            <a:ext cx="2926080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i="1" spc="-1" dirty="0">
                <a:latin typeface="Arial"/>
              </a:rPr>
              <a:t>ZTC </a:t>
            </a:r>
            <a:r>
              <a:rPr lang="en-US" sz="1800" b="0" i="1" strike="noStrike" spc="-1" dirty="0">
                <a:latin typeface="Arial"/>
              </a:rPr>
              <a:t>API</a:t>
            </a:r>
          </a:p>
        </p:txBody>
      </p:sp>
      <p:sp>
        <p:nvSpPr>
          <p:cNvPr id="17" name="TextShape 41">
            <a:extLst>
              <a:ext uri="{FF2B5EF4-FFF2-40B4-BE49-F238E27FC236}">
                <a16:creationId xmlns:a16="http://schemas.microsoft.com/office/drawing/2014/main" id="{A0371B05-49F5-4BB1-8705-67D8DC38C57C}"/>
              </a:ext>
            </a:extLst>
          </p:cNvPr>
          <p:cNvSpPr txBox="1"/>
          <p:nvPr/>
        </p:nvSpPr>
        <p:spPr>
          <a:xfrm>
            <a:off x="6355080" y="1800000"/>
            <a:ext cx="1545867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b="0" i="1" strike="noStrike" spc="-1" dirty="0" err="1">
                <a:latin typeface="Arial"/>
              </a:rPr>
              <a:t>Zaken</a:t>
            </a:r>
            <a:r>
              <a:rPr lang="en-US" sz="1800" b="0" i="1" strike="noStrike" spc="-1" dirty="0">
                <a:latin typeface="Arial"/>
              </a:rPr>
              <a:t> API</a:t>
            </a:r>
          </a:p>
        </p:txBody>
      </p:sp>
      <p:sp>
        <p:nvSpPr>
          <p:cNvPr id="2" name="Tekstballon: rechthoek 1">
            <a:extLst>
              <a:ext uri="{FF2B5EF4-FFF2-40B4-BE49-F238E27FC236}">
                <a16:creationId xmlns:a16="http://schemas.microsoft.com/office/drawing/2014/main" id="{BB4F3C84-29A7-4450-B47F-8BF8C96B1E1D}"/>
              </a:ext>
            </a:extLst>
          </p:cNvPr>
          <p:cNvSpPr/>
          <p:nvPr/>
        </p:nvSpPr>
        <p:spPr>
          <a:xfrm>
            <a:off x="8543213" y="374335"/>
            <a:ext cx="3212253" cy="1609604"/>
          </a:xfrm>
          <a:prstGeom prst="wedgeRectCallout">
            <a:avLst>
              <a:gd name="adj1" fmla="val -19546"/>
              <a:gd name="adj2" fmla="val -340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archiefactiedatum = </a:t>
            </a:r>
          </a:p>
          <a:p>
            <a:pPr algn="ctr"/>
            <a:r>
              <a:rPr lang="nl-NL" dirty="0"/>
              <a:t>brondatum + archiefactietermijn</a:t>
            </a:r>
          </a:p>
        </p:txBody>
      </p:sp>
    </p:spTree>
    <p:extLst>
      <p:ext uri="{BB962C8B-B14F-4D97-AF65-F5344CB8AC3E}">
        <p14:creationId xmlns:p14="http://schemas.microsoft.com/office/powerpoint/2010/main" val="29425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3484EA-84F4-49CF-BB62-C739A0B7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Archiefactiedatum berekenen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43F24D7-20FC-4967-B880-45F24F76131C}"/>
              </a:ext>
            </a:extLst>
          </p:cNvPr>
          <p:cNvSpPr txBox="1"/>
          <p:nvPr/>
        </p:nvSpPr>
        <p:spPr>
          <a:xfrm>
            <a:off x="1080000" y="2384699"/>
            <a:ext cx="53377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latin typeface="Consolas" panose="020B0609020204030204" pitchFamily="49" charset="0"/>
              </a:rPr>
              <a:t>GET /</a:t>
            </a:r>
            <a:r>
              <a:rPr lang="nl-NL" sz="1800" b="1" dirty="0" err="1">
                <a:latin typeface="Consolas" panose="020B0609020204030204" pitchFamily="49" charset="0"/>
              </a:rPr>
              <a:t>ztc</a:t>
            </a:r>
            <a:r>
              <a:rPr lang="nl-NL" sz="1800" b="1" dirty="0">
                <a:latin typeface="Consolas" panose="020B0609020204030204" pitchFamily="49" charset="0"/>
              </a:rPr>
              <a:t>/</a:t>
            </a:r>
            <a:r>
              <a:rPr lang="nl-NL" sz="1800" b="1" dirty="0" err="1">
                <a:latin typeface="Consolas" panose="020B0609020204030204" pitchFamily="49" charset="0"/>
              </a:rPr>
              <a:t>api</a:t>
            </a:r>
            <a:r>
              <a:rPr lang="nl-NL" sz="1800" b="1" dirty="0">
                <a:latin typeface="Consolas" panose="020B0609020204030204" pitchFamily="49" charset="0"/>
              </a:rPr>
              <a:t>/v1/resultaattypen/66f8d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{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"archiefnominatie": "vernietigen",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"archiefactietermijn": "P10Y",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</a:t>
            </a:r>
            <a:r>
              <a:rPr lang="nl-NL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brondatumArchiefprocedure</a:t>
            </a:r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": 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  {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  "afleidingswijze": "eigenschap",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  "datumkenmerk": "</a:t>
            </a:r>
            <a:r>
              <a:rPr lang="nl-NL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eindeGeldigheid</a:t>
            </a:r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"objecttype":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"registratie":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"procestermijn":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  }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}</a:t>
            </a:r>
          </a:p>
          <a:p>
            <a:endParaRPr lang="nl-NL" sz="1800" dirty="0">
              <a:latin typeface="Consolas" panose="020B0609020204030204" pitchFamily="49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8C2BB47-C6BA-4E69-9C43-4D1DD2B3C21B}"/>
              </a:ext>
            </a:extLst>
          </p:cNvPr>
          <p:cNvSpPr txBox="1"/>
          <p:nvPr/>
        </p:nvSpPr>
        <p:spPr>
          <a:xfrm>
            <a:off x="6417733" y="2384699"/>
            <a:ext cx="6679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latin typeface="Consolas" panose="020B0609020204030204" pitchFamily="49" charset="0"/>
              </a:rPr>
              <a:t>GET /</a:t>
            </a:r>
            <a:r>
              <a:rPr lang="nl-NL" sz="1800" b="1" dirty="0" err="1">
                <a:latin typeface="Consolas" panose="020B0609020204030204" pitchFamily="49" charset="0"/>
              </a:rPr>
              <a:t>zrc</a:t>
            </a:r>
            <a:r>
              <a:rPr lang="nl-NL" sz="1800" b="1" dirty="0">
                <a:latin typeface="Consolas" panose="020B0609020204030204" pitchFamily="49" charset="0"/>
              </a:rPr>
              <a:t>/</a:t>
            </a:r>
            <a:r>
              <a:rPr lang="nl-NL" sz="1800" b="1" dirty="0" err="1">
                <a:latin typeface="Consolas" panose="020B0609020204030204" pitchFamily="49" charset="0"/>
              </a:rPr>
              <a:t>api</a:t>
            </a:r>
            <a:r>
              <a:rPr lang="nl-NL" sz="1800" b="1" dirty="0">
                <a:latin typeface="Consolas" panose="020B0609020204030204" pitchFamily="49" charset="0"/>
              </a:rPr>
              <a:t>/v1/zaken/8f12a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{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"archiefnominatie": "vernietigen",</a:t>
            </a:r>
            <a:r>
              <a:rPr lang="nl-NL" sz="1800" dirty="0">
                <a:latin typeface="Consolas" panose="020B0609020204030204" pitchFamily="49" charset="0"/>
              </a:rPr>
              <a:t>  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"einddatum": “2010-01-01",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"archiefactiedatum": “2025-01-01",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"archiefstatus": "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nog_te_archiveren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"eigenschappen": </a:t>
            </a:r>
            <a:r>
              <a:rPr lang="nl-NL" sz="1800" dirty="0">
                <a:latin typeface="Consolas" panose="020B0609020204030204" pitchFamily="49" charset="0"/>
              </a:rPr>
              <a:t>[{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"eigenschap": "/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ztc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/eigenschappen/5ad77",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  "waarde": "2015-01-01“,</a:t>
            </a:r>
          </a:p>
          <a:p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  "naam": "</a:t>
            </a:r>
            <a:r>
              <a:rPr lang="nl-NL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eindeGeldigheid</a:t>
            </a:r>
            <a:r>
              <a:rPr lang="nl-NL" sz="1800" dirty="0">
                <a:solidFill>
                  <a:schemeClr val="accent5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NL" sz="1800" dirty="0">
                <a:latin typeface="Consolas" panose="020B0609020204030204" pitchFamily="49" charset="0"/>
              </a:rPr>
              <a:t>]}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}</a:t>
            </a:r>
          </a:p>
          <a:p>
            <a:endParaRPr lang="nl-NL" sz="1800" dirty="0">
              <a:latin typeface="Consolas" panose="020B0609020204030204" pitchFamily="49" charset="0"/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290A496D-ADE9-4999-AF5F-64CDEA1C8892}"/>
              </a:ext>
            </a:extLst>
          </p:cNvPr>
          <p:cNvCxnSpPr>
            <a:cxnSpLocks/>
          </p:cNvCxnSpPr>
          <p:nvPr/>
        </p:nvCxnSpPr>
        <p:spPr>
          <a:xfrm flipV="1">
            <a:off x="5757333" y="3400698"/>
            <a:ext cx="889000" cy="1"/>
          </a:xfrm>
          <a:prstGeom prst="straightConnector1">
            <a:avLst/>
          </a:prstGeom>
          <a:ln w="38100">
            <a:solidFill>
              <a:srgbClr val="33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ep 44">
            <a:extLst>
              <a:ext uri="{FF2B5EF4-FFF2-40B4-BE49-F238E27FC236}">
                <a16:creationId xmlns:a16="http://schemas.microsoft.com/office/drawing/2014/main" id="{97392123-F34D-4064-A02D-F8A8398EE88E}"/>
              </a:ext>
            </a:extLst>
          </p:cNvPr>
          <p:cNvGrpSpPr/>
          <p:nvPr/>
        </p:nvGrpSpPr>
        <p:grpSpPr>
          <a:xfrm flipV="1">
            <a:off x="9849392" y="3911892"/>
            <a:ext cx="1837511" cy="2946108"/>
            <a:chOff x="10506934" y="2710157"/>
            <a:chExt cx="962886" cy="743459"/>
          </a:xfrm>
        </p:grpSpPr>
        <p:cxnSp>
          <p:nvCxnSpPr>
            <p:cNvPr id="25" name="Verbindingslijn: gebogen 24">
              <a:extLst>
                <a:ext uri="{FF2B5EF4-FFF2-40B4-BE49-F238E27FC236}">
                  <a16:creationId xmlns:a16="http://schemas.microsoft.com/office/drawing/2014/main" id="{D4E49603-13B8-432C-8D39-097E8F8229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6930" y="3171822"/>
              <a:ext cx="606270" cy="281794"/>
            </a:xfrm>
            <a:prstGeom prst="bentConnector3">
              <a:avLst>
                <a:gd name="adj1" fmla="val 141365"/>
              </a:avLst>
            </a:prstGeom>
            <a:ln w="38100">
              <a:solidFill>
                <a:srgbClr val="33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9FD324E3-9CA9-43C3-BBCF-7BFC1600BFBD}"/>
                </a:ext>
              </a:extLst>
            </p:cNvPr>
            <p:cNvSpPr txBox="1"/>
            <p:nvPr/>
          </p:nvSpPr>
          <p:spPr>
            <a:xfrm rot="10800000">
              <a:off x="11094396" y="2710157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</a:t>
              </a:r>
            </a:p>
          </p:txBody>
        </p:sp>
      </p:grpSp>
      <p:grpSp>
        <p:nvGrpSpPr>
          <p:cNvPr id="44" name="Groep 43">
            <a:extLst>
              <a:ext uri="{FF2B5EF4-FFF2-40B4-BE49-F238E27FC236}">
                <a16:creationId xmlns:a16="http://schemas.microsoft.com/office/drawing/2014/main" id="{C053A0C7-617C-4121-B110-EAF0B70B8CD0}"/>
              </a:ext>
            </a:extLst>
          </p:cNvPr>
          <p:cNvGrpSpPr/>
          <p:nvPr/>
        </p:nvGrpSpPr>
        <p:grpSpPr>
          <a:xfrm>
            <a:off x="5372099" y="3677360"/>
            <a:ext cx="1572613" cy="1356027"/>
            <a:chOff x="5372099" y="3172262"/>
            <a:chExt cx="1572613" cy="1356027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33FF2279-746E-44E3-93C3-F0A9EDF3719B}"/>
                </a:ext>
              </a:extLst>
            </p:cNvPr>
            <p:cNvCxnSpPr>
              <a:cxnSpLocks/>
            </p:cNvCxnSpPr>
            <p:nvPr/>
          </p:nvCxnSpPr>
          <p:spPr>
            <a:xfrm>
              <a:off x="5372099" y="3172262"/>
              <a:ext cx="1572613" cy="1356027"/>
            </a:xfrm>
            <a:prstGeom prst="straightConnector1">
              <a:avLst/>
            </a:prstGeom>
            <a:ln w="38100">
              <a:solidFill>
                <a:srgbClr val="33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09649B68-4A58-4464-83CA-01423C8E93EC}"/>
                </a:ext>
              </a:extLst>
            </p:cNvPr>
            <p:cNvSpPr txBox="1"/>
            <p:nvPr/>
          </p:nvSpPr>
          <p:spPr>
            <a:xfrm rot="2455559">
              <a:off x="5875971" y="344993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plus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EA8817D5-8255-4988-B050-DEE0E0B03F0B}"/>
              </a:ext>
            </a:extLst>
          </p:cNvPr>
          <p:cNvGrpSpPr/>
          <p:nvPr/>
        </p:nvGrpSpPr>
        <p:grpSpPr>
          <a:xfrm>
            <a:off x="1445754" y="4186508"/>
            <a:ext cx="5498958" cy="1064426"/>
            <a:chOff x="1445754" y="4186508"/>
            <a:chExt cx="5498958" cy="1064426"/>
          </a:xfrm>
        </p:grpSpPr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0015E80D-49DB-4828-BA62-6F10264371F9}"/>
                </a:ext>
              </a:extLst>
            </p:cNvPr>
            <p:cNvSpPr/>
            <p:nvPr/>
          </p:nvSpPr>
          <p:spPr>
            <a:xfrm>
              <a:off x="1445754" y="4186508"/>
              <a:ext cx="4701697" cy="918885"/>
            </a:xfrm>
            <a:prstGeom prst="ellipse">
              <a:avLst/>
            </a:prstGeom>
            <a:noFill/>
            <a:ln w="38100">
              <a:solidFill>
                <a:srgbClr val="33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2" name="Rechte verbindingslijn met pijl 41">
              <a:extLst>
                <a:ext uri="{FF2B5EF4-FFF2-40B4-BE49-F238E27FC236}">
                  <a16:creationId xmlns:a16="http://schemas.microsoft.com/office/drawing/2014/main" id="{522C42C2-5F08-42AD-9520-3AE821D8A656}"/>
                </a:ext>
              </a:extLst>
            </p:cNvPr>
            <p:cNvCxnSpPr>
              <a:cxnSpLocks/>
            </p:cNvCxnSpPr>
            <p:nvPr/>
          </p:nvCxnSpPr>
          <p:spPr>
            <a:xfrm>
              <a:off x="5982789" y="4815840"/>
              <a:ext cx="961923" cy="435094"/>
            </a:xfrm>
            <a:prstGeom prst="straightConnector1">
              <a:avLst/>
            </a:prstGeom>
            <a:ln w="38100">
              <a:solidFill>
                <a:srgbClr val="33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Shape 33">
            <a:extLst>
              <a:ext uri="{FF2B5EF4-FFF2-40B4-BE49-F238E27FC236}">
                <a16:creationId xmlns:a16="http://schemas.microsoft.com/office/drawing/2014/main" id="{B98378D5-D545-4410-9C6F-9DAA42BE7AD1}"/>
              </a:ext>
            </a:extLst>
          </p:cNvPr>
          <p:cNvSpPr txBox="1"/>
          <p:nvPr/>
        </p:nvSpPr>
        <p:spPr>
          <a:xfrm>
            <a:off x="1078800" y="1800000"/>
            <a:ext cx="2926080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i="1" spc="-1" dirty="0">
                <a:latin typeface="Arial"/>
              </a:rPr>
              <a:t>ZTC </a:t>
            </a:r>
            <a:r>
              <a:rPr lang="en-US" sz="1800" b="0" i="1" strike="noStrike" spc="-1" dirty="0">
                <a:latin typeface="Arial"/>
              </a:rPr>
              <a:t>API</a:t>
            </a:r>
          </a:p>
        </p:txBody>
      </p:sp>
      <p:sp>
        <p:nvSpPr>
          <p:cNvPr id="17" name="TextShape 41">
            <a:extLst>
              <a:ext uri="{FF2B5EF4-FFF2-40B4-BE49-F238E27FC236}">
                <a16:creationId xmlns:a16="http://schemas.microsoft.com/office/drawing/2014/main" id="{B58E561E-1652-4853-A6CB-7FC04223386D}"/>
              </a:ext>
            </a:extLst>
          </p:cNvPr>
          <p:cNvSpPr txBox="1"/>
          <p:nvPr/>
        </p:nvSpPr>
        <p:spPr>
          <a:xfrm>
            <a:off x="6355080" y="1800000"/>
            <a:ext cx="1545867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b="0" i="1" strike="noStrike" spc="-1" dirty="0" err="1">
                <a:latin typeface="Arial"/>
              </a:rPr>
              <a:t>Zaken</a:t>
            </a:r>
            <a:r>
              <a:rPr lang="en-US" sz="1800" b="0" i="1" strike="noStrike" spc="-1" dirty="0">
                <a:latin typeface="Arial"/>
              </a:rPr>
              <a:t> API</a:t>
            </a:r>
          </a:p>
        </p:txBody>
      </p:sp>
      <p:sp>
        <p:nvSpPr>
          <p:cNvPr id="18" name="Tekstballon: rechthoek 17">
            <a:extLst>
              <a:ext uri="{FF2B5EF4-FFF2-40B4-BE49-F238E27FC236}">
                <a16:creationId xmlns:a16="http://schemas.microsoft.com/office/drawing/2014/main" id="{94FB6EE4-05AA-4833-94F4-5D93FDA712A2}"/>
              </a:ext>
            </a:extLst>
          </p:cNvPr>
          <p:cNvSpPr/>
          <p:nvPr/>
        </p:nvSpPr>
        <p:spPr>
          <a:xfrm>
            <a:off x="8543213" y="374335"/>
            <a:ext cx="3212253" cy="1609604"/>
          </a:xfrm>
          <a:prstGeom prst="wedgeRectCallout">
            <a:avLst>
              <a:gd name="adj1" fmla="val -19546"/>
              <a:gd name="adj2" fmla="val -340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archiefactiedatum = </a:t>
            </a:r>
          </a:p>
          <a:p>
            <a:pPr algn="ctr"/>
            <a:r>
              <a:rPr lang="nl-NL" dirty="0"/>
              <a:t>brondatum + archiefactietermijn</a:t>
            </a:r>
          </a:p>
        </p:txBody>
      </p:sp>
    </p:spTree>
    <p:extLst>
      <p:ext uri="{BB962C8B-B14F-4D97-AF65-F5344CB8AC3E}">
        <p14:creationId xmlns:p14="http://schemas.microsoft.com/office/powerpoint/2010/main" val="5995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</p:bldLst>
  </p:timing>
</p:sld>
</file>

<file path=ppt/theme/theme1.xml><?xml version="1.0" encoding="utf-8"?>
<a:theme xmlns:a="http://schemas.openxmlformats.org/drawingml/2006/main" name="VNG_Academie">
  <a:themeElements>
    <a:clrScheme name="Aangepast 17">
      <a:dk1>
        <a:srgbClr val="000000"/>
      </a:dk1>
      <a:lt1>
        <a:srgbClr val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V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NG_Realisatie.potx" id="{F484F4E8-B658-4C50-85C6-BE2C03AA5488}" vid="{7B9B7332-BBE6-418A-ADCE-BAA95B9FDD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VNG_Realisatie</Template>
  <TotalTime>97599</TotalTime>
  <Words>880</Words>
  <Application>Microsoft Office PowerPoint</Application>
  <PresentationFormat>Breedbeeld</PresentationFormat>
  <Paragraphs>190</Paragraphs>
  <Slides>13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Symbol</vt:lpstr>
      <vt:lpstr>Wingdings</vt:lpstr>
      <vt:lpstr>VNG_Academie</vt:lpstr>
      <vt:lpstr>Office Theme</vt:lpstr>
      <vt:lpstr>PowerPoint-presentatie</vt:lpstr>
      <vt:lpstr>Archiveringsproces in het kort (1)</vt:lpstr>
      <vt:lpstr>Archiveringsproces in het kort (2)</vt:lpstr>
      <vt:lpstr>Archiveringsproces in het kort (3)</vt:lpstr>
      <vt:lpstr>Archiveringsproces in het kort (4)</vt:lpstr>
      <vt:lpstr>PowerPoint-presentatie</vt:lpstr>
      <vt:lpstr>Relatie ZTC en Gemeentelijke Selectielijst</vt:lpstr>
      <vt:lpstr>Archiefactiedatum berekenen</vt:lpstr>
      <vt:lpstr>Archiefactiedatum berekenen</vt:lpstr>
      <vt:lpstr>Handmatig zetten van archief attributen op ZAAK</vt:lpstr>
      <vt:lpstr>Filteren op te vernietigen of te bewaren zaken</vt:lpstr>
      <vt:lpstr>Vernietigen</vt:lpstr>
      <vt:lpstr>Aan de slag</vt:lpstr>
    </vt:vector>
  </TitlesOfParts>
  <Company>Vereninging Nederlandse Gemeenten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Wishal Gokoel</dc:creator>
  <cp:keywords/>
  <cp:lastModifiedBy>Joeri Bekker</cp:lastModifiedBy>
  <cp:revision>513</cp:revision>
  <cp:lastPrinted>2018-11-28T15:41:52Z</cp:lastPrinted>
  <dcterms:created xsi:type="dcterms:W3CDTF">2018-06-01T13:59:48Z</dcterms:created>
  <dcterms:modified xsi:type="dcterms:W3CDTF">2019-04-16T13:52:13Z</dcterms:modified>
</cp:coreProperties>
</file>