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F31F29C-ACF1-411C-A5EF-81EA27DB150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Ik zeg soms “berichten” maar dat is synonym voor “notificaties”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05A2F94-4FC3-4629-A620-2DD4F866193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Skip indien al behandeld.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Common Ground: Denken in lagen, data bij bron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GEMMA 2 wordt hier al op aangepast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DSO biedt goede handvaten voor een REST API en wordt landelijke gebruikt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RGBZ regel zal een trigger zijn voor sommigen maar dit staat ook in de product visie.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4E08B4-4129-4538-9901-790E59BEB80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Magische eigenschappen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66C74C-3C25-43C9-8673-B45B48F52E3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F5ECF4-DB9A-4446-83F7-8505F25A0D00}" type="slidenum">
              <a:rPr b="0" lang="en-US" sz="1200" spc="-1" strike="noStrike"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CAD8CE9-3FF5-4EBD-87B1-23ABE6250560}" type="slidenum">
              <a:rPr b="0" lang="en-US" sz="1200" spc="-1" strike="noStrike"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EC34943-4B75-43EF-9508-534C29CE50F7}" type="slidenum">
              <a:rPr b="0" lang="en-US" sz="1200" spc="-1" strike="noStrike"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14687A-CF4F-4BC9-8973-54C8FD44B103}" type="slidenum">
              <a:rPr b="0" lang="en-US" sz="1200" spc="-1" strike="noStrike"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1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grpSp>
        <p:nvGrpSpPr>
          <p:cNvPr id="4" name="Group 4"/>
          <p:cNvGrpSpPr/>
          <p:nvPr/>
        </p:nvGrpSpPr>
        <p:grpSpPr>
          <a:xfrm>
            <a:off x="7347600" y="1871640"/>
            <a:ext cx="4843800" cy="4319280"/>
            <a:chOff x="7347600" y="1871640"/>
            <a:chExt cx="4843800" cy="4319280"/>
          </a:xfrm>
        </p:grpSpPr>
        <p:sp>
          <p:nvSpPr>
            <p:cNvPr id="5" name="CustomShape 5"/>
            <p:cNvSpPr/>
            <p:nvPr/>
          </p:nvSpPr>
          <p:spPr>
            <a:xfrm rot="10800000">
              <a:off x="7347600" y="1871640"/>
              <a:ext cx="4320360" cy="4318920"/>
            </a:xfrm>
            <a:prstGeom prst="flowChartDela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11615760" y="1871640"/>
              <a:ext cx="575640" cy="43189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" name="Afbeelding 5" descr=""/>
          <p:cNvPicPr/>
          <p:nvPr/>
        </p:nvPicPr>
        <p:blipFill>
          <a:blip r:embed="rId3"/>
          <a:stretch/>
        </p:blipFill>
        <p:spPr>
          <a:xfrm>
            <a:off x="6172200" y="4323240"/>
            <a:ext cx="2634120" cy="252720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47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9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89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1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131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3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ef.tst.vng.cloud/tokens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ref.tst.vng.cloud/tokens/generate-jwt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ref.tst.vng.cloud/tokens/generate-jwt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80000" y="1868760"/>
            <a:ext cx="6117840" cy="14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07e23"/>
                </a:solidFill>
                <a:latin typeface="Arial"/>
                <a:ea typeface="Arial"/>
              </a:rPr>
              <a:t>Autorisaties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600" spc="-1" strike="noStrike">
                <a:solidFill>
                  <a:srgbClr val="000090"/>
                </a:solidFill>
                <a:latin typeface="Arial"/>
                <a:ea typeface="Arial"/>
              </a:rPr>
              <a:t>Tutorial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Autorisatiechecks in referentieimplementaties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737360" y="1920240"/>
            <a:ext cx="8771760" cy="359028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920240" y="4846320"/>
            <a:ext cx="7954920" cy="7311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80000" y="1080000"/>
            <a:ext cx="100306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200" spc="-1" strike="noStrike">
                <a:solidFill>
                  <a:srgbClr val="00a9f3"/>
                </a:solidFill>
                <a:latin typeface="Arial"/>
                <a:ea typeface="Arial"/>
              </a:rPr>
              <a:t>Nieuwe situatie: Gelaagdheid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122480" y="2425320"/>
            <a:ext cx="6009120" cy="3151800"/>
          </a:xfrm>
          <a:prstGeom prst="rect">
            <a:avLst/>
          </a:prstGeom>
          <a:ln>
            <a:noFill/>
          </a:ln>
        </p:spPr>
      </p:pic>
      <p:grpSp>
        <p:nvGrpSpPr>
          <p:cNvPr id="184" name="Group 2"/>
          <p:cNvGrpSpPr/>
          <p:nvPr/>
        </p:nvGrpSpPr>
        <p:grpSpPr>
          <a:xfrm>
            <a:off x="9784080" y="5395680"/>
            <a:ext cx="913320" cy="1037160"/>
            <a:chOff x="9784080" y="5395680"/>
            <a:chExt cx="913320" cy="1037160"/>
          </a:xfrm>
        </p:grpSpPr>
        <p:sp>
          <p:nvSpPr>
            <p:cNvPr id="185" name="CustomShape 3"/>
            <p:cNvSpPr/>
            <p:nvPr/>
          </p:nvSpPr>
          <p:spPr>
            <a:xfrm>
              <a:off x="9945360" y="6099840"/>
              <a:ext cx="5911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28cff"/>
                  </a:solidFill>
                  <a:latin typeface="Calibri"/>
                  <a:ea typeface="ＭＳ Ｐゴシック"/>
                </a:rPr>
                <a:t>ZRC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186" name="Group 4"/>
            <p:cNvGrpSpPr/>
            <p:nvPr/>
          </p:nvGrpSpPr>
          <p:grpSpPr>
            <a:xfrm>
              <a:off x="10167120" y="5395680"/>
              <a:ext cx="147600" cy="333360"/>
              <a:chOff x="10167120" y="5395680"/>
              <a:chExt cx="147600" cy="333360"/>
            </a:xfrm>
          </p:grpSpPr>
          <p:sp>
            <p:nvSpPr>
              <p:cNvPr id="187" name="CustomShape 5"/>
              <p:cNvSpPr/>
              <p:nvPr/>
            </p:nvSpPr>
            <p:spPr>
              <a:xfrm rot="16200000">
                <a:off x="10167120" y="5395680"/>
                <a:ext cx="147600" cy="14760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8" name="Line 6"/>
              <p:cNvSpPr/>
              <p:nvPr/>
            </p:nvSpPr>
            <p:spPr>
              <a:xfrm flipV="1">
                <a:off x="10240920" y="554292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189" name="Graphic 86" descr=""/>
            <p:cNvPicPr/>
            <p:nvPr/>
          </p:nvPicPr>
          <p:blipFill>
            <a:blip r:embed="rId2"/>
            <a:stretch/>
          </p:blipFill>
          <p:spPr>
            <a:xfrm>
              <a:off x="9784080" y="5452200"/>
              <a:ext cx="913320" cy="9133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90" name="Graphic 103" descr=""/>
          <p:cNvPicPr/>
          <p:nvPr/>
        </p:nvPicPr>
        <p:blipFill>
          <a:blip r:embed="rId3"/>
          <a:stretch/>
        </p:blipFill>
        <p:spPr>
          <a:xfrm>
            <a:off x="9144360" y="1005840"/>
            <a:ext cx="913320" cy="913320"/>
          </a:xfrm>
          <a:prstGeom prst="rect">
            <a:avLst/>
          </a:prstGeom>
          <a:ln>
            <a:noFill/>
          </a:ln>
        </p:spPr>
      </p:pic>
      <p:grpSp>
        <p:nvGrpSpPr>
          <p:cNvPr id="191" name="Group 7"/>
          <p:cNvGrpSpPr/>
          <p:nvPr/>
        </p:nvGrpSpPr>
        <p:grpSpPr>
          <a:xfrm>
            <a:off x="9910080" y="1223280"/>
            <a:ext cx="334080" cy="147600"/>
            <a:chOff x="9910080" y="1223280"/>
            <a:chExt cx="334080" cy="147600"/>
          </a:xfrm>
        </p:grpSpPr>
        <p:sp>
          <p:nvSpPr>
            <p:cNvPr id="192" name="CustomShape 8"/>
            <p:cNvSpPr/>
            <p:nvPr/>
          </p:nvSpPr>
          <p:spPr>
            <a:xfrm>
              <a:off x="10096560" y="1223280"/>
              <a:ext cx="147600" cy="14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3" name="Line 9"/>
            <p:cNvSpPr/>
            <p:nvPr/>
          </p:nvSpPr>
          <p:spPr>
            <a:xfrm>
              <a:off x="9910080" y="1297080"/>
              <a:ext cx="186120" cy="0"/>
            </a:xfrm>
            <a:prstGeom prst="line">
              <a:avLst/>
            </a:prstGeom>
            <a:ln w="2844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94" name="CustomShape 10"/>
          <p:cNvSpPr/>
          <p:nvPr/>
        </p:nvSpPr>
        <p:spPr>
          <a:xfrm>
            <a:off x="8247960" y="731520"/>
            <a:ext cx="11703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BinG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10240920" y="1402200"/>
            <a:ext cx="360" cy="97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2"/>
          <p:cNvSpPr/>
          <p:nvPr/>
        </p:nvSpPr>
        <p:spPr>
          <a:xfrm>
            <a:off x="10240560" y="4754880"/>
            <a:ext cx="36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3"/>
          <p:cNvSpPr/>
          <p:nvPr/>
        </p:nvSpPr>
        <p:spPr>
          <a:xfrm>
            <a:off x="9875520" y="2438280"/>
            <a:ext cx="761400" cy="76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63a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outway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8" name="CustomShape 14"/>
          <p:cNvSpPr/>
          <p:nvPr/>
        </p:nvSpPr>
        <p:spPr>
          <a:xfrm>
            <a:off x="9875160" y="4023360"/>
            <a:ext cx="730800" cy="73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63a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inway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9601200" y="3108960"/>
            <a:ext cx="1279440" cy="1005120"/>
          </a:xfrm>
          <a:custGeom>
            <a:avLst/>
            <a:gdLst/>
            <a:ahLst/>
            <a:rect l="l" t="t" r="r" b="b"/>
            <a:pathLst>
              <a:path w="3558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3091" y="2795"/>
                </a:lnTo>
                <a:cubicBezTo>
                  <a:pt x="3324" y="2795"/>
                  <a:pt x="3557" y="2562"/>
                  <a:pt x="3557" y="2329"/>
                </a:cubicBezTo>
                <a:lnTo>
                  <a:pt x="3557" y="465"/>
                </a:lnTo>
                <a:cubicBezTo>
                  <a:pt x="3557" y="232"/>
                  <a:pt x="3324" y="0"/>
                  <a:pt x="3091" y="0"/>
                </a:cubicBezTo>
                <a:lnTo>
                  <a:pt x="465" y="0"/>
                </a:ln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0" name="Graphic 98" descr=""/>
          <p:cNvPicPr/>
          <p:nvPr/>
        </p:nvPicPr>
        <p:blipFill>
          <a:blip r:embed="rId4"/>
          <a:stretch/>
        </p:blipFill>
        <p:spPr>
          <a:xfrm>
            <a:off x="6766920" y="100584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01" name="CustomShape 16"/>
          <p:cNvSpPr/>
          <p:nvPr/>
        </p:nvSpPr>
        <p:spPr>
          <a:xfrm>
            <a:off x="8229600" y="1554120"/>
            <a:ext cx="60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7"/>
          <p:cNvSpPr/>
          <p:nvPr/>
        </p:nvSpPr>
        <p:spPr>
          <a:xfrm>
            <a:off x="6766560" y="731520"/>
            <a:ext cx="3747960" cy="1188000"/>
          </a:xfrm>
          <a:custGeom>
            <a:avLst/>
            <a:gdLst/>
            <a:ahLst/>
            <a:rect l="l" t="t" r="r" b="b"/>
            <a:pathLst>
              <a:path w="10415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9863" y="3303"/>
                </a:lnTo>
                <a:cubicBezTo>
                  <a:pt x="10138" y="3303"/>
                  <a:pt x="10414" y="3027"/>
                  <a:pt x="10414" y="2752"/>
                </a:cubicBezTo>
                <a:lnTo>
                  <a:pt x="10414" y="550"/>
                </a:lnTo>
                <a:cubicBezTo>
                  <a:pt x="10414" y="275"/>
                  <a:pt x="10138" y="0"/>
                  <a:pt x="9863" y="0"/>
                </a:cubicBezTo>
                <a:lnTo>
                  <a:pt x="550" y="0"/>
                </a:lnTo>
              </a:path>
            </a:pathLst>
          </a:custGeom>
          <a:noFill/>
          <a:ln w="1008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8"/>
          <p:cNvSpPr/>
          <p:nvPr/>
        </p:nvSpPr>
        <p:spPr>
          <a:xfrm>
            <a:off x="9052560" y="2377440"/>
            <a:ext cx="2285280" cy="2468160"/>
          </a:xfrm>
          <a:custGeom>
            <a:avLst/>
            <a:gdLst/>
            <a:ahLst/>
            <a:rect l="l" t="t" r="r" b="b"/>
            <a:pathLst>
              <a:path w="6352" h="6860">
                <a:moveTo>
                  <a:pt x="1058" y="0"/>
                </a:moveTo>
                <a:cubicBezTo>
                  <a:pt x="529" y="0"/>
                  <a:pt x="0" y="529"/>
                  <a:pt x="0" y="1058"/>
                </a:cubicBezTo>
                <a:lnTo>
                  <a:pt x="0" y="5800"/>
                </a:lnTo>
                <a:cubicBezTo>
                  <a:pt x="0" y="6329"/>
                  <a:pt x="529" y="6859"/>
                  <a:pt x="1058" y="6859"/>
                </a:cubicBezTo>
                <a:lnTo>
                  <a:pt x="5292" y="6859"/>
                </a:lnTo>
                <a:cubicBezTo>
                  <a:pt x="5821" y="6859"/>
                  <a:pt x="6351" y="6329"/>
                  <a:pt x="6351" y="5800"/>
                </a:cubicBezTo>
                <a:lnTo>
                  <a:pt x="6351" y="1058"/>
                </a:lnTo>
                <a:cubicBezTo>
                  <a:pt x="6351" y="529"/>
                  <a:pt x="5821" y="0"/>
                  <a:pt x="5292" y="0"/>
                </a:cubicBezTo>
                <a:lnTo>
                  <a:pt x="1058" y="0"/>
                </a:lnTo>
              </a:path>
            </a:pathLst>
          </a:custGeom>
          <a:noFill/>
          <a:ln w="10080">
            <a:solidFill>
              <a:srgbClr val="00b9f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9"/>
          <p:cNvSpPr/>
          <p:nvPr/>
        </p:nvSpPr>
        <p:spPr>
          <a:xfrm>
            <a:off x="9235440" y="914400"/>
            <a:ext cx="1736640" cy="5577120"/>
          </a:xfrm>
          <a:custGeom>
            <a:avLst/>
            <a:gdLst/>
            <a:ahLst/>
            <a:rect l="l" t="t" r="r" b="b"/>
            <a:pathLst>
              <a:path w="4828" h="15496">
                <a:moveTo>
                  <a:pt x="804" y="0"/>
                </a:moveTo>
                <a:cubicBezTo>
                  <a:pt x="402" y="0"/>
                  <a:pt x="0" y="402"/>
                  <a:pt x="0" y="804"/>
                </a:cubicBezTo>
                <a:lnTo>
                  <a:pt x="0" y="14690"/>
                </a:lnTo>
                <a:cubicBezTo>
                  <a:pt x="0" y="15092"/>
                  <a:pt x="402" y="15495"/>
                  <a:pt x="804" y="15495"/>
                </a:cubicBezTo>
                <a:lnTo>
                  <a:pt x="4022" y="15495"/>
                </a:lnTo>
                <a:cubicBezTo>
                  <a:pt x="4424" y="15495"/>
                  <a:pt x="4827" y="15092"/>
                  <a:pt x="4827" y="14690"/>
                </a:cubicBezTo>
                <a:lnTo>
                  <a:pt x="4827" y="804"/>
                </a:lnTo>
                <a:cubicBezTo>
                  <a:pt x="4827" y="402"/>
                  <a:pt x="4424" y="0"/>
                  <a:pt x="4022" y="0"/>
                </a:cubicBezTo>
                <a:lnTo>
                  <a:pt x="804" y="0"/>
                </a:lnTo>
              </a:path>
            </a:pathLst>
          </a:custGeom>
          <a:noFill/>
          <a:ln w="10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80000" y="1080000"/>
            <a:ext cx="100321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200" spc="-1" strike="noStrike">
                <a:solidFill>
                  <a:srgbClr val="00a9f3"/>
                </a:solidFill>
                <a:latin typeface="Arial"/>
                <a:ea typeface="Arial"/>
              </a:rPr>
              <a:t>Autorisatiecomponent (AC)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338640" y="1489680"/>
            <a:ext cx="5513760" cy="386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JWT genereren – hosted RI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581280" y="1901520"/>
            <a:ext cx="50288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999999"/>
                </a:solidFill>
                <a:uFillTx/>
                <a:latin typeface="Arial"/>
                <a:hlinkClick r:id="rId1"/>
              </a:rPr>
              <a:t>https://ref.tst.vng.cloud/tokens/</a:t>
            </a:r>
            <a:r>
              <a:rPr b="0" lang="en-US" sz="2800" spc="-1" strike="noStrike">
                <a:solidFill>
                  <a:srgbClr val="999999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097280" y="2962800"/>
            <a:ext cx="5943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Genereert een Client ID &amp; Secret voor je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Registreert Client ID &amp; Secret bij hosted 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3398400" y="4389120"/>
            <a:ext cx="5394960" cy="155448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ffd7d7"/>
              </a:gs>
            </a:gsLst>
            <a:lin ang="3660000"/>
          </a:gradFill>
          <a:ln>
            <a:solidFill>
              <a:srgbClr val="ff0000"/>
            </a:solidFill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Client ID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Courier New"/>
              </a:rPr>
              <a:t>	</a:t>
            </a:r>
            <a:r>
              <a:rPr b="1" lang="en-US" sz="1800" spc="-1" strike="noStrike">
                <a:latin typeface="Courier New"/>
              </a:rPr>
              <a:t>apilab0207-mPQAR9gkjJdJ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Secret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1" lang="en-US" sz="1800" spc="-1" strike="noStrike">
                <a:latin typeface="Courier New"/>
              </a:rPr>
              <a:t>eYjXRwlR2dSjPhwQCDT1xMS4zj46S85y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TextShape 5"/>
          <p:cNvSpPr txBox="1"/>
          <p:nvPr/>
        </p:nvSpPr>
        <p:spPr>
          <a:xfrm rot="501600">
            <a:off x="7487280" y="4220640"/>
            <a:ext cx="2743200" cy="346320"/>
          </a:xfrm>
          <a:prstGeom prst="rect">
            <a:avLst/>
          </a:prstGeom>
          <a:solidFill>
            <a:srgbClr val="ffff00"/>
          </a:solidFill>
          <a:ln>
            <a:solidFill>
              <a:srgbClr val="81d41a"/>
            </a:solidFill>
            <a:prstDash val="dash"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= superuser autorisaties!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JWT genereren – hosted RI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581280" y="3017520"/>
            <a:ext cx="50288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097280" y="4114800"/>
            <a:ext cx="1078956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Gebruikt je Client ID &amp; Secret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Bevestig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Copy de waarde (inclusief </a:t>
            </a:r>
            <a:r>
              <a:rPr b="0" lang="en-US" sz="1800" spc="-1" strike="noStrike">
                <a:latin typeface="Courier New"/>
              </a:rPr>
              <a:t>Bearer</a:t>
            </a:r>
            <a:r>
              <a:rPr b="0" lang="en-US" sz="1800" spc="-1" strike="noStrike">
                <a:latin typeface="Arial"/>
              </a:rPr>
              <a:t>) en neem op in </a:t>
            </a:r>
            <a:r>
              <a:rPr b="0" lang="en-US" sz="1800" spc="-1" strike="noStrike">
                <a:latin typeface="Courier New"/>
              </a:rPr>
              <a:t>Authorization</a:t>
            </a:r>
            <a:r>
              <a:rPr b="0" lang="en-US" sz="1800" spc="-1" strike="noStrike">
                <a:latin typeface="Arial"/>
              </a:rPr>
              <a:t> 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2468880" y="2622240"/>
            <a:ext cx="71319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999999"/>
                </a:solidFill>
                <a:uFillTx/>
                <a:latin typeface="Arial"/>
                <a:hlinkClick r:id="rId1"/>
              </a:rPr>
              <a:t>https://ref.tst.vng.cloud/tokens/generate-jwt/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JWT genereren – docker RI (lokaal)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63760" y="3017520"/>
            <a:ext cx="11064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999999"/>
                </a:solidFill>
                <a:latin typeface="Arial"/>
              </a:rPr>
              <a:t>https://ref.tst.vng.cloud/ontwikkelaars/tutorials/eenmalige-setup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JWT genereren – hosted RI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398400" y="3561120"/>
            <a:ext cx="5394960" cy="155448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ffd7d7"/>
              </a:gs>
            </a:gsLst>
            <a:lin ang="3660000"/>
          </a:gradFill>
          <a:ln>
            <a:solidFill>
              <a:srgbClr val="ff0000"/>
            </a:solidFill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Client ID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Courier New"/>
              </a:rPr>
              <a:t>	</a:t>
            </a:r>
            <a:r>
              <a:rPr b="1" lang="en-US" sz="1800" spc="-1" strike="noStrike">
                <a:latin typeface="Courier New"/>
              </a:rPr>
              <a:t>apilab0207-mPQAR9gkjJdJ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Secret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1" lang="en-US" sz="1800" spc="-1" strike="noStrike">
                <a:latin typeface="Courier New"/>
              </a:rPr>
              <a:t>eYjXRwlR2dSjPhwQCDT1xMS4zj46S85y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 rot="501600">
            <a:off x="7487280" y="3428640"/>
            <a:ext cx="2743200" cy="346320"/>
          </a:xfrm>
          <a:prstGeom prst="rect">
            <a:avLst/>
          </a:prstGeom>
          <a:solidFill>
            <a:srgbClr val="ffff00"/>
          </a:solidFill>
          <a:ln>
            <a:solidFill>
              <a:srgbClr val="81d41a"/>
            </a:solidFill>
            <a:prstDash val="dash"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= superuser autorisaties!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2468880" y="2298240"/>
            <a:ext cx="71319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999999"/>
                </a:solidFill>
                <a:uFillTx/>
                <a:latin typeface="Arial"/>
                <a:hlinkClick r:id="rId1"/>
              </a:rPr>
              <a:t>https://ref.tst.vng.cloud/tokens/generate-jwt/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63360" y="5831640"/>
            <a:ext cx="11064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9999"/>
                </a:solidFill>
                <a:latin typeface="Arial"/>
              </a:rPr>
              <a:t>Lokale setup: https://ref.tst.vng.cloud/ontwikkelaars/tutorials/eenmalige-setup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VNG_Realisatie</Template>
  <TotalTime>101666</TotalTime>
  <Application>LibreOffice/6.2.4.2.0$Linux_X86_64 LibreOffice_project/20$Build-2</Application>
  <Words>1439</Words>
  <Paragraphs>312</Paragraphs>
  <Company>Vereninging Nederlandse Gemeenten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2018-06-01T13:59:48Z</dcterms:created>
  <dc:creator>Wishal Gokoel</dc:creator>
  <dc:description/>
  <dc:language>en-US</dc:language>
  <cp:lastModifiedBy/>
  <cp:lastPrinted>2018-11-28T15:41:52Z</cp:lastPrinted>
  <dcterms:modified xsi:type="dcterms:W3CDTF">2019-07-01T13:03:00Z</dcterms:modified>
  <cp:revision>595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Vereninging Nederlandse Gemeenten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Breedbeeld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