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589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FE3676B-12D8-4324-B57F-C98B18CCEF95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Ik zeg soms “berichten” maar dat is synonym voor “notificaties”</a:t>
            </a:r>
          </a:p>
        </p:txBody>
      </p:sp>
      <p:sp>
        <p:nvSpPr>
          <p:cNvPr id="42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BB3854-6527-4B9C-87C1-2F9D0E35903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Magische eigenschappen </a:t>
            </a:r>
            <a:r>
              <a:rPr lang="en-US" sz="2000" b="0" strike="noStrike" spc="-1">
                <a:latin typeface="Wingdings"/>
              </a:rPr>
              <a:t>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B0D21B-27D9-42E0-9D6D-D9237D680D3A}" type="slidenum">
              <a:rPr lang="en-US" sz="1200" b="0" strike="noStrike" spc="-1">
                <a:latin typeface="Arial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Privacy by Design: </a:t>
            </a:r>
            <a:r>
              <a:rPr lang="en-US" sz="2000" b="0" strike="noStrike" spc="-1" dirty="0" err="1">
                <a:latin typeface="Arial"/>
              </a:rPr>
              <a:t>Informatie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arme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berichten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B30707-7AE8-4FD3-9FF5-A0AD86A4B8CC}" type="slidenum">
              <a:rPr lang="en-US" sz="1200" b="0" strike="noStrike" spc="-1">
                <a:latin typeface="Arial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dia: 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A9F3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68288" indent="-268288"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36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-7200" y="6415920"/>
            <a:ext cx="4948200" cy="447840"/>
            <a:chOff x="-7200" y="6415920"/>
            <a:chExt cx="4948200" cy="447840"/>
          </a:xfrm>
        </p:grpSpPr>
        <p:sp>
          <p:nvSpPr>
            <p:cNvPr id="11" name="CustomShape 2"/>
            <p:cNvSpPr/>
            <p:nvPr/>
          </p:nvSpPr>
          <p:spPr>
            <a:xfrm>
              <a:off x="-7200" y="6415920"/>
              <a:ext cx="2690640" cy="44784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0640" cy="44784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6000" cy="72108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8320" y="1871640"/>
            <a:ext cx="4842360" cy="4318560"/>
            <a:chOff x="7348320" y="1871640"/>
            <a:chExt cx="4842360" cy="431856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8320" y="1871640"/>
              <a:ext cx="4319640" cy="431820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4920" cy="431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/>
          <p:cNvPicPr/>
          <p:nvPr/>
        </p:nvPicPr>
        <p:blipFill>
          <a:blip r:embed="rId15"/>
          <a:stretch/>
        </p:blipFill>
        <p:spPr>
          <a:xfrm>
            <a:off x="6172200" y="4323240"/>
            <a:ext cx="2633400" cy="25264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7200" y="6415920"/>
            <a:ext cx="4948200" cy="447840"/>
            <a:chOff x="-7200" y="6415920"/>
            <a:chExt cx="4948200" cy="447840"/>
          </a:xfrm>
        </p:grpSpPr>
        <p:sp>
          <p:nvSpPr>
            <p:cNvPr id="47" name="CustomShape 2"/>
            <p:cNvSpPr/>
            <p:nvPr/>
          </p:nvSpPr>
          <p:spPr>
            <a:xfrm>
              <a:off x="-7200" y="6415920"/>
              <a:ext cx="2690640" cy="44784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2250360" y="6415920"/>
              <a:ext cx="2690640" cy="44784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6000" cy="72108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89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1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31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33" name="Afbeelding 2"/>
          <p:cNvPicPr/>
          <p:nvPr/>
        </p:nvPicPr>
        <p:blipFill>
          <a:blip r:embed="rId15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73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75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17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.tst.vng.cloud/tokens/generate-jwt/" TargetMode="External"/><Relationship Id="rId2" Type="http://schemas.openxmlformats.org/officeDocument/2006/relationships/hyperlink" Target="https://ref.tst.vng.cloud/ontwikkelaars/tutorials/eenmalige-setup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webhook.sit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80000" y="1868760"/>
            <a:ext cx="6117120" cy="14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F07E23"/>
                </a:solidFill>
                <a:latin typeface="Arial"/>
                <a:ea typeface="Arial"/>
              </a:rPr>
              <a:t>Notificeren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600" b="1" strike="noStrike" spc="-1">
                <a:solidFill>
                  <a:srgbClr val="000090"/>
                </a:solidFill>
                <a:latin typeface="Arial"/>
                <a:ea typeface="Arial"/>
              </a:rPr>
              <a:t>Tutorial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API specificatie: Abonnementen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080000" y="1781280"/>
            <a:ext cx="11204280" cy="466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2000" b="0" strike="noStrike" spc="-1">
                <a:solidFill>
                  <a:srgbClr val="235D97"/>
                </a:solidFill>
                <a:latin typeface="Consolas"/>
                <a:ea typeface="ＭＳ Ｐゴシック"/>
              </a:rPr>
              <a:t>http://&lt;ip&gt;:8004/api/v1/abonnementen </a:t>
            </a:r>
            <a:r>
              <a:rPr lang="en-US" sz="2000" b="0" strike="noStrike" spc="-1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"callbackUrl"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"https://webhook.site/ea216914"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"auth"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"nvt"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"kanalen"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[{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"naam"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"zaken"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"filters"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"bronorganisatie"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"082096752011"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"zaaktype"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"http://&lt;ip&gt;:8002/api/v1/zaaktypen/5aa5c"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"vertrouwelijkheidaanduiding"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0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"*"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    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}]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raphic 98"/>
          <p:cNvPicPr/>
          <p:nvPr/>
        </p:nvPicPr>
        <p:blipFill>
          <a:blip r:embed="rId2"/>
          <a:stretch/>
        </p:blipFill>
        <p:spPr>
          <a:xfrm>
            <a:off x="474120" y="16495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3" name="Graphic 99"/>
          <p:cNvPicPr/>
          <p:nvPr/>
        </p:nvPicPr>
        <p:blipFill>
          <a:blip r:embed="rId3"/>
          <a:stretch/>
        </p:blipFill>
        <p:spPr>
          <a:xfrm>
            <a:off x="9264600" y="1671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4" name="Graphic 100"/>
          <p:cNvPicPr/>
          <p:nvPr/>
        </p:nvPicPr>
        <p:blipFill>
          <a:blip r:embed="rId2"/>
          <a:stretch/>
        </p:blipFill>
        <p:spPr>
          <a:xfrm>
            <a:off x="10803600" y="16621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5" name="Graphic 103"/>
          <p:cNvPicPr/>
          <p:nvPr/>
        </p:nvPicPr>
        <p:blipFill>
          <a:blip r:embed="rId4"/>
          <a:stretch/>
        </p:blipFill>
        <p:spPr>
          <a:xfrm>
            <a:off x="3551760" y="16495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6" name="Graphic 107"/>
          <p:cNvPicPr/>
          <p:nvPr/>
        </p:nvPicPr>
        <p:blipFill>
          <a:blip r:embed="rId5"/>
          <a:stretch/>
        </p:blipFill>
        <p:spPr>
          <a:xfrm>
            <a:off x="4426920" y="4096080"/>
            <a:ext cx="498600" cy="498600"/>
          </a:xfrm>
          <a:prstGeom prst="rect">
            <a:avLst/>
          </a:prstGeom>
          <a:ln>
            <a:noFill/>
          </a:ln>
        </p:spPr>
      </p:pic>
      <p:pic>
        <p:nvPicPr>
          <p:cNvPr id="367" name="Graphic 109"/>
          <p:cNvPicPr/>
          <p:nvPr/>
        </p:nvPicPr>
        <p:blipFill>
          <a:blip r:embed="rId4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498960" y="2609640"/>
            <a:ext cx="8640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Burger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020320" y="2609640"/>
            <a:ext cx="11001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MOR app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70" name="Graphic 112"/>
          <p:cNvPicPr/>
          <p:nvPr/>
        </p:nvPicPr>
        <p:blipFill>
          <a:blip r:embed="rId6"/>
          <a:stretch/>
        </p:blipFill>
        <p:spPr>
          <a:xfrm>
            <a:off x="2113200" y="16621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71" name="CustomShape 3"/>
          <p:cNvSpPr/>
          <p:nvPr/>
        </p:nvSpPr>
        <p:spPr>
          <a:xfrm>
            <a:off x="3423600" y="2609640"/>
            <a:ext cx="11703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902160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UI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10605240" y="2609640"/>
            <a:ext cx="13104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Ambtenaar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75" name="Group 7"/>
          <p:cNvGrpSpPr/>
          <p:nvPr/>
        </p:nvGrpSpPr>
        <p:grpSpPr>
          <a:xfrm>
            <a:off x="4254120" y="1854720"/>
            <a:ext cx="334440" cy="147960"/>
            <a:chOff x="4254120" y="1854720"/>
            <a:chExt cx="334440" cy="147960"/>
          </a:xfrm>
        </p:grpSpPr>
        <p:sp>
          <p:nvSpPr>
            <p:cNvPr id="376" name="CustomShape 8"/>
            <p:cNvSpPr/>
            <p:nvPr/>
          </p:nvSpPr>
          <p:spPr>
            <a:xfrm>
              <a:off x="4440600" y="1854720"/>
              <a:ext cx="147960" cy="1479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7" name="Line 9"/>
            <p:cNvSpPr/>
            <p:nvPr/>
          </p:nvSpPr>
          <p:spPr>
            <a:xfrm>
              <a:off x="4254120" y="1928880"/>
              <a:ext cx="186120" cy="0"/>
            </a:xfrm>
            <a:prstGeom prst="line">
              <a:avLst/>
            </a:prstGeom>
            <a:ln w="2844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8" name="Group 10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79" name="CustomShape 11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80" name="Group 12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81" name="CustomShape 13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2" name="Line 14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83" name="Graphic 123"/>
            <p:cNvPicPr/>
            <p:nvPr/>
          </p:nvPicPr>
          <p:blipFill>
            <a:blip r:embed="rId7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4" name="Group 15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85" name="CustomShape 16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86" name="Group 17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87" name="CustomShape 18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8" name="Line 19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89" name="Graphic 129"/>
            <p:cNvPicPr/>
            <p:nvPr/>
          </p:nvPicPr>
          <p:blipFill>
            <a:blip r:embed="rId8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0" name="Group 20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91" name="CustomShape 21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2" name="Line 22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93" name="CustomShape 23"/>
          <p:cNvSpPr/>
          <p:nvPr/>
        </p:nvSpPr>
        <p:spPr>
          <a:xfrm>
            <a:off x="2986920" y="2106720"/>
            <a:ext cx="60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4"/>
          <p:cNvSpPr/>
          <p:nvPr/>
        </p:nvSpPr>
        <p:spPr>
          <a:xfrm>
            <a:off x="4228560" y="2356560"/>
            <a:ext cx="1704600" cy="65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5"/>
          <p:cNvSpPr/>
          <p:nvPr/>
        </p:nvSpPr>
        <p:spPr>
          <a:xfrm>
            <a:off x="1448280" y="2106720"/>
            <a:ext cx="60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26"/>
          <p:cNvSpPr/>
          <p:nvPr/>
        </p:nvSpPr>
        <p:spPr>
          <a:xfrm flipH="1">
            <a:off x="4970520" y="3636000"/>
            <a:ext cx="1368000" cy="1490400"/>
          </a:xfrm>
          <a:prstGeom prst="arc">
            <a:avLst>
              <a:gd name="adj1" fmla="val 16497789"/>
              <a:gd name="adj2" fmla="val 6770275"/>
            </a:avLst>
          </a:pr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27"/>
          <p:cNvSpPr/>
          <p:nvPr/>
        </p:nvSpPr>
        <p:spPr>
          <a:xfrm>
            <a:off x="6563880" y="2301840"/>
            <a:ext cx="931680" cy="3259440"/>
          </a:xfrm>
          <a:custGeom>
            <a:avLst/>
            <a:gdLst/>
            <a:ahLst/>
            <a:cxnLst/>
            <a:rect l="l" t="t" r="r" b="b"/>
            <a:pathLst>
              <a:path w="932507" h="4173647">
                <a:moveTo>
                  <a:pt x="0" y="4173647"/>
                </a:moveTo>
                <a:cubicBezTo>
                  <a:pt x="252743" y="4129134"/>
                  <a:pt x="505486" y="4084622"/>
                  <a:pt x="588476" y="3503691"/>
                </a:cubicBezTo>
                <a:cubicBezTo>
                  <a:pt x="671466" y="2922760"/>
                  <a:pt x="440603" y="1272011"/>
                  <a:pt x="497941" y="688063"/>
                </a:cubicBezTo>
                <a:cubicBezTo>
                  <a:pt x="555280" y="104114"/>
                  <a:pt x="837446" y="63374"/>
                  <a:pt x="932507" y="0"/>
                </a:cubicBezTo>
              </a:path>
            </a:pathLst>
          </a:custGeom>
          <a:noFill/>
          <a:ln w="5724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28"/>
          <p:cNvSpPr/>
          <p:nvPr/>
        </p:nvSpPr>
        <p:spPr>
          <a:xfrm>
            <a:off x="8567640" y="2120400"/>
            <a:ext cx="60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29"/>
          <p:cNvSpPr/>
          <p:nvPr/>
        </p:nvSpPr>
        <p:spPr>
          <a:xfrm>
            <a:off x="10259640" y="2121120"/>
            <a:ext cx="60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0" name="Graphic 142"/>
          <p:cNvPicPr/>
          <p:nvPr/>
        </p:nvPicPr>
        <p:blipFill>
          <a:blip r:embed="rId5"/>
          <a:stretch/>
        </p:blipFill>
        <p:spPr>
          <a:xfrm>
            <a:off x="7193880" y="3460320"/>
            <a:ext cx="498600" cy="498600"/>
          </a:xfrm>
          <a:prstGeom prst="rect">
            <a:avLst/>
          </a:prstGeom>
          <a:ln>
            <a:noFill/>
          </a:ln>
        </p:spPr>
      </p:pic>
      <p:sp>
        <p:nvSpPr>
          <p:cNvPr id="401" name="CustomShape 30"/>
          <p:cNvSpPr/>
          <p:nvPr/>
        </p:nvSpPr>
        <p:spPr>
          <a:xfrm>
            <a:off x="1181160" y="1638720"/>
            <a:ext cx="10926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Melding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2733480" y="1653480"/>
            <a:ext cx="10926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Melding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403" name="Graphic 145"/>
          <p:cNvPicPr/>
          <p:nvPr/>
        </p:nvPicPr>
        <p:blipFill>
          <a:blip r:embed="rId9"/>
          <a:stretch/>
        </p:blipFill>
        <p:spPr>
          <a:xfrm>
            <a:off x="8640360" y="1532520"/>
            <a:ext cx="420480" cy="565200"/>
          </a:xfrm>
          <a:prstGeom prst="rect">
            <a:avLst/>
          </a:prstGeom>
          <a:ln>
            <a:noFill/>
          </a:ln>
        </p:spPr>
      </p:pic>
      <p:pic>
        <p:nvPicPr>
          <p:cNvPr id="404" name="Graphic 146"/>
          <p:cNvPicPr/>
          <p:nvPr/>
        </p:nvPicPr>
        <p:blipFill>
          <a:blip r:embed="rId9"/>
          <a:stretch/>
        </p:blipFill>
        <p:spPr>
          <a:xfrm>
            <a:off x="10320840" y="1522440"/>
            <a:ext cx="420480" cy="565200"/>
          </a:xfrm>
          <a:prstGeom prst="rect">
            <a:avLst/>
          </a:prstGeom>
          <a:ln>
            <a:noFill/>
          </a:ln>
        </p:spPr>
      </p:pic>
      <p:sp>
        <p:nvSpPr>
          <p:cNvPr id="405" name="CustomShape 32"/>
          <p:cNvSpPr/>
          <p:nvPr/>
        </p:nvSpPr>
        <p:spPr>
          <a:xfrm>
            <a:off x="4692240" y="2329200"/>
            <a:ext cx="19839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Zaak aanmaken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6" name="CustomShape 33"/>
          <p:cNvSpPr/>
          <p:nvPr/>
        </p:nvSpPr>
        <p:spPr>
          <a:xfrm rot="1122000">
            <a:off x="11361600" y="1275120"/>
            <a:ext cx="4111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C20015"/>
                </a:solidFill>
                <a:latin typeface="Calibri"/>
                <a:ea typeface="ＭＳ Ｐゴシック"/>
              </a:rPr>
              <a:t>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7" name="CustomShape 34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3: Berichten routeren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408" name="Group 35"/>
          <p:cNvGrpSpPr/>
          <p:nvPr/>
        </p:nvGrpSpPr>
        <p:grpSpPr>
          <a:xfrm>
            <a:off x="5794920" y="1415880"/>
            <a:ext cx="2569320" cy="1580760"/>
            <a:chOff x="5794920" y="1415880"/>
            <a:chExt cx="2569320" cy="1580760"/>
          </a:xfrm>
        </p:grpSpPr>
        <p:sp>
          <p:nvSpPr>
            <p:cNvPr id="409" name="CustomShape 36"/>
            <p:cNvSpPr/>
            <p:nvPr/>
          </p:nvSpPr>
          <p:spPr>
            <a:xfrm>
              <a:off x="6290640" y="1785600"/>
              <a:ext cx="1704600" cy="1211040"/>
            </a:xfrm>
            <a:custGeom>
              <a:avLst/>
              <a:gdLst/>
              <a:ahLst/>
              <a:cxnLst/>
              <a:rect l="l" t="t" r="r" b="b"/>
              <a:pathLst>
                <a:path w="1574800" h="1211636">
                  <a:moveTo>
                    <a:pt x="1574800" y="17836"/>
                  </a:moveTo>
                  <a:cubicBezTo>
                    <a:pt x="1293283" y="-6153"/>
                    <a:pt x="1011767" y="-30142"/>
                    <a:pt x="812800" y="119436"/>
                  </a:cubicBezTo>
                  <a:cubicBezTo>
                    <a:pt x="613833" y="269014"/>
                    <a:pt x="516467" y="733270"/>
                    <a:pt x="381000" y="915303"/>
                  </a:cubicBezTo>
                  <a:cubicBezTo>
                    <a:pt x="245533" y="1097336"/>
                    <a:pt x="122766" y="1154486"/>
                    <a:pt x="0" y="1211636"/>
                  </a:cubicBez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37"/>
            <p:cNvSpPr/>
            <p:nvPr/>
          </p:nvSpPr>
          <p:spPr>
            <a:xfrm>
              <a:off x="5794920" y="1415880"/>
              <a:ext cx="25693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235D97"/>
                  </a:solidFill>
                  <a:latin typeface="Calibri"/>
                  <a:ea typeface="ＭＳ Ｐゴシック"/>
                </a:rPr>
                <a:t>Zaak details ophalen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411" name="CustomShape 38"/>
          <p:cNvSpPr/>
          <p:nvPr/>
        </p:nvSpPr>
        <p:spPr>
          <a:xfrm>
            <a:off x="2837160" y="3252600"/>
            <a:ext cx="2405520" cy="1579320"/>
          </a:xfrm>
          <a:prstGeom prst="wedgeRectCallout">
            <a:avLst>
              <a:gd name="adj1" fmla="val 65295"/>
              <a:gd name="adj2" fmla="val -2301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Heeft kanaal "zaken" aangemaakt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9"/>
          <p:cNvSpPr/>
          <p:nvPr/>
        </p:nvSpPr>
        <p:spPr>
          <a:xfrm>
            <a:off x="7521120" y="69120"/>
            <a:ext cx="2697120" cy="1248480"/>
          </a:xfrm>
          <a:prstGeom prst="wedgeRectCallout">
            <a:avLst>
              <a:gd name="adj1" fmla="val -21028"/>
              <a:gd name="adj2" fmla="val 69453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Is geabonneerd op kanaal "zaken"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413" name="Group 40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414" name="CustomShape 41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5" name="CustomShape 42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API specificatie: Berichten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092600" y="1557720"/>
            <a:ext cx="10977120" cy="5138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2200" b="0" strike="noStrike" spc="-1" dirty="0">
                <a:solidFill>
                  <a:srgbClr val="235D97"/>
                </a:solidFill>
                <a:latin typeface="Consolas"/>
                <a:ea typeface="ＭＳ Ｐゴシック"/>
              </a:rPr>
              <a:t>http://&lt;nrc-ip&gt;:8004/api/v1/notificaties </a:t>
            </a:r>
            <a:r>
              <a:rPr lang="en-US" sz="2000" b="0" strike="noStrike" spc="-1" dirty="0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kanaal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zaken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hoofdObject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"http://&lt;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ip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&gt;:8000/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api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/v1/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zaken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/d7a22"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"resource": "status"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resourceUrl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"https://&lt;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ip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&gt;:8000/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api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/v1/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statussen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/721c9"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actie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"create"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aanmaakdatum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"2018-01-01T17:00:00Z"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kenmerken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{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bronorganisatie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"082096752011"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zaaktype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"http://&lt;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ip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&gt;:8002/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api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/v1/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zaaktypen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/5aa5c"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vertrouwelijkheidaanduiding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r>
              <a:rPr lang="en-US" sz="2200" b="0" strike="noStrike" spc="-1" dirty="0" err="1">
                <a:solidFill>
                  <a:srgbClr val="00853C"/>
                </a:solidFill>
                <a:latin typeface="Consolas"/>
                <a:ea typeface="ＭＳ Ｐゴシック"/>
              </a:rPr>
              <a:t>openbaar</a:t>
            </a:r>
            <a:r>
              <a:rPr lang="en-US" sz="2200" b="0" strike="noStrike" spc="-1" dirty="0">
                <a:solidFill>
                  <a:srgbClr val="00853C"/>
                </a:solidFill>
                <a:latin typeface="Consolas"/>
                <a:ea typeface="ＭＳ Ｐゴシック"/>
              </a:rPr>
              <a:t>"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    }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F56AFF9-F9EB-45EC-8985-37DAEC75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Aan de slag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B2B5A9A-B020-4145-A0E1-6D4DD9A3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00" y="1604520"/>
            <a:ext cx="10503120" cy="3977280"/>
          </a:xfrm>
        </p:spPr>
        <p:txBody>
          <a:bodyPr/>
          <a:lstStyle/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/>
              <a:t>https://ref.tst.vng.cloud/ontwikkelaars/tutorials/notificeren</a:t>
            </a:r>
          </a:p>
        </p:txBody>
      </p:sp>
    </p:spTree>
    <p:extLst>
      <p:ext uri="{BB962C8B-B14F-4D97-AF65-F5344CB8AC3E}">
        <p14:creationId xmlns:p14="http://schemas.microsoft.com/office/powerpoint/2010/main" val="787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80000" y="1080000"/>
            <a:ext cx="10031760" cy="7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Notificaties: flow?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079640" y="1800720"/>
            <a:ext cx="1003212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 Consumer-A wil ik geïnformeerd worden als een Zaak/Document gewijzigd wordt door Consumer-B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223" name="Group 3"/>
          <p:cNvGrpSpPr/>
          <p:nvPr/>
        </p:nvGrpSpPr>
        <p:grpSpPr>
          <a:xfrm>
            <a:off x="3300840" y="3031200"/>
            <a:ext cx="5590080" cy="2453400"/>
            <a:chOff x="3300840" y="3031200"/>
            <a:chExt cx="5590080" cy="2453400"/>
          </a:xfrm>
        </p:grpSpPr>
        <p:pic>
          <p:nvPicPr>
            <p:cNvPr id="224" name="Graphic 110"/>
            <p:cNvPicPr/>
            <p:nvPr/>
          </p:nvPicPr>
          <p:blipFill>
            <a:blip r:embed="rId2"/>
            <a:stretch/>
          </p:blipFill>
          <p:spPr>
            <a:xfrm>
              <a:off x="3551760" y="303120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Graphic 112"/>
            <p:cNvPicPr/>
            <p:nvPr/>
          </p:nvPicPr>
          <p:blipFill>
            <a:blip r:embed="rId2"/>
            <a:stretch/>
          </p:blipFill>
          <p:spPr>
            <a:xfrm>
              <a:off x="7725960" y="305316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CustomShape 4"/>
            <p:cNvSpPr/>
            <p:nvPr/>
          </p:nvSpPr>
          <p:spPr>
            <a:xfrm>
              <a:off x="3300840" y="3990960"/>
              <a:ext cx="1415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Consumer 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7475400" y="3990960"/>
              <a:ext cx="1415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Consumer A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28" name="Group 6"/>
            <p:cNvGrpSpPr/>
            <p:nvPr/>
          </p:nvGrpSpPr>
          <p:grpSpPr>
            <a:xfrm>
              <a:off x="4254120" y="3236400"/>
              <a:ext cx="334440" cy="147960"/>
              <a:chOff x="4254120" y="3236400"/>
              <a:chExt cx="334440" cy="147960"/>
            </a:xfrm>
          </p:grpSpPr>
          <p:sp>
            <p:nvSpPr>
              <p:cNvPr id="229" name="CustomShape 7"/>
              <p:cNvSpPr/>
              <p:nvPr/>
            </p:nvSpPr>
            <p:spPr>
              <a:xfrm>
                <a:off x="4440600" y="323640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0" name="Line 8"/>
              <p:cNvSpPr/>
              <p:nvPr/>
            </p:nvSpPr>
            <p:spPr>
              <a:xfrm>
                <a:off x="4254120" y="3310560"/>
                <a:ext cx="186120" cy="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31" name="Group 9"/>
            <p:cNvGrpSpPr/>
            <p:nvPr/>
          </p:nvGrpSpPr>
          <p:grpSpPr>
            <a:xfrm>
              <a:off x="5384520" y="4429080"/>
              <a:ext cx="1440000" cy="1055520"/>
              <a:chOff x="5384520" y="4429080"/>
              <a:chExt cx="1440000" cy="1055520"/>
            </a:xfrm>
          </p:grpSpPr>
          <p:sp>
            <p:nvSpPr>
              <p:cNvPr id="232" name="CustomShape 10"/>
              <p:cNvSpPr/>
              <p:nvPr/>
            </p:nvSpPr>
            <p:spPr>
              <a:xfrm>
                <a:off x="5384520" y="5151240"/>
                <a:ext cx="1440000" cy="33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Zaken (ZRC)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233" name="Group 11"/>
              <p:cNvGrpSpPr/>
              <p:nvPr/>
            </p:nvGrpSpPr>
            <p:grpSpPr>
              <a:xfrm>
                <a:off x="6030360" y="4429080"/>
                <a:ext cx="147960" cy="334080"/>
                <a:chOff x="6030360" y="4429080"/>
                <a:chExt cx="147960" cy="334080"/>
              </a:xfrm>
            </p:grpSpPr>
            <p:sp>
              <p:nvSpPr>
                <p:cNvPr id="234" name="CustomShape 12"/>
                <p:cNvSpPr/>
                <p:nvPr/>
              </p:nvSpPr>
              <p:spPr>
                <a:xfrm rot="16200000">
                  <a:off x="6030360" y="4429080"/>
                  <a:ext cx="147960" cy="147960"/>
                </a:xfrm>
                <a:prstGeom prst="ellipse">
                  <a:avLst/>
                </a:prstGeom>
                <a:ln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5" name="Line 13"/>
                <p:cNvSpPr/>
                <p:nvPr/>
              </p:nvSpPr>
              <p:spPr>
                <a:xfrm flipV="1">
                  <a:off x="6104520" y="4576680"/>
                  <a:ext cx="0" cy="186480"/>
                </a:xfrm>
                <a:prstGeom prst="line">
                  <a:avLst/>
                </a:prstGeom>
                <a:ln w="2844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pic>
            <p:nvPicPr>
              <p:cNvPr id="236" name="Graphic 126"/>
              <p:cNvPicPr/>
              <p:nvPr/>
            </p:nvPicPr>
            <p:blipFill>
              <a:blip r:embed="rId3"/>
              <a:stretch/>
            </p:blipFill>
            <p:spPr>
              <a:xfrm>
                <a:off x="5647320" y="4482000"/>
                <a:ext cx="913680" cy="9136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7" name="Group 14"/>
            <p:cNvGrpSpPr/>
            <p:nvPr/>
          </p:nvGrpSpPr>
          <p:grpSpPr>
            <a:xfrm>
              <a:off x="7619040" y="3609000"/>
              <a:ext cx="335160" cy="147960"/>
              <a:chOff x="7619040" y="3609000"/>
              <a:chExt cx="335160" cy="147960"/>
            </a:xfrm>
          </p:grpSpPr>
          <p:sp>
            <p:nvSpPr>
              <p:cNvPr id="238" name="CustomShape 15"/>
              <p:cNvSpPr/>
              <p:nvPr/>
            </p:nvSpPr>
            <p:spPr>
              <a:xfrm flipH="1">
                <a:off x="7618680" y="360900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9" name="Line 16"/>
              <p:cNvSpPr/>
              <p:nvPr/>
            </p:nvSpPr>
            <p:spPr>
              <a:xfrm flipH="1">
                <a:off x="7768080" y="3683160"/>
                <a:ext cx="186120" cy="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40" name="CustomShape 17"/>
            <p:cNvSpPr/>
            <p:nvPr/>
          </p:nvSpPr>
          <p:spPr>
            <a:xfrm>
              <a:off x="4228560" y="3738960"/>
              <a:ext cx="1704600" cy="653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18"/>
            <p:cNvSpPr/>
            <p:nvPr/>
          </p:nvSpPr>
          <p:spPr>
            <a:xfrm>
              <a:off x="4692240" y="3728880"/>
              <a:ext cx="1983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8EBAE5"/>
                  </a:solidFill>
                  <a:latin typeface="Calibri"/>
                  <a:ea typeface="ＭＳ Ｐゴシック"/>
                </a:rPr>
                <a:t>Zaak aanmaken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2" name="CustomShape 19"/>
            <p:cNvSpPr/>
            <p:nvPr/>
          </p:nvSpPr>
          <p:spPr>
            <a:xfrm flipV="1">
              <a:off x="6473160" y="3738240"/>
              <a:ext cx="1112040" cy="1062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20"/>
            <p:cNvSpPr/>
            <p:nvPr/>
          </p:nvSpPr>
          <p:spPr>
            <a:xfrm>
              <a:off x="6636960" y="4477680"/>
              <a:ext cx="13759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8EBAE5"/>
                  </a:solidFill>
                  <a:latin typeface="Calibri"/>
                  <a:ea typeface="ＭＳ Ｐゴシック"/>
                </a:rPr>
                <a:t>Notificatie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44" name="Group 21"/>
          <p:cNvGrpSpPr/>
          <p:nvPr/>
        </p:nvGrpSpPr>
        <p:grpSpPr>
          <a:xfrm>
            <a:off x="439920" y="2609640"/>
            <a:ext cx="11434320" cy="1714680"/>
            <a:chOff x="439920" y="2609640"/>
            <a:chExt cx="11434320" cy="1714680"/>
          </a:xfrm>
        </p:grpSpPr>
        <p:pic>
          <p:nvPicPr>
            <p:cNvPr id="245" name="Graphic 149"/>
            <p:cNvPicPr/>
            <p:nvPr/>
          </p:nvPicPr>
          <p:blipFill>
            <a:blip r:embed="rId4"/>
            <a:stretch/>
          </p:blipFill>
          <p:spPr>
            <a:xfrm>
              <a:off x="474120" y="303120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phic 150"/>
            <p:cNvPicPr/>
            <p:nvPr/>
          </p:nvPicPr>
          <p:blipFill>
            <a:blip r:embed="rId5"/>
            <a:stretch/>
          </p:blipFill>
          <p:spPr>
            <a:xfrm>
              <a:off x="9264600" y="305316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7" name="Graphic 151"/>
            <p:cNvPicPr/>
            <p:nvPr/>
          </p:nvPicPr>
          <p:blipFill>
            <a:blip r:embed="rId4"/>
            <a:stretch/>
          </p:blipFill>
          <p:spPr>
            <a:xfrm>
              <a:off x="10803600" y="304380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22"/>
            <p:cNvSpPr/>
            <p:nvPr/>
          </p:nvSpPr>
          <p:spPr>
            <a:xfrm>
              <a:off x="439920" y="3990960"/>
              <a:ext cx="9828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Persoon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9" name="CustomShape 23"/>
            <p:cNvSpPr/>
            <p:nvPr/>
          </p:nvSpPr>
          <p:spPr>
            <a:xfrm>
              <a:off x="2376720" y="3990960"/>
              <a:ext cx="387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UI</a:t>
              </a:r>
              <a:endParaRPr lang="en-US" sz="1600" b="0" strike="noStrike" spc="-1">
                <a:latin typeface="Arial"/>
              </a:endParaRPr>
            </a:p>
          </p:txBody>
        </p:sp>
        <p:pic>
          <p:nvPicPr>
            <p:cNvPr id="250" name="Graphic 154"/>
            <p:cNvPicPr/>
            <p:nvPr/>
          </p:nvPicPr>
          <p:blipFill>
            <a:blip r:embed="rId6"/>
            <a:stretch/>
          </p:blipFill>
          <p:spPr>
            <a:xfrm>
              <a:off x="2113200" y="304380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CustomShape 24"/>
            <p:cNvSpPr/>
            <p:nvPr/>
          </p:nvSpPr>
          <p:spPr>
            <a:xfrm>
              <a:off x="9528480" y="3990960"/>
              <a:ext cx="387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UI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2" name="CustomShape 25"/>
            <p:cNvSpPr/>
            <p:nvPr/>
          </p:nvSpPr>
          <p:spPr>
            <a:xfrm>
              <a:off x="10769400" y="3990960"/>
              <a:ext cx="9828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Persoon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3" name="CustomShape 26"/>
            <p:cNvSpPr/>
            <p:nvPr/>
          </p:nvSpPr>
          <p:spPr>
            <a:xfrm>
              <a:off x="2986920" y="3488400"/>
              <a:ext cx="604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27"/>
            <p:cNvSpPr/>
            <p:nvPr/>
          </p:nvSpPr>
          <p:spPr>
            <a:xfrm>
              <a:off x="1448280" y="3488400"/>
              <a:ext cx="604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28"/>
            <p:cNvSpPr/>
            <p:nvPr/>
          </p:nvSpPr>
          <p:spPr>
            <a:xfrm>
              <a:off x="8567640" y="3501720"/>
              <a:ext cx="604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29"/>
            <p:cNvSpPr/>
            <p:nvPr/>
          </p:nvSpPr>
          <p:spPr>
            <a:xfrm>
              <a:off x="10259640" y="3502440"/>
              <a:ext cx="604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30"/>
            <p:cNvSpPr/>
            <p:nvPr/>
          </p:nvSpPr>
          <p:spPr>
            <a:xfrm>
              <a:off x="1346400" y="3020400"/>
              <a:ext cx="761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8EBAE5"/>
                  </a:solidFill>
                  <a:latin typeface="Calibri"/>
                  <a:ea typeface="ＭＳ Ｐゴシック"/>
                </a:rPr>
                <a:t>Actie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8" name="CustomShape 31"/>
            <p:cNvSpPr/>
            <p:nvPr/>
          </p:nvSpPr>
          <p:spPr>
            <a:xfrm>
              <a:off x="2898720" y="3035160"/>
              <a:ext cx="761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8EBAE5"/>
                  </a:solidFill>
                  <a:latin typeface="Calibri"/>
                  <a:ea typeface="ＭＳ Ｐゴシック"/>
                </a:rPr>
                <a:t>Actie</a:t>
              </a:r>
              <a:endParaRPr lang="en-US" sz="1600" b="0" strike="noStrike" spc="-1">
                <a:latin typeface="Arial"/>
              </a:endParaRPr>
            </a:p>
          </p:txBody>
        </p:sp>
        <p:pic>
          <p:nvPicPr>
            <p:cNvPr id="259" name="Graphic 163"/>
            <p:cNvPicPr/>
            <p:nvPr/>
          </p:nvPicPr>
          <p:blipFill>
            <a:blip r:embed="rId7"/>
            <a:stretch/>
          </p:blipFill>
          <p:spPr>
            <a:xfrm>
              <a:off x="8640360" y="2914200"/>
              <a:ext cx="420480" cy="56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0" name="Graphic 164"/>
            <p:cNvPicPr/>
            <p:nvPr/>
          </p:nvPicPr>
          <p:blipFill>
            <a:blip r:embed="rId7"/>
            <a:stretch/>
          </p:blipFill>
          <p:spPr>
            <a:xfrm>
              <a:off x="10320840" y="2903760"/>
              <a:ext cx="420480" cy="56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1" name="CustomShape 32"/>
            <p:cNvSpPr/>
            <p:nvPr/>
          </p:nvSpPr>
          <p:spPr>
            <a:xfrm rot="1122000">
              <a:off x="11361600" y="2656800"/>
              <a:ext cx="41112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4000" b="1" strike="noStrike" spc="-1">
                  <a:solidFill>
                    <a:srgbClr val="C20015"/>
                  </a:solidFill>
                  <a:latin typeface="Calibri"/>
                  <a:ea typeface="ＭＳ Ｐゴシック"/>
                </a:rPr>
                <a:t>!</a:t>
              </a:r>
              <a:endParaRPr lang="en-US" sz="4000" b="0" strike="noStrike" spc="-1">
                <a:latin typeface="Arial"/>
              </a:endParaRPr>
            </a:p>
          </p:txBody>
        </p:sp>
      </p:grpSp>
      <p:sp>
        <p:nvSpPr>
          <p:cNvPr id="262" name="CustomShape 33"/>
          <p:cNvSpPr/>
          <p:nvPr/>
        </p:nvSpPr>
        <p:spPr>
          <a:xfrm>
            <a:off x="3291840" y="2560320"/>
            <a:ext cx="5851800" cy="3108600"/>
          </a:xfrm>
          <a:prstGeom prst="rect">
            <a:avLst/>
          </a:prstGeom>
          <a:noFill/>
          <a:ln w="19080">
            <a:solidFill>
              <a:srgbClr val="D63A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Notificatie Routering Component (NRC)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079640" y="1800360"/>
            <a:ext cx="1041768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6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Een component moet een bericht kunnen sturen die andere componenten kunnen ontvangen zodat zij hierop kunnen acteren</a:t>
            </a: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 (indien dit een interessant bericht is voor het betreffende ontvangende component)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Functionaliteiten:</a:t>
            </a: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registreren van abonnees (=componenten die berichten willen ontvangen)</a:t>
            </a: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ontvangen van berichten die gerouteerd moeten worden</a:t>
            </a: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distribueren van berichten naar de abonnees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266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67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268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70" name="Graphic 9"/>
            <p:cNvPicPr/>
            <p:nvPr/>
          </p:nvPicPr>
          <p:blipFill>
            <a:blip r:embed="rId3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1" name="CustomShape 8"/>
          <p:cNvSpPr/>
          <p:nvPr/>
        </p:nvSpPr>
        <p:spPr>
          <a:xfrm rot="752400">
            <a:off x="6462720" y="4969440"/>
            <a:ext cx="227880" cy="202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2" name="CustomShape 9"/>
          <p:cNvSpPr/>
          <p:nvPr/>
        </p:nvSpPr>
        <p:spPr>
          <a:xfrm rot="20791200">
            <a:off x="5637960" y="4859280"/>
            <a:ext cx="348480" cy="343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3" name="CustomShape 10"/>
          <p:cNvSpPr/>
          <p:nvPr/>
        </p:nvSpPr>
        <p:spPr>
          <a:xfrm rot="20791200">
            <a:off x="6225120" y="5940360"/>
            <a:ext cx="300960" cy="259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0: Eenmalige setup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79640" y="2560320"/>
            <a:ext cx="10032120" cy="21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476"/>
              </a:spcBef>
            </a:pPr>
            <a:r>
              <a:rPr lang="en-US" sz="2400" b="0" u="sng" strike="noStrike" spc="-1" dirty="0">
                <a:solidFill>
                  <a:srgbClr val="00B9F1"/>
                </a:solidFill>
                <a:uFillTx/>
                <a:latin typeface="Arial"/>
                <a:ea typeface="Arial"/>
                <a:hlinkClick r:id="rId2"/>
              </a:rPr>
              <a:t>https://ref.tst.vng.cloud/ontwikkelaars/tutorials/eenmalige-setup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 dirty="0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Opstarten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van containers</a:t>
            </a:r>
            <a:endParaRPr lang="en-US" sz="2400" b="0" strike="noStrike" spc="-1" dirty="0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Aanmaken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supergebruikers</a:t>
            </a:r>
            <a:endParaRPr lang="en-US" sz="2400" b="0" strike="noStrike" spc="-1" dirty="0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Configureren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van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autorisaties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services</a:t>
            </a:r>
            <a:endParaRPr lang="en-US" sz="2400" b="0" strike="noStrike" spc="-1" dirty="0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B9F1"/>
                </a:solidFill>
                <a:latin typeface="Arial"/>
                <a:ea typeface="Arial"/>
                <a:hlinkClick r:id="rId3"/>
              </a:rPr>
              <a:t>https://ref.tst.vng.cloud/tokens/generate-jwt/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voor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scopes/token</a:t>
            </a:r>
            <a:endParaRPr lang="en-US" sz="2400" b="0" strike="noStrike" spc="-1" dirty="0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B9F1"/>
                </a:solidFill>
                <a:latin typeface="Arial"/>
                <a:ea typeface="Arial"/>
                <a:hlinkClick r:id="rId4"/>
              </a:rPr>
              <a:t>https://webhook.site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voor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dummy callback URL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1: Bron registreert kanaal bij NC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79640" y="1800360"/>
            <a:ext cx="1003212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bron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is een ons geval gelijk aan een component</a:t>
            </a:r>
            <a:endParaRPr lang="en-US" sz="2400" b="0" strike="noStrike" spc="-1">
              <a:latin typeface="Arial"/>
            </a:endParaRPr>
          </a:p>
          <a:p>
            <a:pPr marL="539640" lvl="1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Bijvoorbeeld: ZRC, DRC, BRC, ZTC, etc.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2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Elke bron registreert een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kanaal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(Exchange in AMQP)</a:t>
            </a:r>
            <a:endParaRPr lang="en-US" sz="2400" b="0" strike="noStrike" spc="-1">
              <a:latin typeface="Arial"/>
            </a:endParaRPr>
          </a:p>
          <a:p>
            <a:pPr marL="539640" lvl="1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ZRC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registreert kanaal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zaken</a:t>
            </a:r>
            <a:endParaRPr lang="en-US" sz="2200" b="0" strike="noStrike" spc="-1">
              <a:latin typeface="Arial"/>
            </a:endParaRPr>
          </a:p>
          <a:p>
            <a:pPr marL="539640" lvl="1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DRC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registreert kanaal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 documenten</a:t>
            </a:r>
            <a:endParaRPr lang="en-US" sz="2200" b="0" strike="noStrike" spc="-1">
              <a:latin typeface="Arial"/>
            </a:endParaRPr>
          </a:p>
          <a:p>
            <a:pPr marL="539640" lvl="1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279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80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281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2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83" name="Graphic 86"/>
            <p:cNvPicPr/>
            <p:nvPr/>
          </p:nvPicPr>
          <p:blipFill>
            <a:blip r:embed="rId2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1: Bron registreert kanaal bij NC (2)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85" name="Afbeelding 284"/>
          <p:cNvPicPr/>
          <p:nvPr/>
        </p:nvPicPr>
        <p:blipFill>
          <a:blip r:embed="rId2"/>
          <a:stretch/>
        </p:blipFill>
        <p:spPr>
          <a:xfrm>
            <a:off x="874800" y="2527560"/>
            <a:ext cx="6257160" cy="1866240"/>
          </a:xfrm>
          <a:prstGeom prst="rect">
            <a:avLst/>
          </a:prstGeom>
          <a:ln>
            <a:noFill/>
          </a:ln>
        </p:spPr>
      </p:pic>
      <p:grpSp>
        <p:nvGrpSpPr>
          <p:cNvPr id="286" name="Group 2"/>
          <p:cNvGrpSpPr/>
          <p:nvPr/>
        </p:nvGrpSpPr>
        <p:grpSpPr>
          <a:xfrm>
            <a:off x="9236160" y="3587040"/>
            <a:ext cx="2453400" cy="1037880"/>
            <a:chOff x="9236160" y="3587040"/>
            <a:chExt cx="2453400" cy="1037880"/>
          </a:xfrm>
        </p:grpSpPr>
        <p:sp>
          <p:nvSpPr>
            <p:cNvPr id="287" name="CustomShape 3"/>
            <p:cNvSpPr/>
            <p:nvPr/>
          </p:nvSpPr>
          <p:spPr>
            <a:xfrm>
              <a:off x="9236160" y="429156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88" name="Group 4"/>
            <p:cNvGrpSpPr/>
            <p:nvPr/>
          </p:nvGrpSpPr>
          <p:grpSpPr>
            <a:xfrm>
              <a:off x="10388880" y="3587040"/>
              <a:ext cx="147960" cy="334080"/>
              <a:chOff x="10388880" y="3587040"/>
              <a:chExt cx="147960" cy="334080"/>
            </a:xfrm>
          </p:grpSpPr>
          <p:sp>
            <p:nvSpPr>
              <p:cNvPr id="289" name="CustomShape 5"/>
              <p:cNvSpPr/>
              <p:nvPr/>
            </p:nvSpPr>
            <p:spPr>
              <a:xfrm rot="16200000">
                <a:off x="10388880" y="358704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0" name="Line 6"/>
              <p:cNvSpPr/>
              <p:nvPr/>
            </p:nvSpPr>
            <p:spPr>
              <a:xfrm flipV="1">
                <a:off x="10463040" y="373500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91" name="Graphic 86"/>
            <p:cNvPicPr/>
            <p:nvPr/>
          </p:nvPicPr>
          <p:blipFill>
            <a:blip r:embed="rId3"/>
            <a:stretch/>
          </p:blipFill>
          <p:spPr>
            <a:xfrm>
              <a:off x="10005840" y="36439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2" name="Group 7"/>
          <p:cNvGrpSpPr/>
          <p:nvPr/>
        </p:nvGrpSpPr>
        <p:grpSpPr>
          <a:xfrm>
            <a:off x="9743040" y="1646280"/>
            <a:ext cx="1440000" cy="1055880"/>
            <a:chOff x="9743040" y="1646280"/>
            <a:chExt cx="1440000" cy="1055880"/>
          </a:xfrm>
        </p:grpSpPr>
        <p:sp>
          <p:nvSpPr>
            <p:cNvPr id="293" name="CustomShape 8"/>
            <p:cNvSpPr/>
            <p:nvPr/>
          </p:nvSpPr>
          <p:spPr>
            <a:xfrm>
              <a:off x="9743040" y="236880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94" name="Group 9"/>
            <p:cNvGrpSpPr/>
            <p:nvPr/>
          </p:nvGrpSpPr>
          <p:grpSpPr>
            <a:xfrm>
              <a:off x="10388880" y="1646280"/>
              <a:ext cx="147960" cy="334080"/>
              <a:chOff x="10388880" y="1646280"/>
              <a:chExt cx="147960" cy="334080"/>
            </a:xfrm>
          </p:grpSpPr>
          <p:sp>
            <p:nvSpPr>
              <p:cNvPr id="295" name="CustomShape 10"/>
              <p:cNvSpPr/>
              <p:nvPr/>
            </p:nvSpPr>
            <p:spPr>
              <a:xfrm rot="16200000">
                <a:off x="10388880" y="164628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6" name="Line 11"/>
              <p:cNvSpPr/>
              <p:nvPr/>
            </p:nvSpPr>
            <p:spPr>
              <a:xfrm flipV="1">
                <a:off x="10463040" y="179424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97" name="Graphic 42"/>
            <p:cNvPicPr/>
            <p:nvPr/>
          </p:nvPicPr>
          <p:blipFill>
            <a:blip r:embed="rId4"/>
            <a:stretch/>
          </p:blipFill>
          <p:spPr>
            <a:xfrm>
              <a:off x="10005840" y="169956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8" name="CustomShape 12"/>
          <p:cNvSpPr/>
          <p:nvPr/>
        </p:nvSpPr>
        <p:spPr>
          <a:xfrm flipH="1">
            <a:off x="9337680" y="2244240"/>
            <a:ext cx="1368000" cy="1490400"/>
          </a:xfrm>
          <a:prstGeom prst="arc">
            <a:avLst>
              <a:gd name="adj1" fmla="val 16497789"/>
              <a:gd name="adj2" fmla="val 6770275"/>
            </a:avLst>
          </a:prstGeom>
          <a:noFill/>
          <a:ln w="57240">
            <a:solidFill>
              <a:srgbClr val="88B5E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9" name="Group 13"/>
          <p:cNvGrpSpPr/>
          <p:nvPr/>
        </p:nvGrpSpPr>
        <p:grpSpPr>
          <a:xfrm>
            <a:off x="10837800" y="3721320"/>
            <a:ext cx="1207800" cy="394920"/>
            <a:chOff x="10837800" y="3721320"/>
            <a:chExt cx="1207800" cy="394920"/>
          </a:xfrm>
        </p:grpSpPr>
        <p:sp>
          <p:nvSpPr>
            <p:cNvPr id="300" name="CustomShape 14"/>
            <p:cNvSpPr/>
            <p:nvPr/>
          </p:nvSpPr>
          <p:spPr>
            <a:xfrm>
              <a:off x="10837800" y="376884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01" name="CustomShape 15"/>
            <p:cNvSpPr/>
            <p:nvPr/>
          </p:nvSpPr>
          <p:spPr>
            <a:xfrm>
              <a:off x="11119320" y="372132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02" name="CustomShape 16"/>
          <p:cNvSpPr/>
          <p:nvPr/>
        </p:nvSpPr>
        <p:spPr>
          <a:xfrm>
            <a:off x="7406640" y="2697120"/>
            <a:ext cx="22111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Registreer kanaal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“zaken”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API specificatie: Kanalen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078920" y="1800000"/>
            <a:ext cx="11111400" cy="411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2200" b="0" strike="noStrike" spc="-1">
                <a:solidFill>
                  <a:srgbClr val="235D97"/>
                </a:solidFill>
                <a:latin typeface="Consolas"/>
                <a:ea typeface="ＭＳ Ｐゴシック"/>
              </a:rPr>
              <a:t>http://&lt;ip&gt;:8004/api/v1/kanalen </a:t>
            </a:r>
            <a:r>
              <a:rPr lang="en-US" sz="2200" b="0" strike="noStrike" spc="-1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br/>
            <a:r>
              <a:rPr lang="en-US" sz="2200" b="0" strike="noStrike" spc="-1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"naam"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</a:t>
            </a: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"zaken"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"documentatieLink"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</a:t>
            </a: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"https://example.com/docs/"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"filters"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: [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    "bronorganisatie"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    "zaaktype"</a:t>
            </a: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853C"/>
                </a:solidFill>
                <a:latin typeface="Consolas"/>
                <a:ea typeface="ＭＳ Ｐゴシック"/>
              </a:rPr>
              <a:t>        "vertrouwelijkheidaanduiding"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    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2: Applicatie abonneert zich op kanaal bij NC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079640" y="1800360"/>
            <a:ext cx="623484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abonnement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op een kanaal zorgt ervoor dat berichten op dat kanaal bij de abonnee terecht komen.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Door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filters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mee te geven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stuurt het NC alleen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berichten door die voldoen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aan het filter.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07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08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09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10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11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12" name="Graphic 86"/>
            <p:cNvPicPr/>
            <p:nvPr/>
          </p:nvPicPr>
          <p:blipFill>
            <a:blip r:embed="rId2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3" name="Group 8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14" name="CustomShape 9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15" name="Group 10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16" name="CustomShape 11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17" name="Line 12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18" name="Graphic 42"/>
            <p:cNvPicPr/>
            <p:nvPr/>
          </p:nvPicPr>
          <p:blipFill>
            <a:blip r:embed="rId3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9" name="Group 13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320" name="CustomShape 14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21" name="CustomShape 15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lang="en-US" sz="2000" b="0" strike="noStrike" spc="-1">
                <a:latin typeface="Arial"/>
              </a:endParaRPr>
            </a:p>
          </p:txBody>
        </p:sp>
      </p:grpSp>
      <p:pic>
        <p:nvPicPr>
          <p:cNvPr id="322" name="Graphic 18"/>
          <p:cNvPicPr/>
          <p:nvPr/>
        </p:nvPicPr>
        <p:blipFill>
          <a:blip r:embed="rId4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23" name="CustomShape 16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24" name="Group 17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25" name="CustomShape 18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6" name="Line 19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27" name="CustomShape 20"/>
          <p:cNvSpPr/>
          <p:nvPr/>
        </p:nvSpPr>
        <p:spPr>
          <a:xfrm>
            <a:off x="7149600" y="3548520"/>
            <a:ext cx="24685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Abonneer op kanaal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35D97"/>
                </a:solidFill>
                <a:latin typeface="Calibri"/>
                <a:ea typeface="ＭＳ Ｐゴシック"/>
              </a:rPr>
              <a:t>“zaken”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6816240" y="1927800"/>
            <a:ext cx="1094040" cy="3249720"/>
          </a:xfrm>
          <a:custGeom>
            <a:avLst/>
            <a:gdLst/>
            <a:ahLst/>
            <a:cxnLst/>
            <a:rect l="l" t="t" r="r" b="b"/>
            <a:pathLst>
              <a:path w="1072452" h="4161453">
                <a:moveTo>
                  <a:pt x="0" y="4161453"/>
                </a:moveTo>
                <a:cubicBezTo>
                  <a:pt x="252743" y="4116940"/>
                  <a:pt x="505486" y="4072428"/>
                  <a:pt x="588476" y="3491497"/>
                </a:cubicBezTo>
                <a:cubicBezTo>
                  <a:pt x="671466" y="2910566"/>
                  <a:pt x="417278" y="1257785"/>
                  <a:pt x="497941" y="675869"/>
                </a:cubicBezTo>
                <a:cubicBezTo>
                  <a:pt x="578604" y="93953"/>
                  <a:pt x="846776" y="51180"/>
                  <a:pt x="1072452" y="0"/>
                </a:cubicBezTo>
              </a:path>
            </a:pathLst>
          </a:custGeom>
          <a:noFill/>
          <a:ln w="57240">
            <a:solidFill>
              <a:schemeClr val="accent1"/>
            </a:solidFill>
            <a:round/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2"/>
          <p:cNvSpPr/>
          <p:nvPr/>
        </p:nvSpPr>
        <p:spPr>
          <a:xfrm rot="20337000" flipH="1">
            <a:off x="6530760" y="5046840"/>
            <a:ext cx="304560" cy="281880"/>
          </a:xfrm>
          <a:prstGeom prst="lightningBol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A9F3"/>
                </a:solidFill>
                <a:latin typeface="Arial"/>
                <a:ea typeface="Arial"/>
              </a:rPr>
              <a:t>Stap 2: Applicatie abonneert zich op kanaal bij NC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079640" y="1800360"/>
            <a:ext cx="623484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abonnement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op een kanaal zorgt ervoor dat berichten op dat kanaal bij de abonnee terecht komen.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Door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filters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mee te geven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stuurt het NC alleen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berichten door die voldoen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aan het filter.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lang="en-US" sz="2400" b="0" strike="noStrike" spc="-1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callback URL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de plek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waar de berichten heen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moeten (      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33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34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35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6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37" name="Graphic 86"/>
            <p:cNvPicPr/>
            <p:nvPr/>
          </p:nvPicPr>
          <p:blipFill>
            <a:blip r:embed="rId2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8" name="Group 8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39" name="CustomShape 9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40" name="Group 10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41" name="CustomShape 11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2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43" name="Graphic 42"/>
            <p:cNvPicPr/>
            <p:nvPr/>
          </p:nvPicPr>
          <p:blipFill>
            <a:blip r:embed="rId3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4" name="Group 13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345" name="CustomShape 14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6" name="CustomShape 15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lang="en-US" sz="2000" b="0" strike="noStrike" spc="-1">
                <a:latin typeface="Arial"/>
              </a:endParaRPr>
            </a:p>
          </p:txBody>
        </p:sp>
      </p:grpSp>
      <p:pic>
        <p:nvPicPr>
          <p:cNvPr id="347" name="Graphic 18"/>
          <p:cNvPicPr/>
          <p:nvPr/>
        </p:nvPicPr>
        <p:blipFill>
          <a:blip r:embed="rId4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48" name="CustomShape 16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49" name="Group 17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50" name="CustomShape 18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1" name="Line 19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2" name="Group 20"/>
          <p:cNvGrpSpPr/>
          <p:nvPr/>
        </p:nvGrpSpPr>
        <p:grpSpPr>
          <a:xfrm>
            <a:off x="2618280" y="5767200"/>
            <a:ext cx="335160" cy="147960"/>
            <a:chOff x="2618280" y="5767200"/>
            <a:chExt cx="335160" cy="147960"/>
          </a:xfrm>
        </p:grpSpPr>
        <p:sp>
          <p:nvSpPr>
            <p:cNvPr id="353" name="CustomShape 21"/>
            <p:cNvSpPr/>
            <p:nvPr/>
          </p:nvSpPr>
          <p:spPr>
            <a:xfrm flipH="1">
              <a:off x="2617920" y="5767200"/>
              <a:ext cx="147960" cy="1479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4" name="Line 22"/>
            <p:cNvSpPr/>
            <p:nvPr/>
          </p:nvSpPr>
          <p:spPr>
            <a:xfrm flipH="1">
              <a:off x="2767320" y="584136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55" name="CustomShape 23"/>
          <p:cNvSpPr/>
          <p:nvPr/>
        </p:nvSpPr>
        <p:spPr>
          <a:xfrm>
            <a:off x="7149600" y="3548520"/>
            <a:ext cx="24685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D9D9D9"/>
                </a:solidFill>
                <a:latin typeface="Calibri"/>
                <a:ea typeface="ＭＳ Ｐゴシック"/>
              </a:rPr>
              <a:t>Abonneer op kanaal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D9D9D9"/>
                </a:solidFill>
                <a:latin typeface="Calibri"/>
                <a:ea typeface="ＭＳ Ｐゴシック"/>
              </a:rPr>
              <a:t>“zaken”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6816240" y="1927800"/>
            <a:ext cx="1094040" cy="3249720"/>
          </a:xfrm>
          <a:custGeom>
            <a:avLst/>
            <a:gdLst/>
            <a:ahLst/>
            <a:cxnLst/>
            <a:rect l="l" t="t" r="r" b="b"/>
            <a:pathLst>
              <a:path w="1072452" h="4161453">
                <a:moveTo>
                  <a:pt x="0" y="4161453"/>
                </a:moveTo>
                <a:cubicBezTo>
                  <a:pt x="252743" y="4116940"/>
                  <a:pt x="505486" y="4072428"/>
                  <a:pt x="588476" y="3491497"/>
                </a:cubicBezTo>
                <a:cubicBezTo>
                  <a:pt x="671466" y="2910566"/>
                  <a:pt x="417278" y="1257785"/>
                  <a:pt x="497941" y="675869"/>
                </a:cubicBezTo>
                <a:cubicBezTo>
                  <a:pt x="578604" y="93953"/>
                  <a:pt x="846776" y="51180"/>
                  <a:pt x="1072452" y="0"/>
                </a:cubicBezTo>
              </a:path>
            </a:pathLst>
          </a:custGeom>
          <a:noFill/>
          <a:ln w="57240">
            <a:solidFill>
              <a:schemeClr val="bg1">
                <a:lumMod val="85000"/>
              </a:schemeClr>
            </a:solidFill>
            <a:round/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5"/>
          <p:cNvSpPr/>
          <p:nvPr/>
        </p:nvSpPr>
        <p:spPr>
          <a:xfrm flipV="1">
            <a:off x="6775560" y="2455920"/>
            <a:ext cx="843120" cy="265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prstDash val="sys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8" name="Graphic 33"/>
          <p:cNvPicPr/>
          <p:nvPr/>
        </p:nvPicPr>
        <p:blipFill>
          <a:blip r:embed="rId5"/>
          <a:stretch/>
        </p:blipFill>
        <p:spPr>
          <a:xfrm>
            <a:off x="6709320" y="3261240"/>
            <a:ext cx="498600" cy="498600"/>
          </a:xfrm>
          <a:prstGeom prst="rect">
            <a:avLst/>
          </a:prstGeom>
          <a:ln>
            <a:noFill/>
          </a:ln>
        </p:spPr>
      </p:pic>
      <p:sp>
        <p:nvSpPr>
          <p:cNvPr id="359" name="CustomShape 26"/>
          <p:cNvSpPr/>
          <p:nvPr/>
        </p:nvSpPr>
        <p:spPr>
          <a:xfrm rot="20337000" flipH="1">
            <a:off x="6530760" y="5046840"/>
            <a:ext cx="304560" cy="281880"/>
          </a:xfrm>
          <a:prstGeom prst="lightningBol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101523</TotalTime>
  <Words>665</Words>
  <Application>Microsoft Office PowerPoint</Application>
  <PresentationFormat>Breedbeeld</PresentationFormat>
  <Paragraphs>147</Paragraphs>
  <Slides>13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Aan de slag</vt:lpstr>
    </vt:vector>
  </TitlesOfParts>
  <Company>Vereninging Nederlandse Gemeenten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Wishal Gokoel</dc:creator>
  <dc:description/>
  <cp:lastModifiedBy>Joeri Bekker</cp:lastModifiedBy>
  <cp:revision>603</cp:revision>
  <cp:lastPrinted>2018-11-28T15:41:52Z</cp:lastPrinted>
  <dcterms:created xsi:type="dcterms:W3CDTF">2018-06-01T13:59:48Z</dcterms:created>
  <dcterms:modified xsi:type="dcterms:W3CDTF">2019-04-16T13:52:16Z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Vereninging Nederlandse Gemeenten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Breedbeeld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