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2"/>
  </p:notesMasterIdLst>
  <p:sldIdLst>
    <p:sldId id="267" r:id="rId5"/>
    <p:sldId id="275" r:id="rId6"/>
    <p:sldId id="292" r:id="rId7"/>
    <p:sldId id="293" r:id="rId8"/>
    <p:sldId id="287" r:id="rId9"/>
    <p:sldId id="288" r:id="rId10"/>
    <p:sldId id="276" r:id="rId11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4DDA4-B0EA-41FF-B232-44EC8F57AA53}" v="9" dt="2020-06-11T14:23:0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8408" autoAdjust="0"/>
  </p:normalViewPr>
  <p:slideViewPr>
    <p:cSldViewPr snapToGrid="0">
      <p:cViewPr varScale="1">
        <p:scale>
          <a:sx n="65" d="100"/>
          <a:sy n="65" d="100"/>
        </p:scale>
        <p:origin x="12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33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 Hoff" userId="f1a42e4c-ef0d-4fd4-95e8-c446a8694426" providerId="ADAL" clId="{5384DDA4-B0EA-41FF-B232-44EC8F57AA53}"/>
    <pc:docChg chg="modSld">
      <pc:chgData name="Saskia Hoff" userId="f1a42e4c-ef0d-4fd4-95e8-c446a8694426" providerId="ADAL" clId="{5384DDA4-B0EA-41FF-B232-44EC8F57AA53}" dt="2020-06-11T14:36:25.014" v="55" actId="20577"/>
      <pc:docMkLst>
        <pc:docMk/>
      </pc:docMkLst>
      <pc:sldChg chg="modSp mod">
        <pc:chgData name="Saskia Hoff" userId="f1a42e4c-ef0d-4fd4-95e8-c446a8694426" providerId="ADAL" clId="{5384DDA4-B0EA-41FF-B232-44EC8F57AA53}" dt="2020-06-11T14:23:13.557" v="51" actId="6549"/>
        <pc:sldMkLst>
          <pc:docMk/>
          <pc:sldMk cId="1064068151" sldId="287"/>
        </pc:sldMkLst>
        <pc:spChg chg="mod">
          <ac:chgData name="Saskia Hoff" userId="f1a42e4c-ef0d-4fd4-95e8-c446a8694426" providerId="ADAL" clId="{5384DDA4-B0EA-41FF-B232-44EC8F57AA53}" dt="2020-06-11T14:23:13.557" v="51" actId="6549"/>
          <ac:spMkLst>
            <pc:docMk/>
            <pc:sldMk cId="1064068151" sldId="287"/>
            <ac:spMk id="10" creationId="{5263FB0F-9800-49B3-82AD-3F8F2E1E0913}"/>
          </ac:spMkLst>
        </pc:spChg>
      </pc:sldChg>
      <pc:sldChg chg="modSp mod modNotesTx">
        <pc:chgData name="Saskia Hoff" userId="f1a42e4c-ef0d-4fd4-95e8-c446a8694426" providerId="ADAL" clId="{5384DDA4-B0EA-41FF-B232-44EC8F57AA53}" dt="2020-06-11T14:36:25.014" v="55" actId="20577"/>
        <pc:sldMkLst>
          <pc:docMk/>
          <pc:sldMk cId="2371274483" sldId="292"/>
        </pc:sldMkLst>
        <pc:spChg chg="mod">
          <ac:chgData name="Saskia Hoff" userId="f1a42e4c-ef0d-4fd4-95e8-c446a8694426" providerId="ADAL" clId="{5384DDA4-B0EA-41FF-B232-44EC8F57AA53}" dt="2020-06-11T14:19:20.484" v="21" actId="20577"/>
          <ac:spMkLst>
            <pc:docMk/>
            <pc:sldMk cId="2371274483" sldId="292"/>
            <ac:spMk id="31" creationId="{DA2410C4-D57A-42F9-BD19-B919DCDB636F}"/>
          </ac:spMkLst>
        </pc:spChg>
      </pc:sldChg>
    </pc:docChg>
  </pc:docChgLst>
  <pc:docChgLst>
    <pc:chgData name="Saskia" userId="f1a42e4c-ef0d-4fd4-95e8-c446a8694426" providerId="ADAL" clId="{339C3E22-A8B0-468C-AE3C-D3B09D5EFAB5}"/>
    <pc:docChg chg="modSld">
      <pc:chgData name="Saskia" userId="f1a42e4c-ef0d-4fd4-95e8-c446a8694426" providerId="ADAL" clId="{339C3E22-A8B0-468C-AE3C-D3B09D5EFAB5}" dt="2020-06-11T07:02:40.795" v="1" actId="20577"/>
      <pc:docMkLst>
        <pc:docMk/>
      </pc:docMkLst>
      <pc:sldChg chg="modSp mod">
        <pc:chgData name="Saskia" userId="f1a42e4c-ef0d-4fd4-95e8-c446a8694426" providerId="ADAL" clId="{339C3E22-A8B0-468C-AE3C-D3B09D5EFAB5}" dt="2020-06-11T07:02:40.795" v="1" actId="20577"/>
        <pc:sldMkLst>
          <pc:docMk/>
          <pc:sldMk cId="2523585209" sldId="275"/>
        </pc:sldMkLst>
        <pc:spChg chg="mod">
          <ac:chgData name="Saskia" userId="f1a42e4c-ef0d-4fd4-95e8-c446a8694426" providerId="ADAL" clId="{339C3E22-A8B0-468C-AE3C-D3B09D5EFAB5}" dt="2020-06-11T07:02:40.795" v="1" actId="20577"/>
          <ac:spMkLst>
            <pc:docMk/>
            <pc:sldMk cId="2523585209" sldId="275"/>
            <ac:spMk id="2" creationId="{00000000-0000-0000-0000-000000000000}"/>
          </ac:spMkLst>
        </pc:spChg>
      </pc:sldChg>
    </pc:docChg>
  </pc:docChgLst>
  <pc:docChgLst>
    <pc:chgData name="Saskia" userId="f1a42e4c-ef0d-4fd4-95e8-c446a8694426" providerId="ADAL" clId="{5384DDA4-B0EA-41FF-B232-44EC8F57AA53}"/>
    <pc:docChg chg="custSel modSld">
      <pc:chgData name="Saskia" userId="f1a42e4c-ef0d-4fd4-95e8-c446a8694426" providerId="ADAL" clId="{5384DDA4-B0EA-41FF-B232-44EC8F57AA53}" dt="2020-06-11T09:26:18.299" v="114" actId="1076"/>
      <pc:docMkLst>
        <pc:docMk/>
      </pc:docMkLst>
      <pc:sldChg chg="modSp mod">
        <pc:chgData name="Saskia" userId="f1a42e4c-ef0d-4fd4-95e8-c446a8694426" providerId="ADAL" clId="{5384DDA4-B0EA-41FF-B232-44EC8F57AA53}" dt="2020-06-11T09:15:57.869" v="84" actId="1076"/>
        <pc:sldMkLst>
          <pc:docMk/>
          <pc:sldMk cId="4202549759" sldId="276"/>
        </pc:sldMkLst>
        <pc:picChg chg="mod">
          <ac:chgData name="Saskia" userId="f1a42e4c-ef0d-4fd4-95e8-c446a8694426" providerId="ADAL" clId="{5384DDA4-B0EA-41FF-B232-44EC8F57AA53}" dt="2020-06-11T09:15:57.869" v="84" actId="1076"/>
          <ac:picMkLst>
            <pc:docMk/>
            <pc:sldMk cId="4202549759" sldId="276"/>
            <ac:picMk id="121" creationId="{00000000-0000-0000-0000-000000000000}"/>
          </ac:picMkLst>
        </pc:picChg>
      </pc:sldChg>
      <pc:sldChg chg="delSp modSp mod modNotesTx">
        <pc:chgData name="Saskia" userId="f1a42e4c-ef0d-4fd4-95e8-c446a8694426" providerId="ADAL" clId="{5384DDA4-B0EA-41FF-B232-44EC8F57AA53}" dt="2020-06-11T09:16:11.038" v="86" actId="1076"/>
        <pc:sldMkLst>
          <pc:docMk/>
          <pc:sldMk cId="1064068151" sldId="287"/>
        </pc:sldMkLst>
        <pc:spChg chg="del">
          <ac:chgData name="Saskia" userId="f1a42e4c-ef0d-4fd4-95e8-c446a8694426" providerId="ADAL" clId="{5384DDA4-B0EA-41FF-B232-44EC8F57AA53}" dt="2020-06-11T09:15:09.125" v="80" actId="478"/>
          <ac:spMkLst>
            <pc:docMk/>
            <pc:sldMk cId="1064068151" sldId="287"/>
            <ac:spMk id="4" creationId="{711DA4D8-7593-4C87-B67A-CFDB55B4CCE4}"/>
          </ac:spMkLst>
        </pc:spChg>
        <pc:spChg chg="mod">
          <ac:chgData name="Saskia" userId="f1a42e4c-ef0d-4fd4-95e8-c446a8694426" providerId="ADAL" clId="{5384DDA4-B0EA-41FF-B232-44EC8F57AA53}" dt="2020-06-11T09:15:07.131" v="79" actId="20577"/>
          <ac:spMkLst>
            <pc:docMk/>
            <pc:sldMk cId="1064068151" sldId="287"/>
            <ac:spMk id="10" creationId="{5263FB0F-9800-49B3-82AD-3F8F2E1E0913}"/>
          </ac:spMkLst>
        </pc:spChg>
        <pc:picChg chg="mod">
          <ac:chgData name="Saskia" userId="f1a42e4c-ef0d-4fd4-95e8-c446a8694426" providerId="ADAL" clId="{5384DDA4-B0EA-41FF-B232-44EC8F57AA53}" dt="2020-06-11T09:16:11.038" v="86" actId="1076"/>
          <ac:picMkLst>
            <pc:docMk/>
            <pc:sldMk cId="1064068151" sldId="287"/>
            <ac:picMk id="121" creationId="{00000000-0000-0000-0000-000000000000}"/>
          </ac:picMkLst>
        </pc:picChg>
      </pc:sldChg>
      <pc:sldChg chg="modSp mod">
        <pc:chgData name="Saskia" userId="f1a42e4c-ef0d-4fd4-95e8-c446a8694426" providerId="ADAL" clId="{5384DDA4-B0EA-41FF-B232-44EC8F57AA53}" dt="2020-06-11T09:16:03.396" v="85" actId="1076"/>
        <pc:sldMkLst>
          <pc:docMk/>
          <pc:sldMk cId="183753867" sldId="288"/>
        </pc:sldMkLst>
        <pc:picChg chg="mod">
          <ac:chgData name="Saskia" userId="f1a42e4c-ef0d-4fd4-95e8-c446a8694426" providerId="ADAL" clId="{5384DDA4-B0EA-41FF-B232-44EC8F57AA53}" dt="2020-06-11T09:16:03.396" v="85" actId="1076"/>
          <ac:picMkLst>
            <pc:docMk/>
            <pc:sldMk cId="183753867" sldId="288"/>
            <ac:picMk id="8" creationId="{E97F55BB-F20D-4AAC-A06D-81752FB65A3A}"/>
          </ac:picMkLst>
        </pc:picChg>
      </pc:sldChg>
      <pc:sldChg chg="modSp mod">
        <pc:chgData name="Saskia" userId="f1a42e4c-ef0d-4fd4-95e8-c446a8694426" providerId="ADAL" clId="{5384DDA4-B0EA-41FF-B232-44EC8F57AA53}" dt="2020-06-11T09:16:32.944" v="90" actId="1076"/>
        <pc:sldMkLst>
          <pc:docMk/>
          <pc:sldMk cId="2371274483" sldId="292"/>
        </pc:sldMkLst>
        <pc:picChg chg="mod">
          <ac:chgData name="Saskia" userId="f1a42e4c-ef0d-4fd4-95e8-c446a8694426" providerId="ADAL" clId="{5384DDA4-B0EA-41FF-B232-44EC8F57AA53}" dt="2020-06-11T09:16:32.944" v="90" actId="1076"/>
          <ac:picMkLst>
            <pc:docMk/>
            <pc:sldMk cId="2371274483" sldId="292"/>
            <ac:picMk id="121" creationId="{00000000-0000-0000-0000-000000000000}"/>
          </ac:picMkLst>
        </pc:picChg>
      </pc:sldChg>
      <pc:sldChg chg="addSp delSp modSp mod">
        <pc:chgData name="Saskia" userId="f1a42e4c-ef0d-4fd4-95e8-c446a8694426" providerId="ADAL" clId="{5384DDA4-B0EA-41FF-B232-44EC8F57AA53}" dt="2020-06-11T09:26:18.299" v="114" actId="1076"/>
        <pc:sldMkLst>
          <pc:docMk/>
          <pc:sldMk cId="1238747861" sldId="293"/>
        </pc:sldMkLst>
        <pc:picChg chg="add mod modCrop">
          <ac:chgData name="Saskia" userId="f1a42e4c-ef0d-4fd4-95e8-c446a8694426" providerId="ADAL" clId="{5384DDA4-B0EA-41FF-B232-44EC8F57AA53}" dt="2020-06-11T09:26:03.362" v="112" actId="14100"/>
          <ac:picMkLst>
            <pc:docMk/>
            <pc:sldMk cId="1238747861" sldId="293"/>
            <ac:picMk id="3" creationId="{CA568657-76BB-4687-A1FC-D5BB5B963E9C}"/>
          </ac:picMkLst>
        </pc:picChg>
        <pc:picChg chg="add mod ord modCrop">
          <ac:chgData name="Saskia" userId="f1a42e4c-ef0d-4fd4-95e8-c446a8694426" providerId="ADAL" clId="{5384DDA4-B0EA-41FF-B232-44EC8F57AA53}" dt="2020-06-11T09:26:18.299" v="114" actId="1076"/>
          <ac:picMkLst>
            <pc:docMk/>
            <pc:sldMk cId="1238747861" sldId="293"/>
            <ac:picMk id="5" creationId="{E4877462-57E4-4C05-841C-6B666FAD82D1}"/>
          </ac:picMkLst>
        </pc:picChg>
        <pc:picChg chg="mod ord">
          <ac:chgData name="Saskia" userId="f1a42e4c-ef0d-4fd4-95e8-c446a8694426" providerId="ADAL" clId="{5384DDA4-B0EA-41FF-B232-44EC8F57AA53}" dt="2020-06-11T09:25:53.763" v="111" actId="170"/>
          <ac:picMkLst>
            <pc:docMk/>
            <pc:sldMk cId="1238747861" sldId="293"/>
            <ac:picMk id="8" creationId="{E97F55BB-F20D-4AAC-A06D-81752FB65A3A}"/>
          </ac:picMkLst>
        </pc:picChg>
        <pc:picChg chg="del">
          <ac:chgData name="Saskia" userId="f1a42e4c-ef0d-4fd4-95e8-c446a8694426" providerId="ADAL" clId="{5384DDA4-B0EA-41FF-B232-44EC8F57AA53}" dt="2020-06-11T09:25:01.422" v="105" actId="478"/>
          <ac:picMkLst>
            <pc:docMk/>
            <pc:sldMk cId="1238747861" sldId="293"/>
            <ac:picMk id="9" creationId="{D1024680-F9C7-4728-B9FE-0A08020356D4}"/>
          </ac:picMkLst>
        </pc:picChg>
        <pc:picChg chg="del">
          <ac:chgData name="Saskia" userId="f1a42e4c-ef0d-4fd4-95e8-c446a8694426" providerId="ADAL" clId="{5384DDA4-B0EA-41FF-B232-44EC8F57AA53}" dt="2020-06-11T09:24:13.927" v="97" actId="478"/>
          <ac:picMkLst>
            <pc:docMk/>
            <pc:sldMk cId="1238747861" sldId="293"/>
            <ac:picMk id="11" creationId="{5D760689-099A-457B-9030-B23B3D3AE6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528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VNG, andere </a:t>
            </a:r>
            <a:r>
              <a:rPr lang="nl-NL" dirty="0" err="1"/>
              <a:t>productowners</a:t>
            </a:r>
            <a:r>
              <a:rPr lang="nl-NL" dirty="0"/>
              <a:t>/opdrachtgevers en betrokken gemeenten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b="1" dirty="0"/>
              <a:t>Bruidspaar</a:t>
            </a:r>
            <a:endParaRPr lang="nl-NL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dirty="0">
                <a:solidFill>
                  <a:schemeClr val="dk1"/>
                </a:solidFill>
              </a:rPr>
              <a:t>Vaststellen identiteit partners en getuigen (instemmingsverzoek via </a:t>
            </a:r>
            <a:r>
              <a:rPr lang="nl-NL" sz="1100" dirty="0" err="1">
                <a:solidFill>
                  <a:schemeClr val="dk1"/>
                </a:solidFill>
              </a:rPr>
              <a:t>DigiD</a:t>
            </a:r>
            <a:r>
              <a:rPr lang="nl-NL" sz="1100" dirty="0">
                <a:solidFill>
                  <a:schemeClr val="dk1"/>
                </a:solidFill>
              </a:rPr>
              <a:t>)</a:t>
            </a:r>
            <a:r>
              <a:rPr lang="nl" sz="1100" dirty="0">
                <a:solidFill>
                  <a:schemeClr val="dk1"/>
                </a:solidFill>
              </a:rPr>
              <a:t> </a:t>
            </a:r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-NL" sz="1100" dirty="0"/>
              <a:t>Voorwaarden om te mogen trouwen worden gecontroleerd</a:t>
            </a:r>
            <a:endParaRPr lang="nl" sz="11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dirty="0">
                <a:solidFill>
                  <a:schemeClr val="dk1"/>
                </a:solidFill>
              </a:rPr>
              <a:t>Beschikbare trouw</a:t>
            </a:r>
            <a:r>
              <a:rPr lang="nl" sz="1100" dirty="0">
                <a:solidFill>
                  <a:schemeClr val="dk1"/>
                </a:solidFill>
              </a:rPr>
              <a:t>datum </a:t>
            </a:r>
            <a:r>
              <a:rPr lang="nl-NL" sz="1100" dirty="0">
                <a:solidFill>
                  <a:schemeClr val="dk1"/>
                </a:solidFill>
              </a:rPr>
              <a:t>en tijdstip selecteren en vastleggen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dirty="0">
                <a:solidFill>
                  <a:schemeClr val="dk1"/>
                </a:solidFill>
              </a:rPr>
              <a:t>Extra’s aanvragen zoals </a:t>
            </a:r>
            <a:r>
              <a:rPr lang="nl" sz="1100" dirty="0">
                <a:solidFill>
                  <a:schemeClr val="dk1"/>
                </a:solidFill>
              </a:rPr>
              <a:t>trouwboekje</a:t>
            </a:r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-NL" sz="1100" dirty="0">
                <a:solidFill>
                  <a:schemeClr val="dk1"/>
                </a:solidFill>
              </a:rPr>
              <a:t>Locatie en t</a:t>
            </a:r>
            <a:r>
              <a:rPr lang="nl" sz="1100" dirty="0">
                <a:solidFill>
                  <a:schemeClr val="dk1"/>
                </a:solidFill>
              </a:rPr>
              <a:t>rouwambtenaar </a:t>
            </a:r>
            <a:r>
              <a:rPr lang="nl-NL" sz="1100" dirty="0">
                <a:solidFill>
                  <a:schemeClr val="dk1"/>
                </a:solidFill>
              </a:rPr>
              <a:t>wordt toegewezen</a:t>
            </a:r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-NL" sz="1100" dirty="0">
                <a:solidFill>
                  <a:schemeClr val="dk1"/>
                </a:solidFill>
              </a:rPr>
              <a:t>Voorgenomen huwelijk melden</a:t>
            </a:r>
            <a:endParaRPr lang="nl" sz="1100" dirty="0">
              <a:solidFill>
                <a:schemeClr val="dk1"/>
              </a:solidFill>
            </a:endParaRPr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" sz="1100" dirty="0"/>
              <a:t>Betalen en annuleren kan online</a:t>
            </a:r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" sz="1100" dirty="0"/>
              <a:t>Bevestigingen en reminders ontv</a:t>
            </a:r>
            <a:r>
              <a:rPr lang="nl-NL" sz="1100" dirty="0" err="1"/>
              <a:t>angen</a:t>
            </a:r>
            <a:endParaRPr lang="nl-NL" sz="1100" dirty="0"/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-NL" sz="1100" dirty="0"/>
              <a:t>Opslaan en later verder gaan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b="1" dirty="0"/>
              <a:t>Backoffice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Leeftijdscontrole vindt automatisch plaats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Dashboard: </a:t>
            </a:r>
          </a:p>
          <a:p>
            <a:pPr marL="792000" lvl="8" indent="-317500"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inzicht in gemaakte reserveringen (datum, tijd, trouwambtenaar)</a:t>
            </a:r>
          </a:p>
          <a:p>
            <a:pPr marL="792000" lvl="8" indent="-317500"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inzicht in betalingen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Export van betaaloverzicht t.b.v. financiële administratie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Automatische zaakcreatie in </a:t>
            </a:r>
            <a:r>
              <a:rPr lang="nl-NL" sz="1600" dirty="0" err="1"/>
              <a:t>OpenZaak</a:t>
            </a:r>
            <a:r>
              <a:rPr lang="nl-NL" sz="1600" dirty="0"/>
              <a:t> (archivering) </a:t>
            </a:r>
            <a:endParaRPr lang="nl"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 err="1"/>
              <a:t>Camunda</a:t>
            </a:r>
            <a:endParaRPr lang="nl-NL"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Notificatie als er geld terug betaald moet worden</a:t>
            </a:r>
            <a:endParaRPr lang="nl"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Rollen en autorisatiebeheer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31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0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Begrafenisplanner hergebruikt al deze componenten.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b="1" dirty="0">
                <a:solidFill>
                  <a:schemeClr val="dk1"/>
                </a:solidFill>
              </a:rPr>
              <a:t>Instemmingscomponent</a:t>
            </a:r>
            <a:r>
              <a:rPr lang="nl-NL" sz="1100" dirty="0">
                <a:solidFill>
                  <a:schemeClr val="dk1"/>
                </a:solidFill>
              </a:rPr>
              <a:t>: het regelen van formele machtigingen en instemmingen. Voorbeeld buiten Huwelijksplanner: </a:t>
            </a:r>
            <a:r>
              <a:rPr lang="nl-NL" sz="1100" dirty="0" err="1">
                <a:solidFill>
                  <a:schemeClr val="dk1"/>
                </a:solidFill>
              </a:rPr>
              <a:t>meeverhuizers</a:t>
            </a:r>
            <a:endParaRPr lang="nl-NL"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b="1" dirty="0">
                <a:solidFill>
                  <a:schemeClr val="dk1"/>
                </a:solidFill>
              </a:rPr>
              <a:t>Berichtencomponent</a:t>
            </a:r>
            <a:r>
              <a:rPr lang="nl-NL" sz="1100" dirty="0">
                <a:solidFill>
                  <a:schemeClr val="dk1"/>
                </a:solidFill>
              </a:rPr>
              <a:t>: via e-mail en SMS berichten naar de gebruikers sturen.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b="1" dirty="0">
                <a:solidFill>
                  <a:schemeClr val="dk1"/>
                </a:solidFill>
              </a:rPr>
              <a:t>Event Queue</a:t>
            </a:r>
            <a:r>
              <a:rPr lang="nl-NL" sz="1100" dirty="0">
                <a:solidFill>
                  <a:schemeClr val="dk1"/>
                </a:solidFill>
              </a:rPr>
              <a:t>: berichten worden getriggerd door gedefinieerde events (business logica in laag 4)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b="1" dirty="0">
                <a:solidFill>
                  <a:schemeClr val="dk1"/>
                </a:solidFill>
              </a:rPr>
              <a:t>Dashboard component</a:t>
            </a:r>
            <a:r>
              <a:rPr lang="nl-NL" sz="1100" dirty="0">
                <a:solidFill>
                  <a:schemeClr val="dk1"/>
                </a:solidFill>
              </a:rPr>
              <a:t>: portaal voor medewerkers/beheerders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dirty="0" err="1">
                <a:solidFill>
                  <a:schemeClr val="dk1"/>
                </a:solidFill>
              </a:rPr>
              <a:t>OpenZaak</a:t>
            </a:r>
            <a:r>
              <a:rPr lang="nl-NL" sz="1100" dirty="0">
                <a:solidFill>
                  <a:schemeClr val="dk1"/>
                </a:solidFill>
              </a:rPr>
              <a:t>. Hierdoor verbeterpunten in </a:t>
            </a:r>
            <a:r>
              <a:rPr lang="nl-NL" sz="1100" dirty="0" err="1">
                <a:solidFill>
                  <a:schemeClr val="dk1"/>
                </a:solidFill>
              </a:rPr>
              <a:t>OpenZaak</a:t>
            </a:r>
            <a:r>
              <a:rPr lang="nl-NL" sz="1100" dirty="0">
                <a:solidFill>
                  <a:schemeClr val="dk1"/>
                </a:solidFill>
              </a:rPr>
              <a:t> gevonden, teruggekoppeld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dirty="0" err="1">
                <a:solidFill>
                  <a:schemeClr val="dk1"/>
                </a:solidFill>
              </a:rPr>
              <a:t>Camunda</a:t>
            </a:r>
            <a:r>
              <a:rPr lang="nl-NL" sz="1100" dirty="0">
                <a:solidFill>
                  <a:schemeClr val="dk1"/>
                </a:solidFill>
              </a:rPr>
              <a:t> voor </a:t>
            </a:r>
            <a:r>
              <a:rPr lang="nl-NL" sz="1100" dirty="0" err="1">
                <a:solidFill>
                  <a:schemeClr val="dk1"/>
                </a:solidFill>
              </a:rPr>
              <a:t>subverzoeken</a:t>
            </a:r>
            <a:endParaRPr lang="nl-NL"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100" dirty="0" err="1">
                <a:solidFill>
                  <a:schemeClr val="dk1"/>
                </a:solidFill>
              </a:rPr>
              <a:t>NLDesign</a:t>
            </a:r>
            <a:r>
              <a:rPr lang="nl-NL" sz="1100" dirty="0">
                <a:solidFill>
                  <a:schemeClr val="dk1"/>
                </a:solidFill>
              </a:rPr>
              <a:t> toegepast op instemming- en acceptatieschermen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93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nl-NL" b="1" dirty="0"/>
              <a:t>Beoogd effect</a:t>
            </a:r>
          </a:p>
          <a:p>
            <a:pPr marL="158750" indent="0">
              <a:buNone/>
            </a:pPr>
            <a:r>
              <a:rPr lang="nl-NL" dirty="0"/>
              <a:t>Het makkelijker en toegankelijker maken voor overige gemeenten om de huwelijksplanner, of componenten daaruit, te implementeren. Zodat zij </a:t>
            </a:r>
            <a:r>
              <a:rPr lang="nl-NL" dirty="0" err="1"/>
              <a:t>òf</a:t>
            </a:r>
            <a:r>
              <a:rPr lang="nl-NL" dirty="0"/>
              <a:t> de gehele applicatie zelf voor hun gemeente kunnen draaien, </a:t>
            </a:r>
            <a:r>
              <a:rPr lang="nl-NL" dirty="0" err="1"/>
              <a:t>òf</a:t>
            </a:r>
            <a:r>
              <a:rPr lang="nl-NL" dirty="0"/>
              <a:t> met enkele componenten hiervan kunnen </a:t>
            </a:r>
            <a:r>
              <a:rPr lang="nl-NL" dirty="0" err="1"/>
              <a:t>doorontwikkelen</a:t>
            </a:r>
            <a:r>
              <a:rPr lang="nl-NL" dirty="0"/>
              <a:t>. Hiermee willen we het maatschappelijk rendement van het project vergroten. </a:t>
            </a:r>
          </a:p>
          <a:p>
            <a:pPr marL="158750" indent="0">
              <a:buNone/>
            </a:pPr>
            <a:endParaRPr lang="nl-NL" dirty="0"/>
          </a:p>
          <a:p>
            <a:pPr marL="158750" indent="0">
              <a:buNone/>
            </a:pPr>
            <a:r>
              <a:rPr lang="nl-NL" dirty="0"/>
              <a:t>Hiermee willen we het herbruikbaarheid principe van de software bewijzen.</a:t>
            </a:r>
          </a:p>
          <a:p>
            <a:pPr marL="158750" indent="0">
              <a:buNone/>
            </a:pPr>
            <a:endParaRPr lang="nl-NL" dirty="0"/>
          </a:p>
          <a:p>
            <a:pPr marL="158750" indent="0">
              <a:buNone/>
            </a:pPr>
            <a:r>
              <a:rPr lang="nl-NL" b="1" dirty="0"/>
              <a:t>Doelgroep</a:t>
            </a:r>
            <a:r>
              <a:rPr lang="nl-NL" dirty="0"/>
              <a:t>: Gemeenten in Nederland die ons hebben benaderd voor het implementeren van de Huwelijksplanner.</a:t>
            </a:r>
          </a:p>
        </p:txBody>
      </p:sp>
    </p:spTree>
    <p:extLst>
      <p:ext uri="{BB962C8B-B14F-4D97-AF65-F5344CB8AC3E}">
        <p14:creationId xmlns:p14="http://schemas.microsoft.com/office/powerpoint/2010/main" val="75858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>
  <p:cSld name="Alleen tite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hyperlink" Target="https://www.google.nl/url?sa=i&amp;rct=j&amp;q=&amp;esrc=s&amp;source=images&amp;cd=&amp;ved=2ahUKEwjL4fWP7L7iAhXDJFAKHaUDCpkQjRx6BAgBEAU&amp;url=https://nl.wikipedia.org/wiki/Wapen_van_Groningen_(stad)&amp;psig=AOvVaw3xwEf8AoXSOl08_g_ceX40&amp;ust=1559154188870178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25.png"/><Relationship Id="rId5" Type="http://schemas.openxmlformats.org/officeDocument/2006/relationships/image" Target="../media/image20.jpeg"/><Relationship Id="rId15" Type="http://schemas.openxmlformats.org/officeDocument/2006/relationships/image" Target="../media/image28.jpeg"/><Relationship Id="rId10" Type="http://schemas.openxmlformats.org/officeDocument/2006/relationships/image" Target="../media/image24.png"/><Relationship Id="rId4" Type="http://schemas.openxmlformats.org/officeDocument/2006/relationships/hyperlink" Target="https://www.google.nl/url?sa=i&amp;rct=j&amp;q=&amp;esrc=s&amp;source=images&amp;cd=&amp;cad=rja&amp;uact=8&amp;ved=&amp;url=https://www.gemeentebanen.nl/overheden/gemeente-eindhoven&amp;psig=AOvVaw0Xa8l-PLzVWPGlTpg3KJDZ&amp;ust=1541627780613120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s://www.google.nl/url?sa=i&amp;rct=j&amp;q=&amp;esrc=s&amp;source=images&amp;cd=&amp;ved=2ahUKEwjAnvWJs4fjAhXBsaQKHcJSAKwQjRx6BAgBEAU&amp;url=https://rtmportparty.nl/portfolio-item/gemeente-rotterdam/&amp;psig=AOvVaw3O4BgaegjEWD64NRGq2dTn&amp;ust=15616471134504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53335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989"/>
            <a:ext cx="3265714" cy="226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3" y="2165131"/>
            <a:ext cx="2099647" cy="216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016468" y="1027716"/>
            <a:ext cx="41119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/>
              <a:t>Huwelijksplanner </a:t>
            </a:r>
          </a:p>
          <a:p>
            <a:pPr algn="ctr"/>
            <a:r>
              <a:rPr lang="nl-NL" sz="3200" dirty="0"/>
              <a:t>cf.</a:t>
            </a:r>
          </a:p>
          <a:p>
            <a:pPr algn="ctr"/>
            <a:r>
              <a:rPr lang="nl-NL" sz="3200" dirty="0"/>
              <a:t>Common </a:t>
            </a:r>
            <a:r>
              <a:rPr lang="nl-NL" sz="3200" dirty="0" err="1"/>
              <a:t>Ground</a:t>
            </a:r>
            <a:endParaRPr lang="nl-NL" sz="3200" dirty="0"/>
          </a:p>
          <a:p>
            <a:pPr algn="ctr"/>
            <a:endParaRPr lang="nl-NL" sz="3200" dirty="0"/>
          </a:p>
          <a:p>
            <a:pPr algn="ctr"/>
            <a:r>
              <a:rPr lang="nl-NL" sz="3200" i="1" dirty="0"/>
              <a:t>opschaling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88440" y="3863535"/>
            <a:ext cx="466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We investeren in </a:t>
            </a:r>
            <a:r>
              <a:rPr lang="nl-NL" sz="2400" b="1" dirty="0">
                <a:solidFill>
                  <a:srgbClr val="FF0000"/>
                </a:solidFill>
              </a:rPr>
              <a:t>innovatie</a:t>
            </a:r>
            <a:r>
              <a:rPr lang="nl-NL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78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"/>
    </mc:Choice>
    <mc:Fallback xmlns="">
      <p:transition spd="slow" advTm="15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Terugblik </a:t>
            </a:r>
          </a:p>
        </p:txBody>
      </p:sp>
      <p:sp>
        <p:nvSpPr>
          <p:cNvPr id="13" name="Google Shape;124;p28"/>
          <p:cNvSpPr txBox="1"/>
          <p:nvPr/>
        </p:nvSpPr>
        <p:spPr>
          <a:xfrm>
            <a:off x="452899" y="1290046"/>
            <a:ext cx="6845351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BZK innovatiebudget 2019 ontwikkeling huwelijksplanner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December vorig designweek presentatie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Nu 1.9 versie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Verder testen en aanpassen</a:t>
            </a:r>
          </a:p>
          <a:p>
            <a:pPr marL="457200" indent="-317500">
              <a:buClr>
                <a:srgbClr val="4376FC"/>
              </a:buClr>
              <a:buSzPts val="1400"/>
              <a:buFont typeface="Arial"/>
              <a:buChar char="■"/>
            </a:pPr>
            <a:r>
              <a:rPr lang="nl-NL" sz="1600" dirty="0"/>
              <a:t>Voorbereidings- en opschalingsbudget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Voorbereiding implementatie</a:t>
            </a:r>
          </a:p>
          <a:p>
            <a:pPr marL="457200" lvl="3" indent="-317500"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Vraagstukken </a:t>
            </a:r>
            <a:r>
              <a:rPr lang="nl-NL" sz="1600" dirty="0" err="1"/>
              <a:t>sourcing</a:t>
            </a:r>
            <a:r>
              <a:rPr lang="nl-NL" sz="1600" dirty="0"/>
              <a:t>, ontwikkeling, beheer en onderhoud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/>
              <a:t>Gebruikersgroep en randvoorwaarden en kaders (technisch, praktisch en gericht op gebruikers)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50" y="152468"/>
            <a:ext cx="1624999" cy="27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121;p28">
            <a:extLst>
              <a:ext uri="{FF2B5EF4-FFF2-40B4-BE49-F238E27FC236}">
                <a16:creationId xmlns:a16="http://schemas.microsoft.com/office/drawing/2014/main" id="{E97F55BB-F20D-4AAC-A06D-81752FB65A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07597" y="4144350"/>
            <a:ext cx="1535151" cy="1023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5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2"/>
    </mc:Choice>
    <mc:Fallback xmlns="">
      <p:transition spd="slow" advTm="10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4855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20749"/>
            <a:ext cx="8520600" cy="572700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Ontwikkelde functionaliteit</a:t>
            </a:r>
          </a:p>
        </p:txBody>
      </p:sp>
      <p:sp>
        <p:nvSpPr>
          <p:cNvPr id="11" name="Pijl: punthaak 10">
            <a:extLst>
              <a:ext uri="{FF2B5EF4-FFF2-40B4-BE49-F238E27FC236}">
                <a16:creationId xmlns:a16="http://schemas.microsoft.com/office/drawing/2014/main" id="{5BC74BF0-76F8-48E3-9C3C-E4B596FBC8EE}"/>
              </a:ext>
            </a:extLst>
          </p:cNvPr>
          <p:cNvSpPr/>
          <p:nvPr/>
        </p:nvSpPr>
        <p:spPr>
          <a:xfrm>
            <a:off x="1589620" y="2250082"/>
            <a:ext cx="1476000" cy="68400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Vaststellen identiteit en leeftijd controle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871BD01-1D27-428E-9C99-03DB9FEA51B6}"/>
              </a:ext>
            </a:extLst>
          </p:cNvPr>
          <p:cNvSpPr txBox="1"/>
          <p:nvPr/>
        </p:nvSpPr>
        <p:spPr>
          <a:xfrm>
            <a:off x="107180" y="1706704"/>
            <a:ext cx="15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/>
              <a:t>Bruidspaar</a:t>
            </a:r>
            <a:r>
              <a:rPr lang="nl-NL" sz="1200" dirty="0"/>
              <a:t> </a:t>
            </a:r>
          </a:p>
          <a:p>
            <a:pPr algn="ctr"/>
            <a:r>
              <a:rPr lang="nl-NL" sz="1200" dirty="0"/>
              <a:t>(interactie)</a:t>
            </a:r>
          </a:p>
        </p:txBody>
      </p:sp>
      <p:sp>
        <p:nvSpPr>
          <p:cNvPr id="23" name="Pijl: punthaak 22">
            <a:extLst>
              <a:ext uri="{FF2B5EF4-FFF2-40B4-BE49-F238E27FC236}">
                <a16:creationId xmlns:a16="http://schemas.microsoft.com/office/drawing/2014/main" id="{84C7E9E5-E2CE-450F-9C5D-A33BAF912162}"/>
              </a:ext>
            </a:extLst>
          </p:cNvPr>
          <p:cNvSpPr/>
          <p:nvPr/>
        </p:nvSpPr>
        <p:spPr>
          <a:xfrm>
            <a:off x="1589620" y="1246746"/>
            <a:ext cx="1476000" cy="684000"/>
          </a:xfrm>
          <a:prstGeom prst="chevron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Inloggen en partner en getuigen doorgeven</a:t>
            </a:r>
          </a:p>
        </p:txBody>
      </p:sp>
      <p:sp>
        <p:nvSpPr>
          <p:cNvPr id="25" name="Pijl: punthaak 24">
            <a:extLst>
              <a:ext uri="{FF2B5EF4-FFF2-40B4-BE49-F238E27FC236}">
                <a16:creationId xmlns:a16="http://schemas.microsoft.com/office/drawing/2014/main" id="{1FA5060E-A720-468B-847F-91A09B433904}"/>
              </a:ext>
            </a:extLst>
          </p:cNvPr>
          <p:cNvSpPr/>
          <p:nvPr/>
        </p:nvSpPr>
        <p:spPr>
          <a:xfrm>
            <a:off x="2956420" y="1246746"/>
            <a:ext cx="1476000" cy="684000"/>
          </a:xfrm>
          <a:prstGeom prst="chevron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Trouw</a:t>
            </a:r>
            <a:r>
              <a:rPr lang="nl" sz="900" dirty="0">
                <a:solidFill>
                  <a:schemeClr val="tx1"/>
                </a:solidFill>
              </a:rPr>
              <a:t>datum </a:t>
            </a:r>
            <a:r>
              <a:rPr lang="nl-NL" sz="900" dirty="0">
                <a:solidFill>
                  <a:schemeClr val="tx1"/>
                </a:solidFill>
              </a:rPr>
              <a:t>en tijd selecteren en vastleggen</a:t>
            </a:r>
          </a:p>
        </p:txBody>
      </p:sp>
      <p:sp>
        <p:nvSpPr>
          <p:cNvPr id="29" name="Pijl: punthaak 28">
            <a:extLst>
              <a:ext uri="{FF2B5EF4-FFF2-40B4-BE49-F238E27FC236}">
                <a16:creationId xmlns:a16="http://schemas.microsoft.com/office/drawing/2014/main" id="{DF9EFB0B-1AFF-4CBC-A111-ACF00C8839C8}"/>
              </a:ext>
            </a:extLst>
          </p:cNvPr>
          <p:cNvSpPr/>
          <p:nvPr/>
        </p:nvSpPr>
        <p:spPr>
          <a:xfrm>
            <a:off x="4323220" y="1246746"/>
            <a:ext cx="1476000" cy="684000"/>
          </a:xfrm>
          <a:prstGeom prst="chevron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Melden voorgenomen huwelijk</a:t>
            </a:r>
          </a:p>
        </p:txBody>
      </p:sp>
      <p:sp>
        <p:nvSpPr>
          <p:cNvPr id="31" name="Pijl: punthaak 30">
            <a:extLst>
              <a:ext uri="{FF2B5EF4-FFF2-40B4-BE49-F238E27FC236}">
                <a16:creationId xmlns:a16="http://schemas.microsoft.com/office/drawing/2014/main" id="{DA2410C4-D57A-42F9-BD19-B919DCDB636F}"/>
              </a:ext>
            </a:extLst>
          </p:cNvPr>
          <p:cNvSpPr/>
          <p:nvPr/>
        </p:nvSpPr>
        <p:spPr>
          <a:xfrm>
            <a:off x="7056820" y="1246746"/>
            <a:ext cx="1476000" cy="684000"/>
          </a:xfrm>
          <a:prstGeom prst="chevron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Ontvangen bevestiging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C894DCC5-F554-405C-8D10-E57D089D6191}"/>
              </a:ext>
            </a:extLst>
          </p:cNvPr>
          <p:cNvSpPr txBox="1"/>
          <p:nvPr/>
        </p:nvSpPr>
        <p:spPr>
          <a:xfrm>
            <a:off x="107180" y="2758871"/>
            <a:ext cx="15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/>
              <a:t>Geautomatiseerd</a:t>
            </a:r>
            <a:r>
              <a:rPr lang="nl-NL" sz="1200" dirty="0"/>
              <a:t> </a:t>
            </a:r>
          </a:p>
          <a:p>
            <a:pPr algn="ctr"/>
            <a:r>
              <a:rPr lang="nl-NL" sz="1200" dirty="0"/>
              <a:t>(procesinrichting)</a:t>
            </a:r>
          </a:p>
        </p:txBody>
      </p:sp>
      <p:sp>
        <p:nvSpPr>
          <p:cNvPr id="34" name="Pijl: punthaak 33">
            <a:extLst>
              <a:ext uri="{FF2B5EF4-FFF2-40B4-BE49-F238E27FC236}">
                <a16:creationId xmlns:a16="http://schemas.microsoft.com/office/drawing/2014/main" id="{972BD6CD-D2FC-48EA-B836-C2C1142A9703}"/>
              </a:ext>
            </a:extLst>
          </p:cNvPr>
          <p:cNvSpPr/>
          <p:nvPr/>
        </p:nvSpPr>
        <p:spPr>
          <a:xfrm>
            <a:off x="2956420" y="2256041"/>
            <a:ext cx="1476000" cy="68400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600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Toewijzen locatie en Babs</a:t>
            </a:r>
          </a:p>
        </p:txBody>
      </p:sp>
      <p:sp>
        <p:nvSpPr>
          <p:cNvPr id="35" name="Pijl: punthaak 34">
            <a:extLst>
              <a:ext uri="{FF2B5EF4-FFF2-40B4-BE49-F238E27FC236}">
                <a16:creationId xmlns:a16="http://schemas.microsoft.com/office/drawing/2014/main" id="{87F5495E-987A-4F14-9A89-4BDB085F8372}"/>
              </a:ext>
            </a:extLst>
          </p:cNvPr>
          <p:cNvSpPr/>
          <p:nvPr/>
        </p:nvSpPr>
        <p:spPr>
          <a:xfrm>
            <a:off x="4323220" y="2248914"/>
            <a:ext cx="1476000" cy="68400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600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Creëren en archiveren in </a:t>
            </a:r>
            <a:r>
              <a:rPr lang="nl-NL" sz="900" dirty="0" err="1">
                <a:solidFill>
                  <a:schemeClr val="tx1"/>
                </a:solidFill>
              </a:rPr>
              <a:t>OpenZaak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C3543AA-3C20-4757-8C52-B1E5536C34F1}"/>
              </a:ext>
            </a:extLst>
          </p:cNvPr>
          <p:cNvSpPr txBox="1"/>
          <p:nvPr/>
        </p:nvSpPr>
        <p:spPr>
          <a:xfrm>
            <a:off x="5701834" y="276489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/>
              <a:t>Medewerker</a:t>
            </a:r>
            <a:r>
              <a:rPr lang="nl-NL" sz="1200" dirty="0"/>
              <a:t> </a:t>
            </a:r>
          </a:p>
          <a:p>
            <a:pPr algn="ctr"/>
            <a:r>
              <a:rPr lang="nl-NL" sz="1200" dirty="0"/>
              <a:t>(procesinrichting)</a:t>
            </a:r>
          </a:p>
        </p:txBody>
      </p:sp>
      <p:sp>
        <p:nvSpPr>
          <p:cNvPr id="37" name="Pijl: punthaak 36">
            <a:extLst>
              <a:ext uri="{FF2B5EF4-FFF2-40B4-BE49-F238E27FC236}">
                <a16:creationId xmlns:a16="http://schemas.microsoft.com/office/drawing/2014/main" id="{E022BF85-E189-46D0-8958-8EAE014AC58C}"/>
              </a:ext>
            </a:extLst>
          </p:cNvPr>
          <p:cNvSpPr/>
          <p:nvPr/>
        </p:nvSpPr>
        <p:spPr>
          <a:xfrm>
            <a:off x="7056820" y="2250082"/>
            <a:ext cx="1476000" cy="68400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600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Inzicht in reserveringen (dashboard)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2A538478-055F-4148-9E44-3941A208467F}"/>
              </a:ext>
            </a:extLst>
          </p:cNvPr>
          <p:cNvSpPr txBox="1"/>
          <p:nvPr/>
        </p:nvSpPr>
        <p:spPr>
          <a:xfrm>
            <a:off x="95478" y="3880958"/>
            <a:ext cx="15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/>
              <a:t>Componenten</a:t>
            </a:r>
            <a:endParaRPr lang="nl-NL" sz="1200" dirty="0"/>
          </a:p>
          <a:p>
            <a:pPr algn="ctr"/>
            <a:r>
              <a:rPr lang="nl-NL" sz="1200" dirty="0"/>
              <a:t>(landelijke integratie)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BF64029-511C-4F9A-8C66-B56D3ACBF93A}"/>
              </a:ext>
            </a:extLst>
          </p:cNvPr>
          <p:cNvSpPr/>
          <p:nvPr/>
        </p:nvSpPr>
        <p:spPr>
          <a:xfrm>
            <a:off x="1716133" y="3514177"/>
            <a:ext cx="1222974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>
                <a:solidFill>
                  <a:sysClr val="windowText" lastClr="000000"/>
                </a:solidFill>
              </a:rPr>
              <a:t>Instemmingen-registratie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91485AE3-5A11-47C9-B42D-D9BB4A854E80}"/>
              </a:ext>
            </a:extLst>
          </p:cNvPr>
          <p:cNvSpPr/>
          <p:nvPr/>
        </p:nvSpPr>
        <p:spPr>
          <a:xfrm>
            <a:off x="3082420" y="3514177"/>
            <a:ext cx="1224000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>
                <a:solidFill>
                  <a:sysClr val="windowText" lastClr="000000"/>
                </a:solidFill>
              </a:rPr>
              <a:t>Producten &amp; diensten catalogus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B66573A-1162-4C9E-9FBE-9571FD39C8B6}"/>
              </a:ext>
            </a:extLst>
          </p:cNvPr>
          <p:cNvSpPr/>
          <p:nvPr/>
        </p:nvSpPr>
        <p:spPr>
          <a:xfrm>
            <a:off x="4449220" y="3514177"/>
            <a:ext cx="1224000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>
                <a:solidFill>
                  <a:sysClr val="windowText" lastClr="000000"/>
                </a:solidFill>
              </a:rPr>
              <a:t>Agenda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95BAF957-604C-4536-807B-3CE3CBA0A6BD}"/>
              </a:ext>
            </a:extLst>
          </p:cNvPr>
          <p:cNvSpPr/>
          <p:nvPr/>
        </p:nvSpPr>
        <p:spPr>
          <a:xfrm>
            <a:off x="5816020" y="3514177"/>
            <a:ext cx="1224000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>
                <a:solidFill>
                  <a:sysClr val="windowText" lastClr="000000"/>
                </a:solidFill>
              </a:rPr>
              <a:t>Locatie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FAB3E33E-FAA1-40B7-A448-6DB23E9BD3F0}"/>
              </a:ext>
            </a:extLst>
          </p:cNvPr>
          <p:cNvSpPr/>
          <p:nvPr/>
        </p:nvSpPr>
        <p:spPr>
          <a:xfrm>
            <a:off x="7182820" y="3514177"/>
            <a:ext cx="1224000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>
                <a:solidFill>
                  <a:sysClr val="windowText" lastClr="000000"/>
                </a:solidFill>
              </a:rPr>
              <a:t>Orderregistratie</a:t>
            </a:r>
          </a:p>
        </p:txBody>
      </p:sp>
      <p:sp>
        <p:nvSpPr>
          <p:cNvPr id="43" name="Pijl: punthaak 42">
            <a:extLst>
              <a:ext uri="{FF2B5EF4-FFF2-40B4-BE49-F238E27FC236}">
                <a16:creationId xmlns:a16="http://schemas.microsoft.com/office/drawing/2014/main" id="{8EE12207-BD46-4457-A40D-1AE5EEA451B6}"/>
              </a:ext>
            </a:extLst>
          </p:cNvPr>
          <p:cNvSpPr/>
          <p:nvPr/>
        </p:nvSpPr>
        <p:spPr>
          <a:xfrm>
            <a:off x="5690020" y="1246746"/>
            <a:ext cx="1476000" cy="684000"/>
          </a:xfrm>
          <a:prstGeom prst="chevron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Betalen met </a:t>
            </a:r>
            <a:r>
              <a:rPr lang="nl-NL" sz="900" dirty="0" err="1">
                <a:solidFill>
                  <a:schemeClr val="tx1"/>
                </a:solidFill>
              </a:rPr>
              <a:t>iDEAL</a:t>
            </a:r>
            <a:endParaRPr lang="nl-NL" sz="900" dirty="0">
              <a:solidFill>
                <a:schemeClr val="tx1"/>
              </a:solidFill>
            </a:endParaRPr>
          </a:p>
        </p:txBody>
      </p:sp>
      <p:pic>
        <p:nvPicPr>
          <p:cNvPr id="5" name="Graphic 4" descr="Trouwringen">
            <a:extLst>
              <a:ext uri="{FF2B5EF4-FFF2-40B4-BE49-F238E27FC236}">
                <a16:creationId xmlns:a16="http://schemas.microsoft.com/office/drawing/2014/main" id="{39C6A7D5-C07C-4F2C-B7D6-EE4DFFE9B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0" y="1099933"/>
            <a:ext cx="720000" cy="720000"/>
          </a:xfrm>
          <a:prstGeom prst="rect">
            <a:avLst/>
          </a:prstGeom>
        </p:spPr>
      </p:pic>
      <p:pic>
        <p:nvPicPr>
          <p:cNvPr id="45" name="Graphic 44" descr="Blockchain">
            <a:extLst>
              <a:ext uri="{FF2B5EF4-FFF2-40B4-BE49-F238E27FC236}">
                <a16:creationId xmlns:a16="http://schemas.microsoft.com/office/drawing/2014/main" id="{E464B564-92CE-4727-8D95-6CB80F716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478" y="3220536"/>
            <a:ext cx="720000" cy="720000"/>
          </a:xfrm>
          <a:prstGeom prst="rect">
            <a:avLst/>
          </a:prstGeom>
        </p:spPr>
      </p:pic>
      <p:pic>
        <p:nvPicPr>
          <p:cNvPr id="47" name="Graphic 46" descr="Tandwiel">
            <a:extLst>
              <a:ext uri="{FF2B5EF4-FFF2-40B4-BE49-F238E27FC236}">
                <a16:creationId xmlns:a16="http://schemas.microsoft.com/office/drawing/2014/main" id="{F915D993-8C73-4A7D-9FA5-717A71C5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80" y="2176750"/>
            <a:ext cx="720000" cy="720000"/>
          </a:xfrm>
          <a:prstGeom prst="rect">
            <a:avLst/>
          </a:prstGeom>
        </p:spPr>
      </p:pic>
      <p:pic>
        <p:nvPicPr>
          <p:cNvPr id="49" name="Graphic 48" descr="Persoon aan het eten">
            <a:extLst>
              <a:ext uri="{FF2B5EF4-FFF2-40B4-BE49-F238E27FC236}">
                <a16:creationId xmlns:a16="http://schemas.microsoft.com/office/drawing/2014/main" id="{D31CD222-3256-415B-AF04-FB1DDFFBB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61834" y="219168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/>
      <p:bldP spid="34" grpId="0" animBg="1"/>
      <p:bldP spid="35" grpId="0" animBg="1"/>
      <p:bldP spid="36" grpId="0"/>
      <p:bldP spid="37" grpId="0" animBg="1"/>
      <p:bldP spid="38" grpId="0"/>
      <p:bldP spid="3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B2C9BA-961D-4BC7-86EB-0DCBB53D1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"/>
          <a:stretch/>
        </p:blipFill>
        <p:spPr bwMode="auto">
          <a:xfrm>
            <a:off x="157316" y="167148"/>
            <a:ext cx="4336788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4877462-57E4-4C05-841C-6B666FAD82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6" r="1164" b="31457"/>
          <a:stretch/>
        </p:blipFill>
        <p:spPr>
          <a:xfrm>
            <a:off x="2706212" y="1275707"/>
            <a:ext cx="6280472" cy="2946930"/>
          </a:xfrm>
          <a:prstGeom prst="rect">
            <a:avLst/>
          </a:prstGeom>
        </p:spPr>
      </p:pic>
      <p:pic>
        <p:nvPicPr>
          <p:cNvPr id="8" name="Google Shape;121;p28">
            <a:extLst>
              <a:ext uri="{FF2B5EF4-FFF2-40B4-BE49-F238E27FC236}">
                <a16:creationId xmlns:a16="http://schemas.microsoft.com/office/drawing/2014/main" id="{E97F55BB-F20D-4AAC-A06D-81752FB65A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25710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A568657-76BB-4687-A1FC-D5BB5B963E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55" t="17395" r="36666"/>
          <a:stretch/>
        </p:blipFill>
        <p:spPr>
          <a:xfrm>
            <a:off x="5809929" y="167148"/>
            <a:ext cx="2896849" cy="24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2"/>
    </mc:Choice>
    <mc:Fallback xmlns="">
      <p:transition spd="slow" advTm="10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68330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3;p28"/>
          <p:cNvSpPr txBox="1"/>
          <p:nvPr/>
        </p:nvSpPr>
        <p:spPr>
          <a:xfrm>
            <a:off x="452949" y="1276324"/>
            <a:ext cx="4119051" cy="30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</a:pPr>
            <a:endParaRPr lang="nl-NL" sz="1600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</a:pPr>
            <a:r>
              <a:rPr lang="nl-NL" sz="1600" b="1" dirty="0">
                <a:solidFill>
                  <a:schemeClr val="dk1"/>
                </a:solidFill>
              </a:rPr>
              <a:t>Ontwikkelde componenten: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Verzoekregistratie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Verzoektype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Instemmingenregistratie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Locatie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Contactregistratie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Producten &amp; Diensten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Agenda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Medewerker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Berichten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Event Queue</a:t>
            </a:r>
          </a:p>
          <a:p>
            <a:pPr marL="139700" lvl="1">
              <a:buClr>
                <a:srgbClr val="4376FC"/>
              </a:buClr>
              <a:buSzPts val="1400"/>
            </a:pP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391252"/>
            <a:ext cx="8520600" cy="572700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Er zijn 15 herbruikbare componenten ontwikkeld en 3 componenten hergebruikt</a:t>
            </a:r>
          </a:p>
        </p:txBody>
      </p:sp>
      <p:sp>
        <p:nvSpPr>
          <p:cNvPr id="10" name="Google Shape;123;p28">
            <a:extLst>
              <a:ext uri="{FF2B5EF4-FFF2-40B4-BE49-F238E27FC236}">
                <a16:creationId xmlns:a16="http://schemas.microsoft.com/office/drawing/2014/main" id="{5263FB0F-9800-49B3-82AD-3F8F2E1E0913}"/>
              </a:ext>
            </a:extLst>
          </p:cNvPr>
          <p:cNvSpPr txBox="1"/>
          <p:nvPr/>
        </p:nvSpPr>
        <p:spPr>
          <a:xfrm>
            <a:off x="5102943" y="1309642"/>
            <a:ext cx="4041058" cy="30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rgbClr val="4376FC"/>
              </a:buClr>
              <a:buSzPts val="1400"/>
              <a:buChar char="■"/>
            </a:pPr>
            <a:endParaRPr lang="nl-NL" sz="1600" dirty="0">
              <a:solidFill>
                <a:schemeClr val="dk1"/>
              </a:solidFill>
            </a:endParaRPr>
          </a:p>
          <a:p>
            <a:pPr marL="457200" lvl="0" indent="-317500"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Orderregistratie</a:t>
            </a:r>
          </a:p>
          <a:p>
            <a:pPr marL="457200" lvl="0" indent="-317500"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Betaal</a:t>
            </a:r>
          </a:p>
          <a:p>
            <a:pPr marL="457200" lvl="0" indent="-317500">
              <a:buClr>
                <a:srgbClr val="4376FC"/>
              </a:buClr>
              <a:buSzPts val="1400"/>
              <a:buChar char="■"/>
            </a:pPr>
            <a:r>
              <a:rPr lang="nl-NL" sz="1600" dirty="0" err="1">
                <a:solidFill>
                  <a:schemeClr val="dk1"/>
                </a:solidFill>
              </a:rPr>
              <a:t>WebResource</a:t>
            </a:r>
            <a:endParaRPr lang="nl-NL" sz="1600" dirty="0">
              <a:solidFill>
                <a:schemeClr val="dk1"/>
              </a:solidFill>
            </a:endParaRPr>
          </a:p>
          <a:p>
            <a:pPr marL="457200" lvl="0" indent="-317500"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Userregistratie</a:t>
            </a:r>
          </a:p>
          <a:p>
            <a:pPr marL="457200" lvl="0" indent="-317500"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BRP bevragingscomponent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</a:pPr>
            <a:endParaRPr lang="nl-NL" sz="1600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</a:pPr>
            <a:r>
              <a:rPr lang="nl-NL" sz="1600" b="1" dirty="0">
                <a:solidFill>
                  <a:schemeClr val="dk1"/>
                </a:solidFill>
              </a:rPr>
              <a:t>Hergebruikt: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 err="1">
                <a:solidFill>
                  <a:schemeClr val="dk1"/>
                </a:solidFill>
              </a:rPr>
              <a:t>OpenZaak</a:t>
            </a:r>
            <a:r>
              <a:rPr lang="nl-NL" sz="1600" dirty="0">
                <a:solidFill>
                  <a:schemeClr val="dk1"/>
                </a:solidFill>
              </a:rPr>
              <a:t> (meerdere componenten)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 err="1">
                <a:solidFill>
                  <a:schemeClr val="dk1"/>
                </a:solidFill>
              </a:rPr>
              <a:t>Camunda</a:t>
            </a:r>
            <a:r>
              <a:rPr lang="nl-NL" sz="1600" dirty="0">
                <a:solidFill>
                  <a:schemeClr val="dk1"/>
                </a:solidFill>
              </a:rPr>
              <a:t> (</a:t>
            </a:r>
            <a:r>
              <a:rPr lang="nl-NL" sz="1600" dirty="0" err="1">
                <a:solidFill>
                  <a:schemeClr val="dk1"/>
                </a:solidFill>
              </a:rPr>
              <a:t>process</a:t>
            </a:r>
            <a:r>
              <a:rPr lang="nl-NL" sz="1600" dirty="0">
                <a:solidFill>
                  <a:schemeClr val="dk1"/>
                </a:solidFill>
              </a:rPr>
              <a:t> engine)</a:t>
            </a:r>
          </a:p>
          <a:p>
            <a:pPr marL="457200" lvl="0" indent="-317500">
              <a:buClr>
                <a:srgbClr val="4376FC"/>
              </a:buClr>
              <a:buSzPts val="1400"/>
              <a:buChar char="■"/>
            </a:pPr>
            <a:r>
              <a:rPr lang="nl-NL" sz="1600" dirty="0">
                <a:solidFill>
                  <a:schemeClr val="dk1"/>
                </a:solidFill>
              </a:rPr>
              <a:t>Business Proces </a:t>
            </a:r>
            <a:r>
              <a:rPr lang="nl-NL" sz="1600" dirty="0" err="1">
                <a:solidFill>
                  <a:schemeClr val="dk1"/>
                </a:solidFill>
              </a:rPr>
              <a:t>Task</a:t>
            </a:r>
            <a:r>
              <a:rPr lang="nl-NL" sz="1600" dirty="0">
                <a:solidFill>
                  <a:schemeClr val="dk1"/>
                </a:solidFill>
              </a:rPr>
              <a:t> Library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-NL" sz="1600" dirty="0" err="1">
                <a:solidFill>
                  <a:schemeClr val="dk1"/>
                </a:solidFill>
              </a:rPr>
              <a:t>NLDesign</a:t>
            </a:r>
            <a:r>
              <a:rPr lang="nl-NL" sz="1600" dirty="0">
                <a:solidFill>
                  <a:schemeClr val="dk1"/>
                </a:solidFill>
              </a:rPr>
              <a:t> (design system)</a:t>
            </a:r>
          </a:p>
          <a:p>
            <a:pPr marL="139700" lvl="1">
              <a:buClr>
                <a:srgbClr val="4376FC"/>
              </a:buClr>
              <a:buSzPts val="1400"/>
            </a:pPr>
            <a:endParaRPr lang="nl-NL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volgende stap is het voorbereiden van de implementatie Huwelijksplanner 1.0</a:t>
            </a:r>
          </a:p>
        </p:txBody>
      </p:sp>
      <p:sp>
        <p:nvSpPr>
          <p:cNvPr id="13" name="Google Shape;124;p28"/>
          <p:cNvSpPr txBox="1"/>
          <p:nvPr/>
        </p:nvSpPr>
        <p:spPr>
          <a:xfrm>
            <a:off x="311700" y="3043062"/>
            <a:ext cx="4161306" cy="128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nl-NL" sz="1600" dirty="0"/>
              <a:t>Implementatie Huwelijksplanner makkelijker en toegankelijker maken</a:t>
            </a:r>
          </a:p>
        </p:txBody>
      </p:sp>
      <p:pic>
        <p:nvPicPr>
          <p:cNvPr id="8" name="Google Shape;121;p28">
            <a:extLst>
              <a:ext uri="{FF2B5EF4-FFF2-40B4-BE49-F238E27FC236}">
                <a16:creationId xmlns:a16="http://schemas.microsoft.com/office/drawing/2014/main" id="{E97F55BB-F20D-4AAC-A06D-81752FB65A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36498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Stijgende lijn">
            <a:extLst>
              <a:ext uri="{FF2B5EF4-FFF2-40B4-BE49-F238E27FC236}">
                <a16:creationId xmlns:a16="http://schemas.microsoft.com/office/drawing/2014/main" id="{9116B653-38D3-49C3-9A43-822AEE1D8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2353" y="1777600"/>
            <a:ext cx="1440000" cy="1440000"/>
          </a:xfrm>
          <a:prstGeom prst="rect">
            <a:avLst/>
          </a:prstGeom>
        </p:spPr>
      </p:pic>
      <p:pic>
        <p:nvPicPr>
          <p:cNvPr id="6" name="Graphic 5" descr="Opmerking: hart">
            <a:extLst>
              <a:ext uri="{FF2B5EF4-FFF2-40B4-BE49-F238E27FC236}">
                <a16:creationId xmlns:a16="http://schemas.microsoft.com/office/drawing/2014/main" id="{967C6200-34CE-407C-BAF9-32649B88A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1649" y="1777600"/>
            <a:ext cx="1440000" cy="1440000"/>
          </a:xfrm>
          <a:prstGeom prst="rect">
            <a:avLst/>
          </a:prstGeom>
        </p:spPr>
      </p:pic>
      <p:sp>
        <p:nvSpPr>
          <p:cNvPr id="11" name="Google Shape;124;p28">
            <a:extLst>
              <a:ext uri="{FF2B5EF4-FFF2-40B4-BE49-F238E27FC236}">
                <a16:creationId xmlns:a16="http://schemas.microsoft.com/office/drawing/2014/main" id="{FC40BA60-6388-40C7-A87C-769C0F204156}"/>
              </a:ext>
            </a:extLst>
          </p:cNvPr>
          <p:cNvSpPr txBox="1"/>
          <p:nvPr/>
        </p:nvSpPr>
        <p:spPr>
          <a:xfrm>
            <a:off x="4670993" y="3043062"/>
            <a:ext cx="4161306" cy="128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nl-NL" sz="1600" dirty="0"/>
              <a:t>Doelgroep is gemeenten die de Huwelijksplanner willen implementeren</a:t>
            </a:r>
          </a:p>
        </p:txBody>
      </p:sp>
    </p:spTree>
    <p:extLst>
      <p:ext uri="{BB962C8B-B14F-4D97-AF65-F5344CB8AC3E}">
        <p14:creationId xmlns:p14="http://schemas.microsoft.com/office/powerpoint/2010/main" val="1837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2"/>
    </mc:Choice>
    <mc:Fallback xmlns="">
      <p:transition spd="slow" advTm="104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08849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8;p30">
            <a:extLst>
              <a:ext uri="{FF2B5EF4-FFF2-40B4-BE49-F238E27FC236}">
                <a16:creationId xmlns:a16="http://schemas.microsoft.com/office/drawing/2014/main" id="{B7FA8953-C8E5-410E-9C20-09E5103F0A25}"/>
              </a:ext>
            </a:extLst>
          </p:cNvPr>
          <p:cNvSpPr txBox="1"/>
          <p:nvPr/>
        </p:nvSpPr>
        <p:spPr>
          <a:xfrm>
            <a:off x="311700" y="1148100"/>
            <a:ext cx="4183676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nl-NL" dirty="0"/>
          </a:p>
          <a:p>
            <a:pPr lvl="0"/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Picture 2" descr="Afbeeldingsresultaat voor gemeente eindhove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15" y="1635155"/>
            <a:ext cx="1794915" cy="179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:\Mijn Documenten\logoGU\logo\GU_logo_rood_rg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4" y="2973096"/>
            <a:ext cx="1391640" cy="8309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embleem groningen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31" y="1432250"/>
            <a:ext cx="978958" cy="66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92" y="866859"/>
            <a:ext cx="1459297" cy="616775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75" y="2346347"/>
            <a:ext cx="1384971" cy="1042202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76" y="712001"/>
            <a:ext cx="1637570" cy="1509729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9" y="1570234"/>
            <a:ext cx="2238636" cy="1142045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71" y="1836799"/>
            <a:ext cx="1459297" cy="1019096"/>
          </a:xfrm>
          <a:prstGeom prst="rect">
            <a:avLst/>
          </a:prstGeom>
        </p:spPr>
      </p:pic>
      <p:sp>
        <p:nvSpPr>
          <p:cNvPr id="22" name="Ovale toelichting 21"/>
          <p:cNvSpPr/>
          <p:nvPr/>
        </p:nvSpPr>
        <p:spPr>
          <a:xfrm>
            <a:off x="3605048" y="3220225"/>
            <a:ext cx="1825373" cy="705552"/>
          </a:xfrm>
          <a:prstGeom prst="wedgeEllipseCallout">
            <a:avLst>
              <a:gd name="adj1" fmla="val 31306"/>
              <a:gd name="adj2" fmla="val -17147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Ja, ik wil!</a:t>
            </a:r>
          </a:p>
        </p:txBody>
      </p:sp>
      <p:pic>
        <p:nvPicPr>
          <p:cNvPr id="1026" name="Picture 2" descr="Gerelateerde afbeeldi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91" y="266851"/>
            <a:ext cx="1644185" cy="10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EBC4B04D-669F-4A62-AA5B-CD8AEB958743}"/>
              </a:ext>
            </a:extLst>
          </p:cNvPr>
          <p:cNvSpPr txBox="1"/>
          <p:nvPr/>
        </p:nvSpPr>
        <p:spPr>
          <a:xfrm rot="1054371">
            <a:off x="9379656" y="539064"/>
            <a:ext cx="186812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Slide uit vorige pitch</a:t>
            </a:r>
          </a:p>
        </p:txBody>
      </p:sp>
    </p:spTree>
    <p:extLst>
      <p:ext uri="{BB962C8B-B14F-4D97-AF65-F5344CB8AC3E}">
        <p14:creationId xmlns:p14="http://schemas.microsoft.com/office/powerpoint/2010/main" val="42025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1"/>
    </mc:Choice>
    <mc:Fallback xmlns="">
      <p:transition spd="slow" advTm="526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F39C1C6CABB4091BF83C884289FD5" ma:contentTypeVersion="13" ma:contentTypeDescription="Create a new document." ma:contentTypeScope="" ma:versionID="1657f4c9f4562faa7d7fc41f5076e3ef">
  <xsd:schema xmlns:xsd="http://www.w3.org/2001/XMLSchema" xmlns:xs="http://www.w3.org/2001/XMLSchema" xmlns:p="http://schemas.microsoft.com/office/2006/metadata/properties" xmlns:ns3="6b3367d5-cc86-4d73-b388-31d5d046a569" xmlns:ns4="fb630e80-cc46-47c0-b0ec-790451d9ee23" targetNamespace="http://schemas.microsoft.com/office/2006/metadata/properties" ma:root="true" ma:fieldsID="3f1c608fb4f4b8eb53000e0fd4bceedf" ns3:_="" ns4:_="">
    <xsd:import namespace="6b3367d5-cc86-4d73-b388-31d5d046a569"/>
    <xsd:import namespace="fb630e80-cc46-47c0-b0ec-790451d9ee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3:MediaServiceAutoTag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367d5-cc86-4d73-b388-31d5d046a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30e80-cc46-47c0-b0ec-790451d9e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683A92-85DA-471A-8AB3-26367A98C7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BC672-DC13-4883-94F0-553CF1136F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B11BFF-D78E-4A62-9718-5E88B95D7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367d5-cc86-4d73-b388-31d5d046a569"/>
    <ds:schemaRef ds:uri="fb630e80-cc46-47c0-b0ec-790451d9e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479</Words>
  <Application>Microsoft Office PowerPoint</Application>
  <PresentationFormat>Diavoorstelling (16:9)</PresentationFormat>
  <Paragraphs>107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PowerPoint-presentatie</vt:lpstr>
      <vt:lpstr>Terugblik </vt:lpstr>
      <vt:lpstr>Ontwikkelde functionaliteit</vt:lpstr>
      <vt:lpstr>PowerPoint-presentatie</vt:lpstr>
      <vt:lpstr>Er zijn 15 herbruikbare componenten ontwikkeld en 3 componenten hergebruikt</vt:lpstr>
      <vt:lpstr>De volgende stap is het voorbereiden van de implementatie Huwelijksplanner 1.0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Belt, Kunera van den</dc:creator>
  <cp:lastModifiedBy>Saskia Hoff</cp:lastModifiedBy>
  <cp:revision>39</cp:revision>
  <cp:lastPrinted>2019-06-26T15:02:21Z</cp:lastPrinted>
  <dcterms:modified xsi:type="dcterms:W3CDTF">2020-06-11T14:36:28Z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0x01010056CF39C1C6CABB4091BF83C884289FD5</vt:lpwstr>
  </property>
</Properties>
</file>