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0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DC6FC-6A18-48D2-9AD9-9B8896E31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5B28B4-7B8B-44E0-9FE4-CE91FACD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79A2F2-44FF-497E-AFAE-AC0542E8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8D4EE9-BB88-4280-8914-08D0728C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EE242E-2F52-4032-8959-7E1F5B64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A3EAA-65CB-46D7-B162-ED6B9A85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9E094B-AEB2-424E-87B1-A57A182D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1850D5-E371-477F-B47A-D55A0502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2B651A-28D1-4198-ABEA-B3CA1F23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402097-D1CB-4115-B5D4-F23E733C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07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FF6A465-03A0-4BD1-B0D4-2309C64E1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19A585-EFD7-4249-AD19-9C223D9A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30F8EF-C316-448E-8C75-7F4436D8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6DD9DE-E79E-46C0-8901-40E22AA3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74A981-4CA0-4786-B6CB-4F115D61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82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9F5CF-42D9-47C8-A39E-3A5542E2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CCDAA9-EAEC-40EC-B98B-2EFC650C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6A7032-18DF-4F25-91C2-8D47A923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7D92BB-78A2-4818-A327-2AE38AF4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A10F06-7133-4F4C-8889-8766DE5C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0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4407E-7700-4166-AF98-C052D470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2C5E7B-1218-496E-8C3F-F190FFCC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92009F-46BF-4618-8B50-0AAAEFD6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51285-25AF-4654-963A-E16D6C11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CB2A8F-83F6-4374-933A-3D330382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4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C0641-9A2E-4FE5-A990-C9FA8FEB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86C52E-2B39-4947-A488-C4491BABE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AFA8EC-9C28-4CD8-AD95-37DBCFDB7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E5D20E-AD3E-43D7-9E4A-D98B24AA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5669E9-64D3-4709-A07E-31F6C76E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F79328-23BB-477A-89F6-8EC0B042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13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8C074-A616-40BD-A516-752AD507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F4D969-9763-4F01-8AC3-C43D1AEC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A67EE7-139D-46DF-BF2B-1F5581F4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E3CE809-236F-4992-A460-15042EA36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73B63B-89E3-44FC-A611-DAA59642D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C1DD51E-CB34-4D16-9CEB-12762978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10FDDDF-37C3-4F84-83A4-D8E6FB8E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53A3D03-F5BD-43D9-939E-AFAE8F22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07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8A580-3387-4751-B055-2D2BE94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9C56C6-E2EC-4764-B1D6-2594884C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4E07395-EFA6-46AE-B936-4A5CBC8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ACC8B1D-B414-4CA9-9B25-15D9F222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14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DFEAFB8-3DA9-4178-9F9F-9A9276A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3107872-2880-43DA-ACF8-66AD84FD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FCC831-70C1-48D0-9C07-69D050C3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80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C2F5C-7A32-49B2-AD1C-8E97996A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FE4CA4-019B-4114-B180-B296CB3F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61EFBC-5B00-43A5-86BC-701D9F51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22922-17E4-4555-BF28-519CCA64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13C7D2-3344-4C89-8B0B-A6239397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1342A8-50AD-4DC9-B92B-D5D2AEF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14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D0928-D4FF-4A95-A659-2D20E414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8677BFB-329E-4E11-854C-9B71F376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4A8786-746A-4728-8699-24B43A8D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B2A3D7-7ECC-4B69-AF75-7CD19241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B45AAF-AC1E-4B2E-9377-A8DC5399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4ED1E1-4F96-4B31-89DF-2B4D9CB7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6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684638E-B810-4052-B61E-9B4336CD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F222EA-94FC-46E8-B7BA-F0CABD5E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E46F5D-FA6D-4379-B398-9F78166DC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CBBD-CB74-4649-A113-FCBAE55D6DB9}" type="datetimeFigureOut">
              <a:rPr lang="nl-NL" smtClean="0"/>
              <a:t>22-11-2019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6CF892-555A-4CEB-94A2-7A6D853C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BBB38F-EC66-4806-A130-2649320E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E3BF-E35C-45AE-9AEC-0B6054CBD9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1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2BC35-6382-4FDB-ACEB-A73898D1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Koppels beginnen mobiel en eindigen op een desktop/laptop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BC2C02-3E34-4BDC-9C57-CF65C8DE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Wie</a:t>
            </a:r>
            <a:r>
              <a:rPr lang="nl-NL" dirty="0"/>
              <a:t>: Alle koppels</a:t>
            </a:r>
          </a:p>
          <a:p>
            <a:pPr marL="0" indent="0">
              <a:buNone/>
            </a:pPr>
            <a:r>
              <a:rPr lang="nl-NL" b="1" dirty="0"/>
              <a:t>Wat</a:t>
            </a:r>
            <a:r>
              <a:rPr lang="nl-NL" dirty="0"/>
              <a:t>: Ze beginnen met informatie zoeken op hun mobiel op de bank, maar het aanvragen doen ze op de laptop/desktop</a:t>
            </a:r>
          </a:p>
          <a:p>
            <a:pPr marL="0" indent="0">
              <a:buNone/>
            </a:pPr>
            <a:r>
              <a:rPr lang="nl-NL" b="1" dirty="0"/>
              <a:t>Waar</a:t>
            </a:r>
            <a:r>
              <a:rPr lang="nl-NL" dirty="0"/>
              <a:t>: -</a:t>
            </a:r>
          </a:p>
          <a:p>
            <a:pPr marL="0" indent="0">
              <a:buNone/>
            </a:pPr>
            <a:r>
              <a:rPr lang="nl-NL" b="1" dirty="0"/>
              <a:t>Wanneer:</a:t>
            </a:r>
            <a:r>
              <a:rPr lang="nl-NL" dirty="0"/>
              <a:t> Als ze zeker zijn wat ze willen invullen</a:t>
            </a:r>
          </a:p>
          <a:p>
            <a:pPr marL="0" indent="0">
              <a:buNone/>
            </a:pPr>
            <a:r>
              <a:rPr lang="nl-NL" b="1" dirty="0"/>
              <a:t>Waarom</a:t>
            </a:r>
            <a:r>
              <a:rPr lang="nl-NL" dirty="0"/>
              <a:t>: De switch van mobiel naar een groter scherm gebeurt omdat er meer behoefte is aan overzicht en zekerheid dat het goed gaat.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682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C40E5-F3B6-4615-88BC-084E1602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2019 kiest 66% van de koppels voor een eenvoudig huwelijk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A30759-786C-4192-B72F-1E131E5C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Wie</a:t>
            </a:r>
            <a:r>
              <a:rPr lang="nl-NL" dirty="0"/>
              <a:t>: alle koppels die in 2019 in Utrecht zijn getrouwd </a:t>
            </a:r>
          </a:p>
          <a:p>
            <a:pPr marL="0" indent="0">
              <a:buNone/>
            </a:pPr>
            <a:r>
              <a:rPr lang="nl-NL" b="1" dirty="0"/>
              <a:t>Wat</a:t>
            </a:r>
            <a:r>
              <a:rPr lang="nl-NL" dirty="0"/>
              <a:t>: 66% kiest voor een eenvoudig huwelijk bij de Gemeente. </a:t>
            </a:r>
          </a:p>
          <a:p>
            <a:pPr marL="0" indent="0">
              <a:buNone/>
            </a:pPr>
            <a:r>
              <a:rPr lang="nl-NL" b="1" dirty="0"/>
              <a:t>Waar</a:t>
            </a:r>
            <a:r>
              <a:rPr lang="nl-NL" dirty="0"/>
              <a:t>: Gemeente Utrecht</a:t>
            </a:r>
          </a:p>
          <a:p>
            <a:pPr marL="0" indent="0">
              <a:buNone/>
            </a:pPr>
            <a:r>
              <a:rPr lang="nl-NL" b="1" dirty="0"/>
              <a:t>Wanneer:</a:t>
            </a:r>
            <a:r>
              <a:rPr lang="nl-NL" dirty="0"/>
              <a:t> 2019</a:t>
            </a:r>
          </a:p>
          <a:p>
            <a:pPr marL="0" indent="0">
              <a:buNone/>
            </a:pPr>
            <a:r>
              <a:rPr lang="nl-NL" b="1" dirty="0"/>
              <a:t>Waarom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Ze splitsen het huwelijk in een administratief deel en een feest. (zijn er nog andere redenen dat mensen voor een eenvoudig huwelijk kiezen?)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761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5EC1C-7C08-47C9-A5B6-A3EEAB8C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Koppels willen een echte bevestiging dat een aanvraag ontvangen en/of verwerkt is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10DBEF-0225-465F-8564-5FC8A88B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Wie</a:t>
            </a:r>
            <a:r>
              <a:rPr lang="nl-NL" dirty="0"/>
              <a:t>: Alle koppels </a:t>
            </a:r>
          </a:p>
          <a:p>
            <a:pPr marL="0" indent="0">
              <a:buNone/>
            </a:pPr>
            <a:r>
              <a:rPr lang="nl-NL" b="1" dirty="0"/>
              <a:t>Wat</a:t>
            </a:r>
            <a:r>
              <a:rPr lang="nl-NL" dirty="0"/>
              <a:t>: Als een aanvraag is verstuurd wil een koppel </a:t>
            </a:r>
            <a:r>
              <a:rPr lang="nl-NL" b="1" dirty="0"/>
              <a:t>bevestiging</a:t>
            </a:r>
            <a:r>
              <a:rPr lang="nl-NL" dirty="0"/>
              <a:t> hebben dat het ook </a:t>
            </a:r>
            <a:r>
              <a:rPr lang="nl-NL" b="1" dirty="0"/>
              <a:t>echt</a:t>
            </a:r>
            <a:r>
              <a:rPr lang="nl-NL" dirty="0"/>
              <a:t> is aangekomen. Het hoeft niet snel, maar het moet wel duidelijk zijn dat het </a:t>
            </a:r>
            <a:r>
              <a:rPr lang="nl-NL" b="1" dirty="0"/>
              <a:t>echt </a:t>
            </a:r>
            <a:r>
              <a:rPr lang="nl-NL" dirty="0"/>
              <a:t>goed is. </a:t>
            </a:r>
          </a:p>
          <a:p>
            <a:pPr marL="0" indent="0">
              <a:buNone/>
            </a:pPr>
            <a:r>
              <a:rPr lang="nl-NL" b="1" dirty="0"/>
              <a:t>Waar: </a:t>
            </a:r>
          </a:p>
          <a:p>
            <a:pPr marL="0" indent="0">
              <a:buNone/>
            </a:pPr>
            <a:r>
              <a:rPr lang="nl-NL" b="1" dirty="0"/>
              <a:t>Wanneer: </a:t>
            </a:r>
            <a:r>
              <a:rPr lang="nl-NL" dirty="0"/>
              <a:t>Bij het versturen van een aanvraag.</a:t>
            </a:r>
          </a:p>
          <a:p>
            <a:pPr marL="0" indent="0">
              <a:buNone/>
            </a:pPr>
            <a:r>
              <a:rPr lang="nl-NL" b="1" dirty="0"/>
              <a:t>Waarom</a:t>
            </a:r>
            <a:r>
              <a:rPr lang="nl-NL" dirty="0"/>
              <a:t>: Het koppel wil </a:t>
            </a:r>
            <a:r>
              <a:rPr lang="nl-NL" b="1" dirty="0"/>
              <a:t>zekerheid</a:t>
            </a:r>
            <a:r>
              <a:rPr lang="nl-NL" dirty="0"/>
              <a:t> hebben dat alles goed komt. Dit uit zich in uitspraken als “Ik wil dat er een mens naar gekeken heeft.”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40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53650-FAA6-45DC-8F95-87FBF905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Koppels hebben of een trouwlocatie, of een trouwdatum als startpunt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954E88-C4CF-41CC-8623-E1465E75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Wie</a:t>
            </a:r>
            <a:r>
              <a:rPr lang="nl-NL" dirty="0"/>
              <a:t>: </a:t>
            </a:r>
            <a:r>
              <a:rPr lang="nl-NL" i="1" dirty="0">
                <a:solidFill>
                  <a:srgbClr val="FF0000"/>
                </a:solidFill>
              </a:rPr>
              <a:t>Alle koppels (nog niet zeker) </a:t>
            </a:r>
          </a:p>
          <a:p>
            <a:pPr marL="0" indent="0">
              <a:buNone/>
            </a:pPr>
            <a:r>
              <a:rPr lang="nl-NL" b="1" dirty="0"/>
              <a:t>Wat</a:t>
            </a:r>
            <a:r>
              <a:rPr lang="nl-NL" dirty="0"/>
              <a:t>: Koppels hebben of een specifieke trouwlocatie, of trouwdatum als startpunt voor hun huwelijk. Alle andere zaken worden daar omheen gepland.</a:t>
            </a:r>
          </a:p>
          <a:p>
            <a:pPr marL="0" indent="0">
              <a:buNone/>
            </a:pPr>
            <a:r>
              <a:rPr lang="nl-NL" b="1" dirty="0"/>
              <a:t>Waar</a:t>
            </a:r>
            <a:r>
              <a:rPr lang="nl-NL" dirty="0"/>
              <a:t>: - </a:t>
            </a:r>
          </a:p>
          <a:p>
            <a:pPr marL="0" indent="0">
              <a:buNone/>
            </a:pPr>
            <a:r>
              <a:rPr lang="nl-NL" b="1" dirty="0"/>
              <a:t>Wanneer:</a:t>
            </a:r>
            <a:r>
              <a:rPr lang="nl-NL" dirty="0"/>
              <a:t> Zowel bij Eenvoudig als Ceremonieel trouwen</a:t>
            </a:r>
          </a:p>
          <a:p>
            <a:pPr marL="0" indent="0">
              <a:buNone/>
            </a:pPr>
            <a:r>
              <a:rPr lang="nl-NL" b="1" dirty="0"/>
              <a:t>Waarom</a:t>
            </a:r>
            <a:r>
              <a:rPr lang="nl-NL" dirty="0"/>
              <a:t>: De trouwlocatie of trouwdatum hebben een speciale betekenis voor het koppel.</a:t>
            </a:r>
          </a:p>
        </p:txBody>
      </p:sp>
    </p:spTree>
    <p:extLst>
      <p:ext uri="{BB962C8B-B14F-4D97-AF65-F5344CB8AC3E}">
        <p14:creationId xmlns:p14="http://schemas.microsoft.com/office/powerpoint/2010/main" val="35354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3649D-CE23-44CA-AB58-75845941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Er zit veel tijd tussen de melding voorgenomen huwelijk en het voltrekken van de ceremonie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E68F32-8B80-4434-90A3-AEF77D93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Wie</a:t>
            </a:r>
            <a:r>
              <a:rPr lang="nl-NL" dirty="0"/>
              <a:t>: </a:t>
            </a:r>
            <a:r>
              <a:rPr lang="nl-NL" i="1" dirty="0">
                <a:solidFill>
                  <a:srgbClr val="FF0000"/>
                </a:solidFill>
              </a:rPr>
              <a:t>Alle koppels (nog niet zeker. Zit er bijvoorbeeld verschil tussen simpel/ceremonieel trouwen?) </a:t>
            </a:r>
          </a:p>
          <a:p>
            <a:pPr marL="0" indent="0">
              <a:buNone/>
            </a:pPr>
            <a:r>
              <a:rPr lang="nl-NL" b="1" dirty="0"/>
              <a:t>Wat</a:t>
            </a:r>
            <a:r>
              <a:rPr lang="nl-NL" dirty="0"/>
              <a:t>: er zit een grote tijdsperiode tussen het doen van de melding voorgenomen huwelijk en het voltrekken van het huwelijk (gemiddeld 121 dagen)</a:t>
            </a:r>
          </a:p>
          <a:p>
            <a:pPr marL="0" indent="0">
              <a:buNone/>
            </a:pPr>
            <a:r>
              <a:rPr lang="nl-NL" b="1" dirty="0"/>
              <a:t>Waar</a:t>
            </a:r>
            <a:r>
              <a:rPr lang="nl-NL" dirty="0"/>
              <a:t>: Gemeente Utrecht trouwkoppels</a:t>
            </a:r>
          </a:p>
          <a:p>
            <a:pPr marL="0" indent="0">
              <a:buNone/>
            </a:pPr>
            <a:r>
              <a:rPr lang="nl-NL" b="1" dirty="0"/>
              <a:t>Wanneer: -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Waarom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(nog niet duidelijk)</a:t>
            </a:r>
          </a:p>
        </p:txBody>
      </p:sp>
    </p:spTree>
    <p:extLst>
      <p:ext uri="{BB962C8B-B14F-4D97-AF65-F5344CB8AC3E}">
        <p14:creationId xmlns:p14="http://schemas.microsoft.com/office/powerpoint/2010/main" val="365508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53650-FAA6-45DC-8F95-87FBF905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is een belangrijke waarde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954E88-C4CF-41CC-8623-E1465E75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Wie</a:t>
            </a:r>
            <a:r>
              <a:rPr lang="nl-NL" dirty="0"/>
              <a:t>: &lt;Over wie gaat dit inzicht? Is het alleen van toepassing op een bepaalde doelgroep?&gt;</a:t>
            </a:r>
          </a:p>
          <a:p>
            <a:pPr marL="0" indent="0">
              <a:buNone/>
            </a:pPr>
            <a:r>
              <a:rPr lang="nl-NL" b="1" dirty="0"/>
              <a:t>Wat</a:t>
            </a:r>
            <a:r>
              <a:rPr lang="nl-NL" dirty="0"/>
              <a:t>: &lt;De essentie van je inzicht</a:t>
            </a:r>
            <a:r>
              <a:rPr lang="nl-NL" sz="3200" dirty="0"/>
              <a:t>&gt;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Waar</a:t>
            </a:r>
            <a:r>
              <a:rPr lang="nl-NL" dirty="0"/>
              <a:t>: &lt;Is er een bepaalde context?&gt;</a:t>
            </a:r>
          </a:p>
          <a:p>
            <a:pPr marL="0" indent="0">
              <a:buNone/>
            </a:pPr>
            <a:r>
              <a:rPr lang="nl-NL" b="1" dirty="0"/>
              <a:t>Wanneer:</a:t>
            </a:r>
            <a:r>
              <a:rPr lang="nl-NL" dirty="0"/>
              <a:t> &lt;Is er een specifieke tijd of periode relevant?&gt;</a:t>
            </a:r>
          </a:p>
          <a:p>
            <a:pPr marL="0" indent="0">
              <a:buNone/>
            </a:pPr>
            <a:r>
              <a:rPr lang="nl-NL" b="1" dirty="0"/>
              <a:t>Waarom</a:t>
            </a:r>
            <a:r>
              <a:rPr lang="nl-NL" dirty="0"/>
              <a:t>: &lt;Waarom gebeurt dit? Wat is de oorzaak van dit gedrag?&gt;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33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53650-FAA6-45DC-8F95-87FBF905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Zekerheid is een belangrijke waarde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954E88-C4CF-41CC-8623-E1465E75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Wie</a:t>
            </a:r>
            <a:r>
              <a:rPr lang="nl-NL" dirty="0"/>
              <a:t>: &lt;Over wie gaat dit inzicht? Is het alleen van toepassing op een bepaalde doelgroep?&gt;</a:t>
            </a:r>
          </a:p>
          <a:p>
            <a:pPr marL="0" indent="0">
              <a:buNone/>
            </a:pPr>
            <a:r>
              <a:rPr lang="nl-NL" b="1" dirty="0"/>
              <a:t>Wat</a:t>
            </a:r>
            <a:r>
              <a:rPr lang="nl-NL" dirty="0"/>
              <a:t>: &lt;De essentie van je inzicht</a:t>
            </a:r>
            <a:r>
              <a:rPr lang="nl-NL" sz="3200" dirty="0"/>
              <a:t>&gt;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Waar</a:t>
            </a:r>
            <a:r>
              <a:rPr lang="nl-NL" dirty="0"/>
              <a:t>: &lt;Is er een bepaalde context?&gt;</a:t>
            </a:r>
          </a:p>
          <a:p>
            <a:pPr marL="0" indent="0">
              <a:buNone/>
            </a:pPr>
            <a:r>
              <a:rPr lang="nl-NL" b="1" dirty="0"/>
              <a:t>Wanneer:</a:t>
            </a:r>
            <a:r>
              <a:rPr lang="nl-NL" dirty="0"/>
              <a:t> &lt;Is er een specifieke tijd of periode relevant?&gt;</a:t>
            </a:r>
          </a:p>
          <a:p>
            <a:pPr marL="0" indent="0">
              <a:buNone/>
            </a:pPr>
            <a:r>
              <a:rPr lang="nl-NL" b="1" dirty="0"/>
              <a:t>Waarom</a:t>
            </a:r>
            <a:r>
              <a:rPr lang="nl-NL" dirty="0"/>
              <a:t>: &lt;Waarom gebeurt dit? Wat is de oorzaak van dit gedrag?&gt;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048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53650-FAA6-45DC-8F95-87FBF905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&lt;titel&gt;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954E88-C4CF-41CC-8623-E1465E75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Wie</a:t>
            </a:r>
            <a:r>
              <a:rPr lang="nl-NL" dirty="0"/>
              <a:t>: &lt;Over wie gaat dit inzicht? Is het alleen van toepassing op een bepaalde doelgroep?&gt;</a:t>
            </a:r>
          </a:p>
          <a:p>
            <a:pPr marL="0" indent="0">
              <a:buNone/>
            </a:pPr>
            <a:r>
              <a:rPr lang="nl-NL" b="1" dirty="0"/>
              <a:t>Wat</a:t>
            </a:r>
            <a:r>
              <a:rPr lang="nl-NL" dirty="0"/>
              <a:t>: &lt;De essentie van je inzicht</a:t>
            </a:r>
            <a:r>
              <a:rPr lang="nl-NL" sz="3200" dirty="0"/>
              <a:t>&gt;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Waar</a:t>
            </a:r>
            <a:r>
              <a:rPr lang="nl-NL" dirty="0"/>
              <a:t>: &lt;Is er een bepaalde context?&gt;</a:t>
            </a:r>
          </a:p>
          <a:p>
            <a:pPr marL="0" indent="0">
              <a:buNone/>
            </a:pPr>
            <a:r>
              <a:rPr lang="nl-NL" b="1" dirty="0"/>
              <a:t>Wanneer:</a:t>
            </a:r>
            <a:r>
              <a:rPr lang="nl-NL" dirty="0"/>
              <a:t> &lt;Is er een specifieke tijd of periode relevant?&gt;</a:t>
            </a:r>
          </a:p>
          <a:p>
            <a:pPr marL="0" indent="0">
              <a:buNone/>
            </a:pPr>
            <a:r>
              <a:rPr lang="nl-NL" b="1" dirty="0"/>
              <a:t>Waarom</a:t>
            </a:r>
            <a:r>
              <a:rPr lang="nl-NL" dirty="0"/>
              <a:t>: &lt;Waarom gebeurt dit? Wat is de oorzaak van dit gedrag?&gt;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6461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591</Words>
  <Application>Microsoft Office PowerPoint</Application>
  <PresentationFormat>Breedbeeld</PresentationFormat>
  <Paragraphs>48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Koppels beginnen mobiel en eindigen op een desktop/laptop</vt:lpstr>
      <vt:lpstr>In 2019 kiest 66% van de koppels voor een eenvoudig huwelijk</vt:lpstr>
      <vt:lpstr>Koppels willen een echte bevestiging dat een aanvraag ontvangen en/of verwerkt is </vt:lpstr>
      <vt:lpstr>Koppels hebben of een trouwlocatie, of een trouwdatum als startpunt</vt:lpstr>
      <vt:lpstr>Er zit veel tijd tussen de melding voorgenomen huwelijk en het voltrekken van de ceremonie</vt:lpstr>
      <vt:lpstr>Overzicht is een belangrijke waarde</vt:lpstr>
      <vt:lpstr>Zekerheid is een belangrijke waarde</vt:lpstr>
      <vt:lpstr>&lt;titel&gt;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Chatinier, Jeroen du</dc:creator>
  <cp:lastModifiedBy>Chatinier, Jeroen du</cp:lastModifiedBy>
  <cp:revision>6</cp:revision>
  <dcterms:created xsi:type="dcterms:W3CDTF">2019-11-21T13:08:12Z</dcterms:created>
  <dcterms:modified xsi:type="dcterms:W3CDTF">2019-11-22T13:24:15Z</dcterms:modified>
</cp:coreProperties>
</file>