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3" r:id="rId10"/>
    <p:sldId id="284" r:id="rId11"/>
    <p:sldId id="285" r:id="rId12"/>
    <p:sldId id="282" r:id="rId13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̀o mừng" id="{E75E278A-FF0E-49A4-B170-79828D63BBAD}">
          <p14:sldIdLst>
            <p14:sldId id="256"/>
          </p14:sldIdLst>
        </p14:section>
        <p14:section name="Thiết kế, Biến đổi, Ghi chú, Làm việc Cùng nhau, Cho Tôi Biết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3"/>
            <p14:sldId id="284"/>
            <p14:sldId id="285"/>
          </p14:sldIdLst>
        </p14:section>
        <p14:section name="Tìm hiểu thêm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Tác giả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0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77B748-1B6F-4993-9849-0766BEB4A4D5}" type="datetime1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04/04/2025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77ED34B-72BA-4BD0-A783-CCF7C2DCF833}" type="datetime1">
              <a:rPr lang="vi-VN" smtClean="0"/>
              <a:pPr/>
              <a:t>04/04/2025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61EA0F-A667-4B49-8422-0062BC55E249}" type="slidenum">
              <a:rPr lang="vi-VN" smtClean="0"/>
              <a:pPr/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2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3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1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4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26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5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4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7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1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8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5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vi-VN" sz="1800" noProof="0"/>
          </a:p>
        </p:txBody>
      </p:sp>
      <p:cxnSp>
        <p:nvCxnSpPr>
          <p:cNvPr id="12" name="Đường nối Thẳng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êu đề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Bấm để chỉnh sửa kiểu văn bản Bản cái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hai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ba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bốn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năm</a:t>
            </a:r>
          </a:p>
        </p:txBody>
      </p:sp>
      <p:sp>
        <p:nvSpPr>
          <p:cNvPr id="6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2EC22F9-6FD5-46BC-A5C1-639436D1690D}" type="datetime1">
              <a:rPr lang="vi-VN" noProof="0" smtClean="0"/>
              <a:t>04/04/2025</a:t>
            </a:fld>
            <a:endParaRPr lang="vi-VN" noProof="0"/>
          </a:p>
        </p:txBody>
      </p:sp>
      <p:sp>
        <p:nvSpPr>
          <p:cNvPr id="7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8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10" name="Hình chữ nhật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7" name="Chỗ dành sẵn cho Nội dung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Bấm để chỉnh sửa kiểu văn bản Bản cái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hai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ba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bốn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năm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vi-VN" sz="1800" noProof="0"/>
          </a:p>
        </p:txBody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26067AF-0B23-4E5C-BEFF-6587C5BED3B6}" type="datetime1">
              <a:rPr lang="vi-VN" noProof="0" smtClean="0"/>
              <a:t>04/04/2025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vi-VN" noProof="0" smtClean="0"/>
              <a:pPr/>
              <a:t>‹#›</a:t>
            </a:fld>
            <a:endParaRPr lang="vi-VN" noProof="0"/>
          </a:p>
        </p:txBody>
      </p:sp>
      <p:cxnSp>
        <p:nvCxnSpPr>
          <p:cNvPr id="8" name="Đường nối Thẳng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vi-VN" sz="4800" dirty="0">
                <a:solidFill>
                  <a:schemeClr val="bg1"/>
                </a:solidFill>
              </a:rPr>
              <a:t>Quản lý lớp học </a:t>
            </a:r>
            <a:r>
              <a:rPr lang="vi-VN" sz="4800" dirty="0" err="1">
                <a:solidFill>
                  <a:schemeClr val="bg1"/>
                </a:solidFill>
              </a:rPr>
              <a:t>online</a:t>
            </a:r>
            <a:endParaRPr lang="vi-VN" sz="4800" dirty="0">
              <a:solidFill>
                <a:schemeClr val="bg1"/>
              </a:solidFill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en-US" sz="2400" dirty="0">
                <a:solidFill>
                  <a:schemeClr val="bg1"/>
                </a:solidFill>
              </a:rPr>
              <a:t>Các Use Case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Class Diagram</a:t>
            </a:r>
            <a:endParaRPr lang="vi-VN" sz="2400" dirty="0">
              <a:solidFill>
                <a:schemeClr val="bg1"/>
              </a:solidFill>
            </a:endParaRPr>
          </a:p>
          <a:p>
            <a:pPr marL="0" indent="0" rtl="0">
              <a:buNone/>
            </a:pPr>
            <a:r>
              <a:rPr lang="vi-VN" sz="2400" dirty="0">
                <a:solidFill>
                  <a:schemeClr val="bg1"/>
                </a:solidFill>
                <a:latin typeface="+mj-lt"/>
              </a:rPr>
              <a:t>Nguyễn Văn Vương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F567ED-A407-D2BD-313C-7495BE0D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99B5B18-0E28-8DDE-58E9-5FB5FE3E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948" y="1520580"/>
            <a:ext cx="7490103" cy="470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8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C10D32-5C3C-5D7C-351F-EB27584F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Tổng kết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A3B4BC8-CF85-E116-519B-BACF4F774B60}"/>
              </a:ext>
            </a:extLst>
          </p:cNvPr>
          <p:cNvSpPr txBox="1"/>
          <p:nvPr/>
        </p:nvSpPr>
        <p:spPr>
          <a:xfrm>
            <a:off x="1302326" y="18776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Tóm tắt các chức năng chính của hệ thống quản lý lớp học </a:t>
            </a:r>
            <a:r>
              <a:rPr lang="vi-VN" dirty="0" err="1"/>
              <a:t>online</a:t>
            </a:r>
            <a:r>
              <a:rPr lang="vi-VN" dirty="0"/>
              <a:t>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4F9C41E-CE75-FC15-1C1F-9F7E90ACCB35}"/>
              </a:ext>
            </a:extLst>
          </p:cNvPr>
          <p:cNvSpPr txBox="1"/>
          <p:nvPr/>
        </p:nvSpPr>
        <p:spPr>
          <a:xfrm>
            <a:off x="1302326" y="2779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Các </a:t>
            </a:r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r>
              <a:rPr lang="vi-VN" dirty="0"/>
              <a:t> được mô tả chi tiết và </a:t>
            </a: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r>
              <a:rPr lang="vi-VN" dirty="0"/>
              <a:t> giúp hình dung cấu trúc hệ thống.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60CB0F8-A710-0823-CF52-B0C2CB9ADB0A}"/>
              </a:ext>
            </a:extLst>
          </p:cNvPr>
          <p:cNvSpPr txBox="1"/>
          <p:nvPr/>
        </p:nvSpPr>
        <p:spPr>
          <a:xfrm>
            <a:off x="1302326" y="3687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Lợi ích của hệ thống: Tăng cường khả năng tương tác và quản lý lớp học trực tuyến hiệu quả.</a:t>
            </a:r>
          </a:p>
        </p:txBody>
      </p:sp>
      <p:grpSp>
        <p:nvGrpSpPr>
          <p:cNvPr id="15" name="Nhóm 14" descr="Hình tròn nhỏ với số 1 bên trong cho biết bước 1">
            <a:extLst>
              <a:ext uri="{FF2B5EF4-FFF2-40B4-BE49-F238E27FC236}">
                <a16:creationId xmlns:a16="http://schemas.microsoft.com/office/drawing/2014/main" id="{473E4004-25CB-9E56-296B-350409610A5C}"/>
              </a:ext>
            </a:extLst>
          </p:cNvPr>
          <p:cNvGrpSpPr/>
          <p:nvPr/>
        </p:nvGrpSpPr>
        <p:grpSpPr bwMode="blackWhite">
          <a:xfrm>
            <a:off x="541762" y="1877604"/>
            <a:ext cx="558179" cy="409838"/>
            <a:chOff x="6953426" y="711274"/>
            <a:chExt cx="558179" cy="409838"/>
          </a:xfrm>
        </p:grpSpPr>
        <p:sp>
          <p:nvSpPr>
            <p:cNvPr id="16" name="Hình bầu dục 18" descr="Hình tròn nhỏ">
              <a:extLst>
                <a:ext uri="{FF2B5EF4-FFF2-40B4-BE49-F238E27FC236}">
                  <a16:creationId xmlns:a16="http://schemas.microsoft.com/office/drawing/2014/main" id="{47D75F77-A847-AE8C-809A-74B28F7096E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7" name="Hộp văn bản 19" descr="Số 1">
              <a:extLst>
                <a:ext uri="{FF2B5EF4-FFF2-40B4-BE49-F238E27FC236}">
                  <a16:creationId xmlns:a16="http://schemas.microsoft.com/office/drawing/2014/main" id="{F9F69BAF-02E9-E76F-6184-D9DD9028637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8" name="Nhóm 17" descr="Hình tròn nhỏ với số 2 bên trong cho biết bước 2">
            <a:extLst>
              <a:ext uri="{FF2B5EF4-FFF2-40B4-BE49-F238E27FC236}">
                <a16:creationId xmlns:a16="http://schemas.microsoft.com/office/drawing/2014/main" id="{FC1B13F8-F05C-EC7D-8F33-3FDDFF56849D}"/>
              </a:ext>
            </a:extLst>
          </p:cNvPr>
          <p:cNvGrpSpPr/>
          <p:nvPr/>
        </p:nvGrpSpPr>
        <p:grpSpPr bwMode="blackWhite">
          <a:xfrm>
            <a:off x="541762" y="2779334"/>
            <a:ext cx="558179" cy="409838"/>
            <a:chOff x="6953426" y="711274"/>
            <a:chExt cx="558179" cy="409838"/>
          </a:xfrm>
        </p:grpSpPr>
        <p:sp>
          <p:nvSpPr>
            <p:cNvPr id="19" name="Hình bầu dục 33" descr="Hình tròn nhỏ">
              <a:extLst>
                <a:ext uri="{FF2B5EF4-FFF2-40B4-BE49-F238E27FC236}">
                  <a16:creationId xmlns:a16="http://schemas.microsoft.com/office/drawing/2014/main" id="{E6A92B40-690F-2763-B4DF-5D4C7E203CE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0" name="Hộp văn bản 34" descr="Số 2">
              <a:extLst>
                <a:ext uri="{FF2B5EF4-FFF2-40B4-BE49-F238E27FC236}">
                  <a16:creationId xmlns:a16="http://schemas.microsoft.com/office/drawing/2014/main" id="{B3E21607-0C9B-1603-C2C5-A0BF4B99ACD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1" name="Nhóm 20" descr="Hình tròn nhỏ với số 3 bên trong cho biết bước 3">
            <a:extLst>
              <a:ext uri="{FF2B5EF4-FFF2-40B4-BE49-F238E27FC236}">
                <a16:creationId xmlns:a16="http://schemas.microsoft.com/office/drawing/2014/main" id="{D5E9E855-B101-64DA-316C-2FE34C64922C}"/>
              </a:ext>
            </a:extLst>
          </p:cNvPr>
          <p:cNvGrpSpPr/>
          <p:nvPr/>
        </p:nvGrpSpPr>
        <p:grpSpPr bwMode="blackWhite">
          <a:xfrm>
            <a:off x="545383" y="3722391"/>
            <a:ext cx="558179" cy="409838"/>
            <a:chOff x="6953426" y="711274"/>
            <a:chExt cx="558179" cy="409838"/>
          </a:xfrm>
        </p:grpSpPr>
        <p:sp>
          <p:nvSpPr>
            <p:cNvPr id="22" name="Hình bầu dục 23" descr="Hình tròn nhỏ">
              <a:extLst>
                <a:ext uri="{FF2B5EF4-FFF2-40B4-BE49-F238E27FC236}">
                  <a16:creationId xmlns:a16="http://schemas.microsoft.com/office/drawing/2014/main" id="{46FFC820-533C-09CE-7724-099542EB6C0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3" name="Hộp văn bản 29" descr="Số 3">
              <a:extLst>
                <a:ext uri="{FF2B5EF4-FFF2-40B4-BE49-F238E27FC236}">
                  <a16:creationId xmlns:a16="http://schemas.microsoft.com/office/drawing/2014/main" id="{FEF71B05-F502-59CE-1010-CFD543BDDB9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41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vi-VN" dirty="0"/>
              <a:t>Cảm ơn!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86BCF1D-8B6C-700E-C56C-E34590720352}"/>
              </a:ext>
            </a:extLst>
          </p:cNvPr>
          <p:cNvSpPr txBox="1"/>
          <p:nvPr/>
        </p:nvSpPr>
        <p:spPr>
          <a:xfrm>
            <a:off x="3504014" y="2844225"/>
            <a:ext cx="51839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dirty="0"/>
              <a:t>Cảm ơn sự chú ý của quý vị.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A9EE200-4065-290C-B1AC-6EBEA7F59976}"/>
              </a:ext>
            </a:extLst>
          </p:cNvPr>
          <p:cNvSpPr txBox="1"/>
          <p:nvPr/>
        </p:nvSpPr>
        <p:spPr>
          <a:xfrm>
            <a:off x="3767665" y="3635288"/>
            <a:ext cx="465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/>
              <a:t>Mở cửa cho câu hỏi và thảo luận.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24757" cy="640080"/>
          </a:xfrm>
        </p:spPr>
        <p:txBody>
          <a:bodyPr rtlCol="0">
            <a:noAutofit/>
          </a:bodyPr>
          <a:lstStyle/>
          <a:p>
            <a:pPr rtl="0"/>
            <a:r>
              <a:rPr lang="vi-VN" dirty="0">
                <a:latin typeface="Segoe UI Light" panose="020B0502040204020203" pitchFamily="34" charset="0"/>
                <a:cs typeface="Segoe UI Light" panose="020B0502040204020203" pitchFamily="34" charset="0"/>
              </a:rPr>
              <a:t>Giới thiệu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7CDD6E7-ED50-CD2D-A20D-42FB75808801}"/>
              </a:ext>
            </a:extLst>
          </p:cNvPr>
          <p:cNvSpPr txBox="1"/>
          <p:nvPr/>
        </p:nvSpPr>
        <p:spPr>
          <a:xfrm>
            <a:off x="1094734" y="1889417"/>
            <a:ext cx="787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Hệ thống quản lý lớp học </a:t>
            </a:r>
            <a:r>
              <a:rPr lang="vi-VN" dirty="0" err="1"/>
              <a:t>online</a:t>
            </a:r>
            <a:r>
              <a:rPr lang="vi-VN" dirty="0"/>
              <a:t> cho phép giảng viên và sinh viên tương </a:t>
            </a:r>
          </a:p>
          <a:p>
            <a:r>
              <a:rPr lang="vi-VN" dirty="0"/>
              <a:t>tác trong một môi trường học tập trực tuyến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5E227E6-C811-5F50-4757-94C623DCBB56}"/>
              </a:ext>
            </a:extLst>
          </p:cNvPr>
          <p:cNvSpPr txBox="1"/>
          <p:nvPr/>
        </p:nvSpPr>
        <p:spPr>
          <a:xfrm>
            <a:off x="1094734" y="2898084"/>
            <a:ext cx="8039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Các chức năng chính: tạo lớp học, đăng ký học phần, giao bài tập, nộp bài </a:t>
            </a:r>
          </a:p>
          <a:p>
            <a:r>
              <a:rPr lang="vi-VN" dirty="0"/>
              <a:t>tập, theo dõi điểm và nhắn tin trong lớp</a:t>
            </a:r>
          </a:p>
        </p:txBody>
      </p:sp>
      <p:grpSp>
        <p:nvGrpSpPr>
          <p:cNvPr id="7" name="Nhóm 6" descr="Hình tròn nhỏ với số 1 bên trong cho biết bước 1">
            <a:extLst>
              <a:ext uri="{FF2B5EF4-FFF2-40B4-BE49-F238E27FC236}">
                <a16:creationId xmlns:a16="http://schemas.microsoft.com/office/drawing/2014/main" id="{3DDC9D42-2285-453B-0BB7-7E9838CCF3AA}"/>
              </a:ext>
            </a:extLst>
          </p:cNvPr>
          <p:cNvGrpSpPr/>
          <p:nvPr/>
        </p:nvGrpSpPr>
        <p:grpSpPr bwMode="blackWhite">
          <a:xfrm>
            <a:off x="541610" y="1889417"/>
            <a:ext cx="558179" cy="409838"/>
            <a:chOff x="6953426" y="711274"/>
            <a:chExt cx="558179" cy="409838"/>
          </a:xfrm>
        </p:grpSpPr>
        <p:sp>
          <p:nvSpPr>
            <p:cNvPr id="9" name="Hình bầu dục 18" descr="Hình tròn nhỏ">
              <a:extLst>
                <a:ext uri="{FF2B5EF4-FFF2-40B4-BE49-F238E27FC236}">
                  <a16:creationId xmlns:a16="http://schemas.microsoft.com/office/drawing/2014/main" id="{303E7789-8209-23B8-9862-CFA6F45CD78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0" name="Hộp văn bản 19" descr="Số 1">
              <a:extLst>
                <a:ext uri="{FF2B5EF4-FFF2-40B4-BE49-F238E27FC236}">
                  <a16:creationId xmlns:a16="http://schemas.microsoft.com/office/drawing/2014/main" id="{9ADF4D75-C014-EA5C-C6D5-602C9FB6E77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7" name="Nhóm 16" descr="Hình tròn nhỏ với số 2 bên trong cho biết bước 2">
            <a:extLst>
              <a:ext uri="{FF2B5EF4-FFF2-40B4-BE49-F238E27FC236}">
                <a16:creationId xmlns:a16="http://schemas.microsoft.com/office/drawing/2014/main" id="{27C12F62-5FBD-E775-BD81-CC3B0A232C6E}"/>
              </a:ext>
            </a:extLst>
          </p:cNvPr>
          <p:cNvGrpSpPr/>
          <p:nvPr/>
        </p:nvGrpSpPr>
        <p:grpSpPr bwMode="blackWhite">
          <a:xfrm>
            <a:off x="541610" y="2898084"/>
            <a:ext cx="558179" cy="409838"/>
            <a:chOff x="6953426" y="711274"/>
            <a:chExt cx="558179" cy="409838"/>
          </a:xfrm>
        </p:grpSpPr>
        <p:sp>
          <p:nvSpPr>
            <p:cNvPr id="18" name="Hình bầu dục 33" descr="Hình tròn nhỏ">
              <a:extLst>
                <a:ext uri="{FF2B5EF4-FFF2-40B4-BE49-F238E27FC236}">
                  <a16:creationId xmlns:a16="http://schemas.microsoft.com/office/drawing/2014/main" id="{BFBD6F98-A5C4-593B-0A55-7AD9B8503AA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9" name="Hộp văn bản 34" descr="Số 2">
              <a:extLst>
                <a:ext uri="{FF2B5EF4-FFF2-40B4-BE49-F238E27FC236}">
                  <a16:creationId xmlns:a16="http://schemas.microsoft.com/office/drawing/2014/main" id="{EFF7E4F9-EB21-CE46-B431-D46A4CA15EC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Mô hình </a:t>
            </a:r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Nhóm 17" descr="Hình tròn nhỏ với số 1 bên trong cho biết bước 1"/>
          <p:cNvGrpSpPr/>
          <p:nvPr/>
        </p:nvGrpSpPr>
        <p:grpSpPr bwMode="blackWhite">
          <a:xfrm>
            <a:off x="535666" y="1977955"/>
            <a:ext cx="558179" cy="409838"/>
            <a:chOff x="6953426" y="711274"/>
            <a:chExt cx="558179" cy="409838"/>
          </a:xfrm>
        </p:grpSpPr>
        <p:sp>
          <p:nvSpPr>
            <p:cNvPr id="19" name="Hình bầu dục 18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0" name="Hộp văn bản 19" descr="Số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Nhóm 32" descr="Hình tròn nhỏ với số 2 bên trong cho biết bước 2"/>
          <p:cNvGrpSpPr/>
          <p:nvPr/>
        </p:nvGrpSpPr>
        <p:grpSpPr bwMode="blackWhite">
          <a:xfrm>
            <a:off x="531552" y="2635800"/>
            <a:ext cx="558179" cy="409838"/>
            <a:chOff x="6953426" y="711274"/>
            <a:chExt cx="558179" cy="409838"/>
          </a:xfrm>
        </p:grpSpPr>
        <p:sp>
          <p:nvSpPr>
            <p:cNvPr id="34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5" name="Hộp văn bản 34" descr="Số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Nhóm 21" descr="Hình tròn nhỏ với số 3 bên trong cho biết bước 3"/>
          <p:cNvGrpSpPr/>
          <p:nvPr/>
        </p:nvGrpSpPr>
        <p:grpSpPr bwMode="blackWhite">
          <a:xfrm>
            <a:off x="535668" y="3272395"/>
            <a:ext cx="558179" cy="409838"/>
            <a:chOff x="6953426" y="711274"/>
            <a:chExt cx="558179" cy="409838"/>
          </a:xfrm>
        </p:grpSpPr>
        <p:sp>
          <p:nvSpPr>
            <p:cNvPr id="24" name="Hình bầu dục 2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0" name="Hộp văn bản 29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Nhóm 36" descr="Hình tròn nhỏ với số 4 bên trong cho biết bước 4"/>
          <p:cNvGrpSpPr/>
          <p:nvPr/>
        </p:nvGrpSpPr>
        <p:grpSpPr bwMode="blackWhite">
          <a:xfrm>
            <a:off x="535667" y="3923809"/>
            <a:ext cx="558179" cy="409838"/>
            <a:chOff x="6953426" y="711274"/>
            <a:chExt cx="558179" cy="409838"/>
          </a:xfrm>
        </p:grpSpPr>
        <p:sp>
          <p:nvSpPr>
            <p:cNvPr id="38" name="Hình bầu dục 37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9" name="Hộp văn bản 38" descr="Số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9593286-5199-E0A9-56E3-6C51F7F1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994" y="1559512"/>
            <a:ext cx="4431629" cy="4728594"/>
          </a:xfrm>
          <a:prstGeom prst="rect">
            <a:avLst/>
          </a:prstGeom>
        </p:spPr>
      </p:pic>
      <p:grpSp>
        <p:nvGrpSpPr>
          <p:cNvPr id="8" name="Nhóm 7" descr="Hình tròn nhỏ với số 3 bên trong cho biết bước 3">
            <a:extLst>
              <a:ext uri="{FF2B5EF4-FFF2-40B4-BE49-F238E27FC236}">
                <a16:creationId xmlns:a16="http://schemas.microsoft.com/office/drawing/2014/main" id="{F07D3168-113A-CDAB-9F78-05189133272A}"/>
              </a:ext>
            </a:extLst>
          </p:cNvPr>
          <p:cNvGrpSpPr/>
          <p:nvPr/>
        </p:nvGrpSpPr>
        <p:grpSpPr bwMode="blackWhite">
          <a:xfrm>
            <a:off x="518679" y="5190261"/>
            <a:ext cx="558179" cy="409838"/>
            <a:chOff x="6953426" y="711274"/>
            <a:chExt cx="558179" cy="409838"/>
          </a:xfrm>
        </p:grpSpPr>
        <p:sp>
          <p:nvSpPr>
            <p:cNvPr id="9" name="Hình bầu dục 23" descr="Hình tròn nhỏ">
              <a:extLst>
                <a:ext uri="{FF2B5EF4-FFF2-40B4-BE49-F238E27FC236}">
                  <a16:creationId xmlns:a16="http://schemas.microsoft.com/office/drawing/2014/main" id="{8856A0EF-71B2-873D-A415-9CEF5BEC6C4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0" name="Hộp văn bản 29" descr="Số 3">
              <a:extLst>
                <a:ext uri="{FF2B5EF4-FFF2-40B4-BE49-F238E27FC236}">
                  <a16:creationId xmlns:a16="http://schemas.microsoft.com/office/drawing/2014/main" id="{B6773841-63D9-BAAA-F7CF-7E38C611C64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grpSp>
        <p:nvGrpSpPr>
          <p:cNvPr id="11" name="Nhóm 10" descr="Hình tròn nhỏ với số 3 bên trong cho biết bước 3">
            <a:extLst>
              <a:ext uri="{FF2B5EF4-FFF2-40B4-BE49-F238E27FC236}">
                <a16:creationId xmlns:a16="http://schemas.microsoft.com/office/drawing/2014/main" id="{02A08D87-E09F-82FC-784A-7BCEE3CA6CF8}"/>
              </a:ext>
            </a:extLst>
          </p:cNvPr>
          <p:cNvGrpSpPr/>
          <p:nvPr/>
        </p:nvGrpSpPr>
        <p:grpSpPr bwMode="blackWhite">
          <a:xfrm>
            <a:off x="521207" y="4567297"/>
            <a:ext cx="558179" cy="409838"/>
            <a:chOff x="6953426" y="711274"/>
            <a:chExt cx="558179" cy="409838"/>
          </a:xfrm>
        </p:grpSpPr>
        <p:sp>
          <p:nvSpPr>
            <p:cNvPr id="12" name="Hình bầu dục 23" descr="Hình tròn nhỏ">
              <a:extLst>
                <a:ext uri="{FF2B5EF4-FFF2-40B4-BE49-F238E27FC236}">
                  <a16:creationId xmlns:a16="http://schemas.microsoft.com/office/drawing/2014/main" id="{56A088A0-6DB7-C661-D50F-E81E54CDE9D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3" name="Hộp văn bản 29" descr="Số 3">
              <a:extLst>
                <a:ext uri="{FF2B5EF4-FFF2-40B4-BE49-F238E27FC236}">
                  <a16:creationId xmlns:a16="http://schemas.microsoft.com/office/drawing/2014/main" id="{D9F0B5B8-3E10-B0EA-906E-21A72423E32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20E34B15-9C84-7D25-B520-599A02FF283B}"/>
              </a:ext>
            </a:extLst>
          </p:cNvPr>
          <p:cNvSpPr txBox="1"/>
          <p:nvPr/>
        </p:nvSpPr>
        <p:spPr>
          <a:xfrm>
            <a:off x="1148051" y="1994245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Tạo lớp học (do hệ thống thực hiện).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1241399-8BA4-7DE2-DDA0-0EA763F361C4}"/>
              </a:ext>
            </a:extLst>
          </p:cNvPr>
          <p:cNvSpPr txBox="1"/>
          <p:nvPr/>
        </p:nvSpPr>
        <p:spPr>
          <a:xfrm>
            <a:off x="1161374" y="2664199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Đăng ký học phần (Sinh viên thực hiện).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06C4548-E395-F46A-7D1C-E8441AB83879}"/>
              </a:ext>
            </a:extLst>
          </p:cNvPr>
          <p:cNvSpPr txBox="1"/>
          <p:nvPr/>
        </p:nvSpPr>
        <p:spPr>
          <a:xfrm>
            <a:off x="1165490" y="3312901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Giao bài tập (Giảng viên thực hiện).</a:t>
            </a: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14E6B3E1-6B05-228E-4633-1A3377CFB306}"/>
              </a:ext>
            </a:extLst>
          </p:cNvPr>
          <p:cNvSpPr txBox="1"/>
          <p:nvPr/>
        </p:nvSpPr>
        <p:spPr>
          <a:xfrm>
            <a:off x="1164425" y="3940099"/>
            <a:ext cx="35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Nộp bài tập (Sinh viên thực hiện)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1" name="Hộp Văn bản 40">
            <a:extLst>
              <a:ext uri="{FF2B5EF4-FFF2-40B4-BE49-F238E27FC236}">
                <a16:creationId xmlns:a16="http://schemas.microsoft.com/office/drawing/2014/main" id="{A82C8431-EE16-FAB7-F5BA-EF4B18D21D67}"/>
              </a:ext>
            </a:extLst>
          </p:cNvPr>
          <p:cNvSpPr txBox="1"/>
          <p:nvPr/>
        </p:nvSpPr>
        <p:spPr>
          <a:xfrm>
            <a:off x="1161374" y="4583587"/>
            <a:ext cx="526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Theo dõi điểm (Giảng viên và Sinh viên thực hiện).</a:t>
            </a: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CBE63334-B81F-99ED-16F8-CD3D5BC8B168}"/>
              </a:ext>
            </a:extLst>
          </p:cNvPr>
          <p:cNvSpPr txBox="1"/>
          <p:nvPr/>
        </p:nvSpPr>
        <p:spPr>
          <a:xfrm>
            <a:off x="1161374" y="5226626"/>
            <a:ext cx="568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Nhắn tin trong lớp (Giảng viên và Sinh viên thực hiện).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Use Case: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E71A7C8-A5BC-B581-3030-75C5468C214D}"/>
              </a:ext>
            </a:extLst>
          </p:cNvPr>
          <p:cNvSpPr txBox="1"/>
          <p:nvPr/>
        </p:nvSpPr>
        <p:spPr>
          <a:xfrm>
            <a:off x="736838" y="2013993"/>
            <a:ext cx="6074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vi-VN" b="1" dirty="0"/>
              <a:t>Tiền điều kiện: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Giảng viên đã đăng nhập vào hệ thống.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Giảng viên có quyền tạo lớp học (tài khoản giảng viên).</a:t>
            </a:r>
          </a:p>
          <a:p>
            <a:endParaRPr lang="vi-VN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D84CC65-5AC5-B642-9DFD-4D9B5DEBCB66}"/>
              </a:ext>
            </a:extLst>
          </p:cNvPr>
          <p:cNvSpPr txBox="1"/>
          <p:nvPr/>
        </p:nvSpPr>
        <p:spPr>
          <a:xfrm>
            <a:off x="736839" y="1458352"/>
            <a:ext cx="535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vi-VN" b="1" dirty="0"/>
              <a:t>Mô tả:</a:t>
            </a:r>
            <a:r>
              <a:rPr lang="vi-VN" dirty="0"/>
              <a:t> Giảng viên tạo lớp học mới trong hệ thống.</a:t>
            </a:r>
          </a:p>
          <a:p>
            <a:endParaRPr lang="vi-VN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0AB963F-4833-2F74-AEF6-FF6864F02B17}"/>
              </a:ext>
            </a:extLst>
          </p:cNvPr>
          <p:cNvSpPr txBox="1"/>
          <p:nvPr/>
        </p:nvSpPr>
        <p:spPr>
          <a:xfrm>
            <a:off x="736837" y="2997348"/>
            <a:ext cx="1152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vi-VN" dirty="0"/>
              <a:t>Hậu điều </a:t>
            </a:r>
            <a:r>
              <a:rPr lang="vi-VN" dirty="0" err="1"/>
              <a:t>kiện:Lớp</a:t>
            </a:r>
            <a:r>
              <a:rPr lang="vi-VN" dirty="0"/>
              <a:t> học mới được tạo thành công trong hệ thống và có thể được sử dụng để đăng ký học phần.</a:t>
            </a:r>
          </a:p>
          <a:p>
            <a:endParaRPr lang="vi-VN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99C1CAA-3107-8B23-6A17-FCC24586D9D7}"/>
              </a:ext>
            </a:extLst>
          </p:cNvPr>
          <p:cNvSpPr txBox="1"/>
          <p:nvPr/>
        </p:nvSpPr>
        <p:spPr>
          <a:xfrm>
            <a:off x="736836" y="3475399"/>
            <a:ext cx="11211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truy cập vào phần "Tạo lớp học".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nhập các thông tin cần thiết cho lớp học (tên lớp, thời gian học, số lượng sinh viên tối đa, </a:t>
            </a:r>
            <a:r>
              <a:rPr lang="vi-VN" dirty="0" err="1"/>
              <a:t>v.v</a:t>
            </a:r>
            <a:r>
              <a:rPr lang="vi-VN" dirty="0"/>
              <a:t>.).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kiểm tra tính hợp lệ của thông tin.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tạo lớp học mới và lưu vào cơ sở dữ liệu.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thông báo lớp học đã được tạo thành công.</a:t>
            </a:r>
          </a:p>
          <a:p>
            <a:endParaRPr lang="vi-VN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E82E855B-14F1-E176-AF55-25416004029B}"/>
              </a:ext>
            </a:extLst>
          </p:cNvPr>
          <p:cNvSpPr txBox="1"/>
          <p:nvPr/>
        </p:nvSpPr>
        <p:spPr>
          <a:xfrm>
            <a:off x="736836" y="5322058"/>
            <a:ext cx="10259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vi-VN" b="1" dirty="0"/>
              <a:t>Luồng ngoại lệ:</a:t>
            </a:r>
            <a:r>
              <a:rPr lang="vi-V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thông tin lớp học không hợp lệ, hệ thống thông báo lỗi và yêu cầu giảng viên nhập lại.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Use Case: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E62AC55-79FA-C4D6-DFE2-48115D5E52F4}"/>
              </a:ext>
            </a:extLst>
          </p:cNvPr>
          <p:cNvSpPr txBox="1"/>
          <p:nvPr/>
        </p:nvSpPr>
        <p:spPr>
          <a:xfrm>
            <a:off x="521207" y="1737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Mô tả:</a:t>
            </a:r>
            <a:r>
              <a:rPr lang="vi-VN" dirty="0"/>
              <a:t> Sinh viên đăng ký học phần của lớp học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A0208DD-FA0B-7CDB-DCA2-500C3C22C603}"/>
              </a:ext>
            </a:extLst>
          </p:cNvPr>
          <p:cNvSpPr txBox="1"/>
          <p:nvPr/>
        </p:nvSpPr>
        <p:spPr>
          <a:xfrm>
            <a:off x="521207" y="22003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Tiền điều kiện: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Sinh viên đã đăng nhập vào hệ thống.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Lớp học đã tồn tại và giảng viên đã giao bài tập.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A55D0C9A-02C9-6443-DDA5-D70F73EE3E96}"/>
              </a:ext>
            </a:extLst>
          </p:cNvPr>
          <p:cNvSpPr txBox="1"/>
          <p:nvPr/>
        </p:nvSpPr>
        <p:spPr>
          <a:xfrm>
            <a:off x="521206" y="3217395"/>
            <a:ext cx="821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Hậu điều kiện:</a:t>
            </a:r>
            <a:r>
              <a:rPr lang="vi-VN" dirty="0"/>
              <a:t> Sinh viên được thêm vào danh sách học viên của lớp học.</a:t>
            </a: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C398530-6935-2FD4-49EC-F1551545310E}"/>
              </a:ext>
            </a:extLst>
          </p:cNvPr>
          <p:cNvSpPr txBox="1"/>
          <p:nvPr/>
        </p:nvSpPr>
        <p:spPr>
          <a:xfrm>
            <a:off x="521206" y="3680460"/>
            <a:ext cx="9249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Sinh viên truy cập vào lớp học muốn đăng ký.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hiển thị thông tin lớp học và các học phần có sẵn.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Sinh viên chọn học phần muốn đăng ký.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kiểm tra xem lớp học có còn đủ chỗ cho sinh viên đăng ký không.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Nếu còn chỗ, hệ thống thêm sinh viên vào lớp học và thông báo đăng ký thành công.</a:t>
            </a: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4F3FDCE-F330-65C2-D312-F53BB2ED2162}"/>
              </a:ext>
            </a:extLst>
          </p:cNvPr>
          <p:cNvSpPr txBox="1"/>
          <p:nvPr/>
        </p:nvSpPr>
        <p:spPr>
          <a:xfrm>
            <a:off x="521206" y="5528519"/>
            <a:ext cx="9808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Luồng ngoại lệ: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lớp học đã đủ số lượng sinh viên, hệ thống từ chối đăng ký và thông báo lỗi.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(E2): Nếu sinh viên không đủ điều kiện để đăng ký, hệ thống từ chối và thông báo lỗi.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Case: Giao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tập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776F3CE-47F3-5182-9685-B26B290D328B}"/>
              </a:ext>
            </a:extLst>
          </p:cNvPr>
          <p:cNvSpPr txBox="1"/>
          <p:nvPr/>
        </p:nvSpPr>
        <p:spPr>
          <a:xfrm>
            <a:off x="521207" y="1632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Mô tả:</a:t>
            </a:r>
            <a:r>
              <a:rPr lang="vi-VN" dirty="0"/>
              <a:t> Giảng viên giao bài tập cho lớp học.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0346F00-3FAB-6843-4548-56BF05C8EB77}"/>
              </a:ext>
            </a:extLst>
          </p:cNvPr>
          <p:cNvSpPr txBox="1"/>
          <p:nvPr/>
        </p:nvSpPr>
        <p:spPr>
          <a:xfrm>
            <a:off x="521207" y="2001966"/>
            <a:ext cx="7818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Tiền điều kiện:</a:t>
            </a:r>
            <a:r>
              <a:rPr lang="vi-VN" dirty="0"/>
              <a:t> Giảng viên đã đăng nhập vào hệ </a:t>
            </a:r>
            <a:r>
              <a:rPr lang="vi-VN" dirty="0" err="1"/>
              <a:t>thống.Lớp</a:t>
            </a:r>
            <a:r>
              <a:rPr lang="vi-VN" dirty="0"/>
              <a:t> học đã tồn tại.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B3E2F98-2AAA-7940-97C5-8AA4CB736016}"/>
              </a:ext>
            </a:extLst>
          </p:cNvPr>
          <p:cNvSpPr txBox="1"/>
          <p:nvPr/>
        </p:nvSpPr>
        <p:spPr>
          <a:xfrm>
            <a:off x="521207" y="2371298"/>
            <a:ext cx="65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Hậu điều kiện:</a:t>
            </a:r>
            <a:r>
              <a:rPr lang="vi-VN" dirty="0"/>
              <a:t> Bài tập được giao và sinh viên có thể nộp bài.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CA18601-86AA-7657-A781-1554A6515462}"/>
              </a:ext>
            </a:extLst>
          </p:cNvPr>
          <p:cNvSpPr txBox="1"/>
          <p:nvPr/>
        </p:nvSpPr>
        <p:spPr>
          <a:xfrm>
            <a:off x="521206" y="2740630"/>
            <a:ext cx="97911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truy cập vào lớp học.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tạo bài tập mới với các thông tin như tên bài tập, mô tả, thời hạn nộp.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kiểm tra tính hợp lệ của bài tập.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lưu bài tập vào cơ sở dữ liệu và thông báo giao bài tập thành công cho sinh viên.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5172556-9B84-BBF1-7831-7D0F8F2BC17C}"/>
              </a:ext>
            </a:extLst>
          </p:cNvPr>
          <p:cNvSpPr txBox="1"/>
          <p:nvPr/>
        </p:nvSpPr>
        <p:spPr>
          <a:xfrm>
            <a:off x="521205" y="4217958"/>
            <a:ext cx="9791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Luồng ngoại lệ: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thông tin bài tập không hợp lệ (thiếu thông tin hoặc thời gian nộp không hợp lý), hệ thống thông báo lỗi và yêu cầu giảng viên sửa.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66993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Use Case: </a:t>
            </a:r>
            <a:r>
              <a:rPr lang="en-US" dirty="0" err="1"/>
              <a:t>Nộp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75CBAB6-2429-99B5-3DC6-2D6C807A110C}"/>
              </a:ext>
            </a:extLst>
          </p:cNvPr>
          <p:cNvSpPr txBox="1"/>
          <p:nvPr/>
        </p:nvSpPr>
        <p:spPr>
          <a:xfrm>
            <a:off x="521207" y="1607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Mô tả: </a:t>
            </a:r>
            <a:r>
              <a:rPr lang="vi-VN" dirty="0"/>
              <a:t>Sinh viên nộp bài tập đã hoàn thành lên hệ thống.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DD7A3FA-A860-5B4B-0C44-CF23A80C84A2}"/>
              </a:ext>
            </a:extLst>
          </p:cNvPr>
          <p:cNvSpPr txBox="1"/>
          <p:nvPr/>
        </p:nvSpPr>
        <p:spPr>
          <a:xfrm>
            <a:off x="521207" y="20340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Tiền điều kiện: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Sinh viên đã đăng ký lớp học và có bài tập cần nộp.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Bài tập đã được giảng viên giao.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C56F248-1465-BDEC-A23B-601A551DC437}"/>
              </a:ext>
            </a:extLst>
          </p:cNvPr>
          <p:cNvSpPr txBox="1"/>
          <p:nvPr/>
        </p:nvSpPr>
        <p:spPr>
          <a:xfrm>
            <a:off x="521207" y="3014768"/>
            <a:ext cx="782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Hậu điều kiện: </a:t>
            </a:r>
            <a:r>
              <a:rPr lang="vi-VN" dirty="0"/>
              <a:t>Bài tập của sinh viên được lưu vào hệ thống và sẵn sàng để giảng viên chấm điểm.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CD05C48-0201-8BC5-879C-FB07544E1C4D}"/>
              </a:ext>
            </a:extLst>
          </p:cNvPr>
          <p:cNvSpPr txBox="1"/>
          <p:nvPr/>
        </p:nvSpPr>
        <p:spPr>
          <a:xfrm>
            <a:off x="521206" y="3718534"/>
            <a:ext cx="8097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Sinh viên đăng nhập vào hệ thống và chọn bài tập cần nộp.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Sinh viên tải lên tệp bài làm.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kiểm tra định dạng của tệp bài làm.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Nếu tệp hợp lệ, hệ thống lưu bài tập và thông báo nộp bài thành công.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2315B46-A680-96D2-3818-AC5DDED39D46}"/>
              </a:ext>
            </a:extLst>
          </p:cNvPr>
          <p:cNvSpPr txBox="1"/>
          <p:nvPr/>
        </p:nvSpPr>
        <p:spPr>
          <a:xfrm>
            <a:off x="521206" y="5250764"/>
            <a:ext cx="9994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Luồng ngoại lệ</a:t>
            </a:r>
            <a:r>
              <a:rPr lang="vi-V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tệp bài làm không hợp lệ, hệ thống yêu cầu sinh viên tải lại tệp đúng định dạng.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(E2): Nếu quá hạn nộp bài, hệ thống từ chối và thông báo lỗi.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82648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Use Case: 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20AF82B-A1BE-F0D3-A79B-79062D0CA14C}"/>
              </a:ext>
            </a:extLst>
          </p:cNvPr>
          <p:cNvSpPr txBox="1"/>
          <p:nvPr/>
        </p:nvSpPr>
        <p:spPr>
          <a:xfrm>
            <a:off x="521207" y="1570335"/>
            <a:ext cx="7869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Mô tả: </a:t>
            </a:r>
            <a:r>
              <a:rPr lang="vi-VN" dirty="0"/>
              <a:t>Giảng viên chấm điểm bài tập và sinh viên xem điểm số của mình.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B33B66F-4C18-3E0C-A503-598A13976AC8}"/>
              </a:ext>
            </a:extLst>
          </p:cNvPr>
          <p:cNvSpPr txBox="1"/>
          <p:nvPr/>
        </p:nvSpPr>
        <p:spPr>
          <a:xfrm>
            <a:off x="521207" y="19602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Tiền điều kiện: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Sinh viên đã nộp bài tập.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Giảng viên đã hoàn thành việc chấm điểm.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AE5614B-8FF6-91E3-8A82-49D93A172932}"/>
              </a:ext>
            </a:extLst>
          </p:cNvPr>
          <p:cNvSpPr txBox="1"/>
          <p:nvPr/>
        </p:nvSpPr>
        <p:spPr>
          <a:xfrm>
            <a:off x="521207" y="2908067"/>
            <a:ext cx="8449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Hậu điều kiện: </a:t>
            </a:r>
            <a:r>
              <a:rPr lang="vi-VN" dirty="0"/>
              <a:t>Điểm của sinh viên được lưu vào hệ thống và có thể xem được.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7F8683B-A36F-3359-F1BD-D906C2A865E5}"/>
              </a:ext>
            </a:extLst>
          </p:cNvPr>
          <p:cNvSpPr txBox="1"/>
          <p:nvPr/>
        </p:nvSpPr>
        <p:spPr>
          <a:xfrm>
            <a:off x="521207" y="3301935"/>
            <a:ext cx="70564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truy cập vào bài tập đã nộp.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Giảng viên chấm điểm và nhập nhận xét cho bài tập.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lưu điểm số và nhận xét vào cơ sở dữ liệu.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Sinh viên đăng nhập và truy cập vào phần điểm số của mình.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hiển thị điểm số và nhận xét của giảng viên.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7CC117F-987E-7E14-0830-D2A094FB0865}"/>
              </a:ext>
            </a:extLst>
          </p:cNvPr>
          <p:cNvSpPr txBox="1"/>
          <p:nvPr/>
        </p:nvSpPr>
        <p:spPr>
          <a:xfrm>
            <a:off x="521206" y="5080797"/>
            <a:ext cx="10857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Luồng ngoại lệ: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điểm không hợp lệ, hệ thống yêu cầu giảng viên sửa lại điểm.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58E0A-B2CA-9B33-EA10-D94FD970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err="1"/>
              <a:t>Nhắn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A656933E-4A3A-9689-0996-B624E63DDD2A}"/>
              </a:ext>
            </a:extLst>
          </p:cNvPr>
          <p:cNvSpPr txBox="1"/>
          <p:nvPr/>
        </p:nvSpPr>
        <p:spPr>
          <a:xfrm>
            <a:off x="521207" y="1578802"/>
            <a:ext cx="784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/>
              <a:t>Mô tả: </a:t>
            </a:r>
            <a:r>
              <a:rPr lang="vi-VN"/>
              <a:t>Giảng viên và sinh viên có thể gửi tin nhắn cho nhau trong lớp học.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0FABFCC-00DC-4CAE-A238-878792865B71}"/>
              </a:ext>
            </a:extLst>
          </p:cNvPr>
          <p:cNvSpPr txBox="1"/>
          <p:nvPr/>
        </p:nvSpPr>
        <p:spPr>
          <a:xfrm>
            <a:off x="521207" y="2019069"/>
            <a:ext cx="9655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Tiền điều kiện: </a:t>
            </a:r>
            <a:r>
              <a:rPr lang="vi-VN" dirty="0"/>
              <a:t>Người dùng (giảng viên hoặc sinh viên) đã đăng nhập vào hệ thống và tham gia vào lớp học.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5A8E878-CC0B-9BCF-90B6-C50B34B9790B}"/>
              </a:ext>
            </a:extLst>
          </p:cNvPr>
          <p:cNvSpPr txBox="1"/>
          <p:nvPr/>
        </p:nvSpPr>
        <p:spPr>
          <a:xfrm>
            <a:off x="521207" y="2736335"/>
            <a:ext cx="8732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Hậu điều kiện: </a:t>
            </a:r>
            <a:r>
              <a:rPr lang="vi-VN" dirty="0"/>
              <a:t>Tin nhắn được gửi và lưu trữ trong hệ thống.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E9AB4EC-6E26-DC9C-7BCA-387DFA808181}"/>
              </a:ext>
            </a:extLst>
          </p:cNvPr>
          <p:cNvSpPr txBox="1"/>
          <p:nvPr/>
        </p:nvSpPr>
        <p:spPr>
          <a:xfrm>
            <a:off x="521207" y="317660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Luồng sự kiện chính: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Người dùng mở giao diện nhắn tin.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Người dùng nhập nội dung tin nhắn.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Hệ thống kiểm tra tính hợp lệ của tin nhắn.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Tin nhắn được gửi và hiển thị trong lớp học.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BA498EC-95E3-1FDC-9E17-9C216DA9C44A}"/>
              </a:ext>
            </a:extLst>
          </p:cNvPr>
          <p:cNvSpPr txBox="1"/>
          <p:nvPr/>
        </p:nvSpPr>
        <p:spPr>
          <a:xfrm>
            <a:off x="521207" y="4724865"/>
            <a:ext cx="10409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Luồng ngoại lệ: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(E1): Nếu tin nhắn chứa nội dung không hợp lệ (chứa từ ngữ không phù hợp), hệ thống từ chối gửi tin nhắn và thông báo lỗi.</a:t>
            </a:r>
          </a:p>
        </p:txBody>
      </p:sp>
    </p:spTree>
    <p:extLst>
      <p:ext uri="{BB962C8B-B14F-4D97-AF65-F5344CB8AC3E}">
        <p14:creationId xmlns:p14="http://schemas.microsoft.com/office/powerpoint/2010/main" val="14812253"/>
      </p:ext>
    </p:extLst>
  </p:cSld>
  <p:clrMapOvr>
    <a:masterClrMapping/>
  </p:clrMapOvr>
</p:sld>
</file>

<file path=ppt/theme/theme1.xml><?xml version="1.0" encoding="utf-8"?>
<a:theme xmlns:a="http://schemas.openxmlformats.org/drawingml/2006/main" name="Tài_liệu_Chào_mừ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9_TF10001108_Win32" id="{A6C51184-2299-4CEF-98D2-C8C2BB96C56E}" vid="{C5A5F0A4-16D5-4A26-AA9F-6575A3634B2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{0AC24ABE-B90D-42AD-AD82-3BEBC6518C8E}tf10001108_win32</Template>
  <TotalTime>210</TotalTime>
  <Words>1245</Words>
  <Application>Microsoft Office PowerPoint</Application>
  <PresentationFormat>Màn hình rộng</PresentationFormat>
  <Paragraphs>122</Paragraphs>
  <Slides>12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Segoe UI Semibold</vt:lpstr>
      <vt:lpstr>Tài_liệu_Chào_mừng</vt:lpstr>
      <vt:lpstr>Quản lý lớp học online</vt:lpstr>
      <vt:lpstr>Giới thiệu</vt:lpstr>
      <vt:lpstr>Mô hình Use Case</vt:lpstr>
      <vt:lpstr>Use Case: Tạo lớp học</vt:lpstr>
      <vt:lpstr>Use Case: Đăng ký học phần</vt:lpstr>
      <vt:lpstr>Use Case: Giao bài tập</vt:lpstr>
      <vt:lpstr>Use Case: Nộp bài tập</vt:lpstr>
      <vt:lpstr>Use Case: Theo dõi điểm</vt:lpstr>
      <vt:lpstr>Use Case: Nhắn tin trong lớp</vt:lpstr>
      <vt:lpstr>Class Diagram</vt:lpstr>
      <vt:lpstr>Tổng kết</vt:lpstr>
      <vt:lpstr>Cảm 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vương</dc:creator>
  <cp:keywords/>
  <cp:lastModifiedBy>nguyễn vương</cp:lastModifiedBy>
  <cp:revision>1</cp:revision>
  <dcterms:created xsi:type="dcterms:W3CDTF">2025-04-03T18:48:01Z</dcterms:created>
  <dcterms:modified xsi:type="dcterms:W3CDTF">2025-04-03T22:18:36Z</dcterms:modified>
  <cp:version/>
</cp:coreProperties>
</file>