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90" r:id="rId5"/>
    <p:sldId id="291" r:id="rId6"/>
    <p:sldId id="262" r:id="rId7"/>
    <p:sldId id="264" r:id="rId8"/>
    <p:sldId id="263" r:id="rId9"/>
    <p:sldId id="285" r:id="rId10"/>
    <p:sldId id="286" r:id="rId11"/>
    <p:sldId id="287" r:id="rId12"/>
    <p:sldId id="288" r:id="rId13"/>
    <p:sldId id="292" r:id="rId14"/>
    <p:sldId id="265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FF00"/>
    <a:srgbClr val="CCECFF"/>
    <a:srgbClr val="99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850"/>
  </p:normalViewPr>
  <p:slideViewPr>
    <p:cSldViewPr showGuides="1">
      <p:cViewPr varScale="1">
        <p:scale>
          <a:sx n="106" d="100"/>
          <a:sy n="106" d="100"/>
        </p:scale>
        <p:origin x="18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眉占位符 450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45059" name="日期占位符 4505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45060" name="幻灯片图像占位符 4505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文本占位符 4506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5062" name="页脚占位符 4506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45063" name="灯片编号占位符 4506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526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3795" name="副标题 33794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2800"/>
            </a:lvl1pPr>
            <a:lvl2pPr marL="457200" lvl="1" indent="14605" algn="ctr">
              <a:buNone/>
              <a:defRPr sz="2800"/>
            </a:lvl2pPr>
            <a:lvl3pPr marL="909955" lvl="2" indent="0" algn="ctr">
              <a:buNone/>
              <a:defRPr sz="2800"/>
            </a:lvl3pPr>
            <a:lvl4pPr marL="1306830" lvl="3" indent="0" algn="ctr">
              <a:buNone/>
              <a:defRPr sz="2800"/>
            </a:lvl4pPr>
            <a:lvl5pPr marL="1695450" lvl="4" indent="0" algn="ctr"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33796" name="日期占位符 3379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7" name="页脚占位符 3379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Tx/>
            </a:pPr>
            <a:endParaRPr lang="zh-CN" altLang="en-US" dirty="0"/>
          </a:p>
        </p:txBody>
      </p:sp>
      <p:sp>
        <p:nvSpPr>
          <p:cNvPr id="33798" name="灯片编号占位符 3379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9" name="任意多边形 33798"/>
          <p:cNvSpPr/>
          <p:nvPr/>
        </p:nvSpPr>
        <p:spPr>
          <a:xfrm>
            <a:off x="685800" y="2393950"/>
            <a:ext cx="77724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049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752600"/>
            <a:ext cx="392049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2772" name="任意多边形 32771"/>
          <p:cNvSpPr/>
          <p:nvPr/>
        </p:nvSpPr>
        <p:spPr>
          <a:xfrm>
            <a:off x="609600" y="1566863"/>
            <a:ext cx="7958138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773" name="直接连接符 32772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4" name="日期占位符 3277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5" name="页脚占位符 3277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>
              <a:buClrTx/>
            </a:pPr>
            <a:endParaRPr lang="zh-CN" altLang="en-US" dirty="0"/>
          </a:p>
        </p:txBody>
      </p:sp>
      <p:sp>
        <p:nvSpPr>
          <p:cNvPr id="32776" name="灯片编号占位符 3277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/>
  </p:transition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defTabSz="914400">
              <a:buSzPct val="100000"/>
            </a:pPr>
            <a:r>
              <a:rPr lang="zh-CN" altLang="en-US" b="1" kern="1200" baseline="0" dirty="0">
                <a:latin typeface="Verdana" panose="020B0604030504040204" pitchFamily="34" charset="0"/>
                <a:ea typeface="宋体" panose="02010600030101010101" pitchFamily="2" charset="-122"/>
              </a:rPr>
              <a:t>《数据结构》复习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高级字典结构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二叉排序树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二叉排序树存储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二叉排序树构造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最佳二叉排序树构造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平衡二叉树排序树构造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平均查找长度（成功、失败）</a:t>
            </a:r>
          </a:p>
        </p:txBody>
      </p:sp>
    </p:spTree>
    <p:extLst>
      <p:ext uri="{BB962C8B-B14F-4D97-AF65-F5344CB8AC3E}">
        <p14:creationId xmlns:p14="http://schemas.microsoft.com/office/powerpoint/2010/main" val="3940197958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〈排序〉</a:t>
            </a:r>
            <a:r>
              <a:rPr lang="zh-CN" altLang="en-US" b="1" dirty="0">
                <a:highlight>
                  <a:srgbClr val="FFFF00"/>
                </a:highlight>
              </a:rPr>
              <a:t>各种排序</a:t>
            </a:r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566738" y="1772816"/>
            <a:ext cx="8001000" cy="446449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所谓排序就是以记录中某个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或几个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字段值不减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或不增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的次序将这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个记录重新排列，称该字段为排序码。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按排序过程中使用到的存储介质来分，可以将排序分成两大类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内排序和外排序。       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排序码相同的记录，若经过排序后，这些记录仍保持原来的相对次序不变，称这个排序算法是稳定的。否则，称为不稳定的排序算法。 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各种排序策略及过程</a:t>
            </a:r>
          </a:p>
        </p:txBody>
      </p:sp>
    </p:spTree>
    <p:extLst>
      <p:ext uri="{BB962C8B-B14F-4D97-AF65-F5344CB8AC3E}">
        <p14:creationId xmlns:p14="http://schemas.microsoft.com/office/powerpoint/2010/main" val="39359664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〈排序〉</a:t>
            </a:r>
            <a:r>
              <a:rPr lang="zh-CN" altLang="en-US" b="1" dirty="0">
                <a:highlight>
                  <a:srgbClr val="FFFF00"/>
                </a:highlight>
              </a:rPr>
              <a:t>时间复杂度</a:t>
            </a:r>
          </a:p>
        </p:txBody>
      </p:sp>
      <p:pic>
        <p:nvPicPr>
          <p:cNvPr id="52228" name="文本占位符 52227"/>
          <p:cNvPicPr>
            <a:picLocks noGrp="1" noChangeAspect="1"/>
          </p:cNvPicPr>
          <p:nvPr>
            <p:ph type="body" idx="1"/>
          </p:nvPr>
        </p:nvPicPr>
        <p:blipFill>
          <a:blip r:embed="rId2"/>
          <a:stretch>
            <a:fillRect/>
          </a:stretch>
        </p:blipFill>
        <p:spPr>
          <a:xfrm>
            <a:off x="179388" y="1773238"/>
            <a:ext cx="8713787" cy="4895850"/>
          </a:xfrm>
        </p:spPr>
      </p:pic>
    </p:spTree>
    <p:extLst>
      <p:ext uri="{BB962C8B-B14F-4D97-AF65-F5344CB8AC3E}">
        <p14:creationId xmlns:p14="http://schemas.microsoft.com/office/powerpoint/2010/main" val="4248154474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〈图〉</a:t>
            </a: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539750" y="1989138"/>
            <a:ext cx="7893050" cy="4360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图的基本概念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图的两种存储结构：邻接矩阵和邻接表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图的两种遍历：</a:t>
            </a:r>
            <a:r>
              <a:rPr lang="zh-CN" altLang="en-US" b="1" dirty="0">
                <a:highlight>
                  <a:srgbClr val="FFFF00"/>
                </a:highlight>
              </a:rPr>
              <a:t>深度优先、广度优先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图的建立算法</a:t>
            </a:r>
          </a:p>
        </p:txBody>
      </p:sp>
    </p:spTree>
    <p:extLst>
      <p:ext uri="{BB962C8B-B14F-4D97-AF65-F5344CB8AC3E}">
        <p14:creationId xmlns:p14="http://schemas.microsoft.com/office/powerpoint/2010/main" val="18816911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〈图〉</a:t>
            </a: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539750" y="1989138"/>
            <a:ext cx="7893050" cy="4360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深度优先生成树、广度优先生成树</a:t>
            </a:r>
            <a:endParaRPr lang="en-US" altLang="zh-CN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最小生成树的构造：</a:t>
            </a:r>
            <a:r>
              <a:rPr lang="en-US" altLang="zh-CN" b="1" dirty="0">
                <a:highlight>
                  <a:srgbClr val="FFFF00"/>
                </a:highlight>
              </a:rPr>
              <a:t>Prim</a:t>
            </a:r>
            <a:r>
              <a:rPr lang="zh-CN" altLang="en-US" b="1" dirty="0">
                <a:highlight>
                  <a:srgbClr val="FFFF00"/>
                </a:highlight>
              </a:rPr>
              <a:t>、</a:t>
            </a:r>
            <a:r>
              <a:rPr lang="en-US" altLang="zh-CN" b="1" dirty="0" err="1">
                <a:highlight>
                  <a:srgbClr val="FFFF00"/>
                </a:highlight>
              </a:rPr>
              <a:t>Kruskal</a:t>
            </a:r>
            <a:endParaRPr lang="en-US" altLang="zh-CN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最短路径：</a:t>
            </a:r>
            <a:r>
              <a:rPr lang="en-US" altLang="zh-CN" b="1" dirty="0">
                <a:highlight>
                  <a:srgbClr val="FFFF00"/>
                </a:highlight>
              </a:rPr>
              <a:t>Dijkstra</a:t>
            </a:r>
            <a:r>
              <a:rPr lang="zh-CN" altLang="en-US" b="1" dirty="0"/>
              <a:t>、</a:t>
            </a:r>
            <a:r>
              <a:rPr lang="en-US" altLang="zh-CN" b="1" dirty="0"/>
              <a:t>Floyd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拓扑排序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关键路径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〈绪论〉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134938" y="1916832"/>
            <a:ext cx="8896350" cy="43608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b="1" dirty="0"/>
              <a:t>数据结构就是指按一定的逻辑结构组成的一批数据，使用某种存储结构将这批数据存储于计算机中，并在这些数据上定义了一个运算集合</a:t>
            </a:r>
            <a:r>
              <a:rPr lang="zh-CN" altLang="en-US" b="1" dirty="0">
                <a:solidFill>
                  <a:schemeClr val="bg2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数据结构的三方面：逻辑结构、存储结构和运算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逻辑结构：线性结构、非线性结构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存储结构：顺序、链式、索引、散列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算法五个要素：有穷性；确定性；输入；输出；可行性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算法优劣的衡量：时间复杂度、空间复杂度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〈线性表〉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675688" cy="4105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逻辑结构：数据元素之间存在着线性关系</a:t>
            </a:r>
          </a:p>
          <a:p>
            <a:pPr>
              <a:lnSpc>
                <a:spcPct val="90000"/>
              </a:lnSpc>
            </a:pP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存储结构：顺序存储结构和链式存储结构。用前者表示的线性表简称为</a:t>
            </a:r>
            <a:r>
              <a:rPr lang="zh-CN" altLang="en-US" b="1" i="1" u="sng" dirty="0"/>
              <a:t>顺序表</a:t>
            </a:r>
            <a:r>
              <a:rPr lang="zh-CN" altLang="en-US" b="1" dirty="0"/>
              <a:t>，用后者表示的线性表简称为</a:t>
            </a:r>
            <a:r>
              <a:rPr lang="zh-CN" altLang="en-US" b="1" i="1" u="sng" dirty="0"/>
              <a:t>链表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〈线性表〉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675688" cy="4105275"/>
          </a:xfrm>
        </p:spPr>
        <p:txBody>
          <a:bodyPr/>
          <a:lstStyle/>
          <a:p>
            <a:r>
              <a:rPr lang="zh-CN" altLang="en-US" b="1" dirty="0"/>
              <a:t>各种类型线性表：</a:t>
            </a:r>
            <a:endParaRPr lang="en-US" altLang="zh-CN" b="1" dirty="0"/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顺序表</a:t>
            </a: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单链表</a:t>
            </a:r>
          </a:p>
          <a:p>
            <a:pPr lvl="1"/>
            <a:r>
              <a:rPr lang="zh-CN" altLang="en-US" b="1" dirty="0"/>
              <a:t>循环链表</a:t>
            </a:r>
            <a:endParaRPr lang="en-US" altLang="zh-CN" b="1" dirty="0"/>
          </a:p>
          <a:p>
            <a:pPr lvl="1"/>
            <a:r>
              <a:rPr lang="zh-CN" altLang="en-US" b="1" dirty="0"/>
              <a:t>双链表</a:t>
            </a:r>
          </a:p>
        </p:txBody>
      </p:sp>
    </p:spTree>
    <p:extLst>
      <p:ext uri="{BB962C8B-B14F-4D97-AF65-F5344CB8AC3E}">
        <p14:creationId xmlns:p14="http://schemas.microsoft.com/office/powerpoint/2010/main" val="5999903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〈线性表〉</a:t>
            </a:r>
            <a:endParaRPr lang="zh-CN" altLang="en-US" sz="3200" b="1" dirty="0">
              <a:highlight>
                <a:srgbClr val="FFFF00"/>
              </a:highlight>
            </a:endParaRP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675688" cy="4105275"/>
          </a:xfrm>
        </p:spPr>
        <p:txBody>
          <a:bodyPr/>
          <a:lstStyle/>
          <a:p>
            <a:r>
              <a:rPr lang="zh-CN" altLang="en-US" b="1" dirty="0">
                <a:highlight>
                  <a:srgbClr val="FFFF00"/>
                </a:highlight>
              </a:rPr>
              <a:t>主要操作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初始化（建立）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插入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删除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查找（定位）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最大（小）值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并集、交集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逆置</a:t>
            </a:r>
          </a:p>
        </p:txBody>
      </p:sp>
    </p:spTree>
    <p:extLst>
      <p:ext uri="{BB962C8B-B14F-4D97-AF65-F5344CB8AC3E}">
        <p14:creationId xmlns:p14="http://schemas.microsoft.com/office/powerpoint/2010/main" val="17886944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</a:t>
            </a:r>
            <a:r>
              <a:rPr lang="zh-CN" altLang="en-US" b="1" dirty="0">
                <a:highlight>
                  <a:srgbClr val="FFFF00"/>
                </a:highlight>
              </a:rPr>
              <a:t>栈</a:t>
            </a:r>
            <a:r>
              <a:rPr lang="zh-CN" altLang="en-US" b="1" dirty="0"/>
              <a:t>和</a:t>
            </a:r>
            <a:r>
              <a:rPr lang="zh-CN" altLang="en-US" b="1" dirty="0">
                <a:highlight>
                  <a:srgbClr val="FFFF00"/>
                </a:highlight>
              </a:rPr>
              <a:t>队列</a:t>
            </a:r>
            <a:r>
              <a:rPr lang="zh-CN" altLang="en-US" b="1" dirty="0"/>
              <a:t>〉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8135938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b="1" dirty="0"/>
              <a:t>特殊的线性表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栈：先进后出，栈顶进行插入和删除，栈底</a:t>
            </a:r>
            <a:endParaRPr lang="en-US" altLang="zh-CN" sz="2600" b="1" dirty="0"/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队列：先进先出，队尾插入，队头删除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栈空条件：</a:t>
            </a:r>
            <a:r>
              <a:rPr lang="en-US" altLang="zh-CN" sz="2600" b="1" dirty="0"/>
              <a:t>top=0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栈满条件：</a:t>
            </a:r>
            <a:r>
              <a:rPr lang="en-US" altLang="zh-CN" sz="2600" b="1" dirty="0"/>
              <a:t>top=MAXSIZE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队空条件：</a:t>
            </a:r>
            <a:r>
              <a:rPr lang="en-US" altLang="zh-CN" sz="2600" b="1" dirty="0"/>
              <a:t>rear=front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队满条件：</a:t>
            </a:r>
            <a:r>
              <a:rPr lang="en-US" altLang="zh-CN" sz="2600" b="1" dirty="0"/>
              <a:t>(rear+1)%MAXSIZE=front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队列元素个数：</a:t>
            </a:r>
          </a:p>
          <a:p>
            <a:pPr lvl="1">
              <a:lnSpc>
                <a:spcPct val="90000"/>
              </a:lnSpc>
            </a:pPr>
            <a:r>
              <a:rPr lang="en-US" altLang="zh-CN" sz="2200" b="1" dirty="0"/>
              <a:t>(</a:t>
            </a:r>
            <a:r>
              <a:rPr lang="en-US" altLang="zh-CN" sz="2200" b="1" dirty="0" err="1"/>
              <a:t>rear-front+MAXSIZE</a:t>
            </a:r>
            <a:r>
              <a:rPr lang="en-US" altLang="zh-CN" sz="2200" b="1" dirty="0"/>
              <a:t>)%MAXSIZE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入栈、出栈、入队、出队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〈二叉树〉</a:t>
            </a:r>
            <a:r>
              <a:rPr lang="zh-CN" altLang="en-US" b="1" dirty="0">
                <a:highlight>
                  <a:srgbClr val="FFFF00"/>
                </a:highlight>
              </a:rPr>
              <a:t>遍历</a:t>
            </a:r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566738" y="1700808"/>
            <a:ext cx="8001000" cy="475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二叉树的基本概念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二叉树的特性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完全二叉树、满二叉树的概念和性质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二叉树的实现：顺序表示，</a:t>
            </a:r>
            <a:r>
              <a:rPr lang="zh-CN" altLang="en-US" sz="2800" b="1" dirty="0">
                <a:highlight>
                  <a:srgbClr val="FFFF00"/>
                </a:highlight>
              </a:rPr>
              <a:t>链接表示</a:t>
            </a:r>
            <a:endParaRPr lang="en-US" altLang="zh-CN" sz="28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二叉树的（递归）遍历算法及应用</a:t>
            </a:r>
            <a:endParaRPr lang="en-US" altLang="zh-CN" sz="28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哈夫曼树构造及哈夫曼编码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〈树〉</a:t>
            </a: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683568" y="2420888"/>
            <a:ext cx="8208962" cy="2911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树的基本概念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树的实现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树的遍历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highlight>
                  <a:srgbClr val="FFFF00"/>
                </a:highlight>
              </a:rPr>
              <a:t>树、森林与二叉树的转换</a:t>
            </a:r>
          </a:p>
          <a:p>
            <a:pPr>
              <a:lnSpc>
                <a:spcPct val="150000"/>
              </a:lnSpc>
              <a:buNone/>
            </a:pPr>
            <a:endParaRPr lang="zh-CN" altLang="en-US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集合与字典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字典的顺序存储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顺序检索</a:t>
            </a:r>
            <a:r>
              <a:rPr lang="en-US" altLang="zh-CN" sz="2800" b="1" dirty="0">
                <a:highlight>
                  <a:srgbClr val="FFFF00"/>
                </a:highlight>
              </a:rPr>
              <a:t>(</a:t>
            </a:r>
            <a:r>
              <a:rPr lang="zh-CN" altLang="en-US" sz="2800" b="1" dirty="0">
                <a:highlight>
                  <a:srgbClr val="FFFF00"/>
                </a:highlight>
              </a:rPr>
              <a:t>二叉排序树</a:t>
            </a:r>
            <a:r>
              <a:rPr lang="en-US" altLang="zh-CN" sz="2800" b="1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二分法检索</a:t>
            </a:r>
            <a:r>
              <a:rPr lang="en-US" altLang="zh-CN" sz="2800" b="1" dirty="0">
                <a:highlight>
                  <a:srgbClr val="FFFF00"/>
                </a:highlight>
              </a:rPr>
              <a:t>(</a:t>
            </a:r>
            <a:r>
              <a:rPr lang="zh-CN" altLang="en-US" sz="2800" b="1" dirty="0">
                <a:highlight>
                  <a:srgbClr val="FFFF00"/>
                </a:highlight>
              </a:rPr>
              <a:t>最佳二叉排序树</a:t>
            </a:r>
            <a:r>
              <a:rPr lang="en-US" altLang="zh-CN" sz="2800" b="1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字典的散列存储</a:t>
            </a:r>
            <a:r>
              <a:rPr lang="zh-CN" altLang="en-US" sz="2800" b="1" dirty="0"/>
              <a:t>：负载因子（装填因子）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散列表的构造</a:t>
            </a:r>
            <a:r>
              <a:rPr lang="zh-CN" altLang="en-US" sz="2800" b="1" dirty="0"/>
              <a:t>：除余法，线性探查法，拉链法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平均查找长度计算</a:t>
            </a:r>
            <a:r>
              <a:rPr lang="zh-CN" altLang="en-US" sz="2800" b="1" dirty="0"/>
              <a:t>（成功、不成功）</a:t>
            </a:r>
          </a:p>
        </p:txBody>
      </p:sp>
    </p:spTree>
    <p:extLst>
      <p:ext uri="{BB962C8B-B14F-4D97-AF65-F5344CB8AC3E}">
        <p14:creationId xmlns:p14="http://schemas.microsoft.com/office/powerpoint/2010/main" val="17988664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3342</TotalTime>
  <Words>582</Words>
  <Application>Microsoft Office PowerPoint</Application>
  <PresentationFormat>全屏显示(4:3)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Times New Roman</vt:lpstr>
      <vt:lpstr>Verdana</vt:lpstr>
      <vt:lpstr>Wingdings</vt:lpstr>
      <vt:lpstr>Profile</vt:lpstr>
      <vt:lpstr>《数据结构》复习</vt:lpstr>
      <vt:lpstr>〈绪论〉</vt:lpstr>
      <vt:lpstr>〈线性表〉</vt:lpstr>
      <vt:lpstr>〈线性表〉</vt:lpstr>
      <vt:lpstr>〈线性表〉</vt:lpstr>
      <vt:lpstr>〈栈和队列〉</vt:lpstr>
      <vt:lpstr>〈二叉树〉遍历</vt:lpstr>
      <vt:lpstr>〈树〉</vt:lpstr>
      <vt:lpstr>集合与字典</vt:lpstr>
      <vt:lpstr>高级字典结构</vt:lpstr>
      <vt:lpstr>〈排序〉各种排序</vt:lpstr>
      <vt:lpstr>〈排序〉时间复杂度</vt:lpstr>
      <vt:lpstr>〈图〉</vt:lpstr>
      <vt:lpstr>〈图〉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flying</dc:creator>
  <cp:lastModifiedBy>李 禹佳</cp:lastModifiedBy>
  <cp:revision>110</cp:revision>
  <dcterms:created xsi:type="dcterms:W3CDTF">2017-12-27T07:31:00Z</dcterms:created>
  <dcterms:modified xsi:type="dcterms:W3CDTF">2023-06-08T07:04:46Z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