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 name="Shape 15"/>
        <p:cNvGrpSpPr/>
        <p:nvPr/>
      </p:nvGrpSpPr>
      <p:grpSpPr>
        <a:xfrm>
          <a:off x="0" y="0"/>
          <a:ext cx="0" cy="0"/>
          <a:chOff x="0" y="0"/>
          <a:chExt cx="0" cy="0"/>
        </a:xfrm>
      </p:grpSpPr>
      <p:sp>
        <p:nvSpPr>
          <p:cNvPr id="16" name="Google Shape;16;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d2cbdaf6f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gd2cbdaf6f0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d2cbdaf6f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gd2cbdaf6f0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d2cbdaf6f0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gd2cbdaf6f0_0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d2cbdaf6f0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gd2cbdaf6f0_0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d2cbdaf6f0_0_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d2cbdaf6f0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 name="Shape 20"/>
        <p:cNvGrpSpPr/>
        <p:nvPr/>
      </p:nvGrpSpPr>
      <p:grpSpPr>
        <a:xfrm>
          <a:off x="0" y="0"/>
          <a:ext cx="0" cy="0"/>
          <a:chOff x="0" y="0"/>
          <a:chExt cx="0" cy="0"/>
        </a:xfrm>
      </p:grpSpPr>
      <p:sp>
        <p:nvSpPr>
          <p:cNvPr id="21" name="Google Shape;21;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d2cbdaf6f0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gd2cbdaf6f0_0_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 name="Shape 26"/>
        <p:cNvGrpSpPr/>
        <p:nvPr/>
      </p:nvGrpSpPr>
      <p:grpSpPr>
        <a:xfrm>
          <a:off x="0" y="0"/>
          <a:ext cx="0" cy="0"/>
          <a:chOff x="0" y="0"/>
          <a:chExt cx="0" cy="0"/>
        </a:xfrm>
      </p:grpSpPr>
      <p:sp>
        <p:nvSpPr>
          <p:cNvPr id="27" name="Google Shape;27;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 name="Shape 34"/>
        <p:cNvGrpSpPr/>
        <p:nvPr/>
      </p:nvGrpSpPr>
      <p:grpSpPr>
        <a:xfrm>
          <a:off x="0" y="0"/>
          <a:ext cx="0" cy="0"/>
          <a:chOff x="0" y="0"/>
          <a:chExt cx="0" cy="0"/>
        </a:xfrm>
      </p:grpSpPr>
      <p:sp>
        <p:nvSpPr>
          <p:cNvPr id="35" name="Google Shape;35;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 name="Shape 42"/>
        <p:cNvGrpSpPr/>
        <p:nvPr/>
      </p:nvGrpSpPr>
      <p:grpSpPr>
        <a:xfrm>
          <a:off x="0" y="0"/>
          <a:ext cx="0" cy="0"/>
          <a:chOff x="0" y="0"/>
          <a:chExt cx="0" cy="0"/>
        </a:xfrm>
      </p:grpSpPr>
      <p:sp>
        <p:nvSpPr>
          <p:cNvPr id="43" name="Google Shape;43;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bg>
      <p:bgPr>
        <a:blipFill>
          <a:blip r:embed="rId2">
            <a:alphaModFix/>
          </a:blip>
          <a:stretch>
            <a:fillRect/>
          </a:stretch>
        </a:blipFill>
      </p:bgPr>
    </p:bg>
    <p:spTree>
      <p:nvGrpSpPr>
        <p:cNvPr id="6" name="Shape 6"/>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bg>
      <p:bgPr>
        <a:blipFill>
          <a:blip r:embed="rId2">
            <a:alphaModFix/>
          </a:blip>
          <a:stretch>
            <a:fillRect/>
          </a:stretch>
        </a:blipFill>
      </p:bgPr>
    </p:bg>
    <p:spTree>
      <p:nvGrpSpPr>
        <p:cNvPr id="7" name="Shape 7"/>
        <p:cNvGrpSpPr/>
        <p:nvPr/>
      </p:nvGrpSpPr>
      <p:grpSpPr>
        <a:xfrm>
          <a:off x="0" y="0"/>
          <a:ext cx="0" cy="0"/>
          <a:chOff x="0" y="0"/>
          <a:chExt cx="0" cy="0"/>
        </a:xfrm>
      </p:grpSpPr>
      <p:sp>
        <p:nvSpPr>
          <p:cNvPr id="8" name="Google Shape;8;p3"/>
          <p:cNvSpPr txBox="1"/>
          <p:nvPr>
            <p:ph type="title"/>
          </p:nvPr>
        </p:nvSpPr>
        <p:spPr>
          <a:xfrm>
            <a:off x="1619672" y="0"/>
            <a:ext cx="7524328" cy="884466"/>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Clr>
                <a:srgbClr val="3F3F3F"/>
              </a:buClr>
              <a:buSzPts val="3600"/>
              <a:buFont typeface="Arial"/>
              <a:buNone/>
              <a:defRPr b="1" i="0" sz="3600" u="none" cap="none" strike="noStrike">
                <a:solidFill>
                  <a:srgbClr val="3F3F3F"/>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 name="Google Shape;9;p3"/>
          <p:cNvSpPr txBox="1"/>
          <p:nvPr>
            <p:ph idx="1" type="body"/>
          </p:nvPr>
        </p:nvSpPr>
        <p:spPr>
          <a:xfrm>
            <a:off x="1979712" y="987574"/>
            <a:ext cx="6912768" cy="460648"/>
          </a:xfrm>
          <a:prstGeom prst="rect">
            <a:avLst/>
          </a:prstGeom>
          <a:noFill/>
          <a:ln>
            <a:noFill/>
          </a:ln>
        </p:spPr>
        <p:txBody>
          <a:bodyPr anchorCtr="0" anchor="ctr" bIns="45700" lIns="91425" spcFirstLastPara="1" rIns="91425" wrap="square" tIns="45700">
            <a:noAutofit/>
          </a:bodyPr>
          <a:lstStyle>
            <a:lvl1pPr indent="-228600" lvl="0" marL="457200" marR="0" rtl="0" algn="l">
              <a:spcBef>
                <a:spcPts val="400"/>
              </a:spcBef>
              <a:spcAft>
                <a:spcPts val="0"/>
              </a:spcAft>
              <a:buClr>
                <a:srgbClr val="3F3F3F"/>
              </a:buClr>
              <a:buSzPts val="2000"/>
              <a:buFont typeface="Arial"/>
              <a:buNone/>
              <a:defRPr b="0" i="0" sz="2000" u="none" cap="none" strike="noStrike">
                <a:solidFill>
                  <a:srgbClr val="3F3F3F"/>
                </a:solidFill>
                <a:latin typeface="Malgun Gothic"/>
                <a:ea typeface="Malgun Gothic"/>
                <a:cs typeface="Malgun Gothic"/>
                <a:sym typeface="Malgun Gothic"/>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Malgun Gothic"/>
                <a:ea typeface="Malgun Gothic"/>
                <a:cs typeface="Malgun Gothic"/>
                <a:sym typeface="Malgun Gothic"/>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Malgun Gothic"/>
                <a:ea typeface="Malgun Gothic"/>
                <a:cs typeface="Malgun Gothic"/>
                <a:sym typeface="Malgun Gothic"/>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9pPr>
          </a:lstStyle>
          <a:p/>
        </p:txBody>
      </p:sp>
      <p:sp>
        <p:nvSpPr>
          <p:cNvPr id="10" name="Google Shape;10;p3"/>
          <p:cNvSpPr txBox="1"/>
          <p:nvPr>
            <p:ph idx="2" type="body"/>
          </p:nvPr>
        </p:nvSpPr>
        <p:spPr>
          <a:xfrm>
            <a:off x="1990056" y="1664245"/>
            <a:ext cx="6912768" cy="2995737"/>
          </a:xfrm>
          <a:prstGeom prst="rect">
            <a:avLst/>
          </a:prstGeom>
          <a:noFill/>
          <a:ln>
            <a:noFill/>
          </a:ln>
        </p:spPr>
        <p:txBody>
          <a:bodyPr anchorCtr="0" anchor="t" bIns="45700" lIns="396000" spcFirstLastPara="1" rIns="91425" wrap="square" tIns="45700">
            <a:noAutofit/>
          </a:bodyPr>
          <a:lstStyle>
            <a:lvl1pPr indent="-228600" lvl="0" marL="457200" marR="0" rtl="0" algn="l">
              <a:spcBef>
                <a:spcPts val="280"/>
              </a:spcBef>
              <a:spcAft>
                <a:spcPts val="0"/>
              </a:spcAft>
              <a:buClr>
                <a:srgbClr val="3F3F3F"/>
              </a:buClr>
              <a:buSzPts val="1400"/>
              <a:buFont typeface="Arial"/>
              <a:buNone/>
              <a:defRPr b="0" i="0" sz="1400" u="none" cap="none" strike="noStrike">
                <a:solidFill>
                  <a:srgbClr val="3F3F3F"/>
                </a:solidFill>
                <a:latin typeface="Malgun Gothic"/>
                <a:ea typeface="Malgun Gothic"/>
                <a:cs typeface="Malgun Gothic"/>
                <a:sym typeface="Malgun Gothic"/>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Malgun Gothic"/>
                <a:ea typeface="Malgun Gothic"/>
                <a:cs typeface="Malgun Gothic"/>
                <a:sym typeface="Malgun Gothic"/>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Malgun Gothic"/>
                <a:ea typeface="Malgun Gothic"/>
                <a:cs typeface="Malgun Gothic"/>
                <a:sym typeface="Malgun Gothic"/>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bg>
      <p:bgPr>
        <a:blipFill>
          <a:blip r:embed="rId2">
            <a:alphaModFix/>
          </a:blip>
          <a:stretch>
            <a:fillRect/>
          </a:stretch>
        </a:blipFill>
      </p:bgPr>
    </p:bg>
    <p:spTree>
      <p:nvGrpSpPr>
        <p:cNvPr id="11" name="Shape 11"/>
        <p:cNvGrpSpPr/>
        <p:nvPr/>
      </p:nvGrpSpPr>
      <p:grpSpPr>
        <a:xfrm>
          <a:off x="0" y="0"/>
          <a:ext cx="0" cy="0"/>
          <a:chOff x="0" y="0"/>
          <a:chExt cx="0" cy="0"/>
        </a:xfrm>
      </p:grpSpPr>
      <p:sp>
        <p:nvSpPr>
          <p:cNvPr id="12" name="Google Shape;12;p4"/>
          <p:cNvSpPr txBox="1"/>
          <p:nvPr>
            <p:ph type="title"/>
          </p:nvPr>
        </p:nvSpPr>
        <p:spPr>
          <a:xfrm>
            <a:off x="0" y="0"/>
            <a:ext cx="9144000" cy="884466"/>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Clr>
                <a:srgbClr val="3F3F3F"/>
              </a:buClr>
              <a:buSzPts val="3600"/>
              <a:buFont typeface="Arial"/>
              <a:buNone/>
              <a:defRPr b="1" i="0" sz="3600" u="none" cap="none" strike="noStrike">
                <a:solidFill>
                  <a:srgbClr val="3F3F3F"/>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Google Shape;13;p4"/>
          <p:cNvSpPr txBox="1"/>
          <p:nvPr>
            <p:ph idx="1" type="body"/>
          </p:nvPr>
        </p:nvSpPr>
        <p:spPr>
          <a:xfrm>
            <a:off x="395536" y="1131590"/>
            <a:ext cx="8496944" cy="460648"/>
          </a:xfrm>
          <a:prstGeom prst="rect">
            <a:avLst/>
          </a:prstGeom>
          <a:noFill/>
          <a:ln>
            <a:noFill/>
          </a:ln>
        </p:spPr>
        <p:txBody>
          <a:bodyPr anchorCtr="0" anchor="ctr" bIns="45700" lIns="91425" spcFirstLastPara="1" rIns="91425" wrap="square" tIns="45700">
            <a:noAutofit/>
          </a:bodyPr>
          <a:lstStyle>
            <a:lvl1pPr indent="-228600" lvl="0" marL="457200" marR="0" rtl="0" algn="l">
              <a:spcBef>
                <a:spcPts val="400"/>
              </a:spcBef>
              <a:spcAft>
                <a:spcPts val="0"/>
              </a:spcAft>
              <a:buClr>
                <a:srgbClr val="3F3F3F"/>
              </a:buClr>
              <a:buSzPts val="2000"/>
              <a:buFont typeface="Arial"/>
              <a:buNone/>
              <a:defRPr b="0" i="0" sz="2000" u="none" cap="none" strike="noStrike">
                <a:solidFill>
                  <a:srgbClr val="3F3F3F"/>
                </a:solidFill>
                <a:latin typeface="Malgun Gothic"/>
                <a:ea typeface="Malgun Gothic"/>
                <a:cs typeface="Malgun Gothic"/>
                <a:sym typeface="Malgun Gothic"/>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Malgun Gothic"/>
                <a:ea typeface="Malgun Gothic"/>
                <a:cs typeface="Malgun Gothic"/>
                <a:sym typeface="Malgun Gothic"/>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Malgun Gothic"/>
                <a:ea typeface="Malgun Gothic"/>
                <a:cs typeface="Malgun Gothic"/>
                <a:sym typeface="Malgun Gothic"/>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9pPr>
          </a:lstStyle>
          <a:p/>
        </p:txBody>
      </p:sp>
      <p:sp>
        <p:nvSpPr>
          <p:cNvPr id="14" name="Google Shape;14;p4"/>
          <p:cNvSpPr txBox="1"/>
          <p:nvPr>
            <p:ph idx="2" type="body"/>
          </p:nvPr>
        </p:nvSpPr>
        <p:spPr>
          <a:xfrm>
            <a:off x="405880" y="1808261"/>
            <a:ext cx="8496944" cy="2995737"/>
          </a:xfrm>
          <a:prstGeom prst="rect">
            <a:avLst/>
          </a:prstGeom>
          <a:noFill/>
          <a:ln>
            <a:noFill/>
          </a:ln>
        </p:spPr>
        <p:txBody>
          <a:bodyPr anchorCtr="0" anchor="t" bIns="45700" lIns="396000" spcFirstLastPara="1" rIns="91425" wrap="square" tIns="45700">
            <a:noAutofit/>
          </a:bodyPr>
          <a:lstStyle>
            <a:lvl1pPr indent="-228600" lvl="0" marL="457200" marR="0" rtl="0" algn="l">
              <a:spcBef>
                <a:spcPts val="280"/>
              </a:spcBef>
              <a:spcAft>
                <a:spcPts val="0"/>
              </a:spcAft>
              <a:buClr>
                <a:srgbClr val="3F3F3F"/>
              </a:buClr>
              <a:buSzPts val="1400"/>
              <a:buFont typeface="Arial"/>
              <a:buNone/>
              <a:defRPr b="0" i="0" sz="1400" u="none" cap="none" strike="noStrike">
                <a:solidFill>
                  <a:srgbClr val="3F3F3F"/>
                </a:solidFill>
                <a:latin typeface="Malgun Gothic"/>
                <a:ea typeface="Malgun Gothic"/>
                <a:cs typeface="Malgun Gothic"/>
                <a:sym typeface="Malgun Gothic"/>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Malgun Gothic"/>
                <a:ea typeface="Malgun Gothic"/>
                <a:cs typeface="Malgun Gothic"/>
                <a:sym typeface="Malgun Gothic"/>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Malgun Gothic"/>
                <a:ea typeface="Malgun Gothic"/>
                <a:cs typeface="Malgun Gothic"/>
                <a:sym typeface="Malgun Gothic"/>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6.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4.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fakefacedetection.ml/" TargetMode="External"/><Relationship Id="rId4" Type="http://schemas.openxmlformats.org/officeDocument/2006/relationships/hyperlink" Target="https://fakefacedetection.ml/"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fakefacedetection.ml"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 name="Shape 18"/>
        <p:cNvGrpSpPr/>
        <p:nvPr/>
      </p:nvGrpSpPr>
      <p:grpSpPr>
        <a:xfrm>
          <a:off x="0" y="0"/>
          <a:ext cx="0" cy="0"/>
          <a:chOff x="0" y="0"/>
          <a:chExt cx="0" cy="0"/>
        </a:xfrm>
      </p:grpSpPr>
      <p:sp>
        <p:nvSpPr>
          <p:cNvPr id="19" name="Google Shape;19;p5"/>
          <p:cNvSpPr txBox="1"/>
          <p:nvPr/>
        </p:nvSpPr>
        <p:spPr>
          <a:xfrm>
            <a:off x="2915816" y="339502"/>
            <a:ext cx="5996940" cy="3782060"/>
          </a:xfrm>
          <a:prstGeom prst="rect">
            <a:avLst/>
          </a:prstGeom>
          <a:noFill/>
          <a:ln>
            <a:noFill/>
          </a:ln>
        </p:spPr>
        <p:txBody>
          <a:bodyPr anchorCtr="0" anchor="t" bIns="45700" lIns="91425" spcFirstLastPara="1" rIns="91425" wrap="square" tIns="45700">
            <a:noAutofit/>
          </a:bodyPr>
          <a:lstStyle/>
          <a:p>
            <a:pPr indent="0" lvl="0" marL="0" marR="0" rtl="0" algn="ctr">
              <a:lnSpc>
                <a:spcPct val="50000"/>
              </a:lnSpc>
              <a:spcBef>
                <a:spcPts val="0"/>
              </a:spcBef>
              <a:spcAft>
                <a:spcPts val="0"/>
              </a:spcAft>
              <a:buNone/>
            </a:pPr>
            <a:r>
              <a:rPr b="0" i="0" lang="en-US" sz="1600" u="none" cap="none" strike="noStrike">
                <a:solidFill>
                  <a:schemeClr val="dk1"/>
                </a:solidFill>
                <a:latin typeface="Arial"/>
                <a:ea typeface="Arial"/>
                <a:cs typeface="Arial"/>
                <a:sym typeface="Arial"/>
              </a:rPr>
              <a:t>National Institute of Technology, Warangal</a:t>
            </a:r>
            <a:endParaRPr b="0" i="0" sz="1100" u="none" cap="none" strike="noStrike">
              <a:solidFill>
                <a:schemeClr val="dk1"/>
              </a:solidFill>
              <a:latin typeface="Arial"/>
              <a:ea typeface="Arial"/>
              <a:cs typeface="Arial"/>
              <a:sym typeface="Arial"/>
            </a:endParaRPr>
          </a:p>
          <a:p>
            <a:pPr indent="0" lvl="0" marL="0" marR="0" rtl="0" algn="ctr">
              <a:lnSpc>
                <a:spcPct val="50000"/>
              </a:lnSpc>
              <a:spcBef>
                <a:spcPts val="800"/>
              </a:spcBef>
              <a:spcAft>
                <a:spcPts val="0"/>
              </a:spcAft>
              <a:buNone/>
            </a:pPr>
            <a:r>
              <a:rPr b="0" i="0" lang="en-US" sz="1600" u="none" cap="none" strike="noStrike">
                <a:solidFill>
                  <a:schemeClr val="dk1"/>
                </a:solidFill>
                <a:latin typeface="Arial"/>
                <a:ea typeface="Arial"/>
                <a:cs typeface="Arial"/>
                <a:sym typeface="Arial"/>
              </a:rPr>
              <a:t>Department of Electronics and Communication Engineering</a:t>
            </a:r>
            <a:endParaRPr b="0" i="0" sz="1100" u="none" cap="none" strike="noStrike">
              <a:solidFill>
                <a:schemeClr val="dk1"/>
              </a:solidFill>
              <a:latin typeface="Arial"/>
              <a:ea typeface="Arial"/>
              <a:cs typeface="Arial"/>
              <a:sym typeface="Arial"/>
            </a:endParaRPr>
          </a:p>
          <a:p>
            <a:pPr indent="0" lvl="0" marL="0" marR="0" rtl="0" algn="ctr">
              <a:lnSpc>
                <a:spcPct val="107000"/>
              </a:lnSpc>
              <a:spcBef>
                <a:spcPts val="800"/>
              </a:spcBef>
              <a:spcAft>
                <a:spcPts val="0"/>
              </a:spcAft>
              <a:buNone/>
            </a:pPr>
            <a:r>
              <a:t/>
            </a:r>
            <a:endParaRPr b="0" i="0" sz="1600" u="none" cap="none" strike="noStrike">
              <a:solidFill>
                <a:schemeClr val="dk1"/>
              </a:solidFill>
              <a:latin typeface="Times New Roman"/>
              <a:ea typeface="Times New Roman"/>
              <a:cs typeface="Times New Roman"/>
              <a:sym typeface="Times New Roman"/>
            </a:endParaRPr>
          </a:p>
          <a:p>
            <a:pPr indent="0" lvl="0" marL="0" marR="0" rtl="0" algn="ctr">
              <a:lnSpc>
                <a:spcPct val="107000"/>
              </a:lnSpc>
              <a:spcBef>
                <a:spcPts val="800"/>
              </a:spcBef>
              <a:spcAft>
                <a:spcPts val="0"/>
              </a:spcAft>
              <a:buNone/>
            </a:pPr>
            <a:r>
              <a:rPr b="0" i="0" lang="en-US" sz="1600" u="none" cap="none" strike="noStrike">
                <a:solidFill>
                  <a:schemeClr val="dk1"/>
                </a:solidFill>
                <a:latin typeface="Times New Roman"/>
                <a:ea typeface="Times New Roman"/>
                <a:cs typeface="Times New Roman"/>
                <a:sym typeface="Times New Roman"/>
              </a:rPr>
              <a:t> </a:t>
            </a:r>
            <a:endParaRPr b="0" i="0" sz="1100" u="none" cap="none" strike="noStrike">
              <a:solidFill>
                <a:schemeClr val="dk1"/>
              </a:solidFill>
              <a:latin typeface="Calibri"/>
              <a:ea typeface="Calibri"/>
              <a:cs typeface="Calibri"/>
              <a:sym typeface="Calibri"/>
            </a:endParaRPr>
          </a:p>
          <a:p>
            <a:pPr indent="0" lvl="0" marL="0" marR="0" rtl="0" algn="ctr">
              <a:lnSpc>
                <a:spcPct val="107000"/>
              </a:lnSpc>
              <a:spcBef>
                <a:spcPts val="800"/>
              </a:spcBef>
              <a:spcAft>
                <a:spcPts val="0"/>
              </a:spcAft>
              <a:buNone/>
            </a:pPr>
            <a:r>
              <a:rPr b="1" i="0" lang="en-US" sz="2400" u="none" cap="none" strike="noStrike">
                <a:solidFill>
                  <a:schemeClr val="dk1"/>
                </a:solidFill>
                <a:latin typeface="Arial"/>
                <a:ea typeface="Arial"/>
                <a:cs typeface="Arial"/>
                <a:sym typeface="Arial"/>
              </a:rPr>
              <a:t>Cloud Computing Project</a:t>
            </a:r>
            <a:endParaRPr/>
          </a:p>
          <a:p>
            <a:pPr indent="0" lvl="0" marL="0" marR="0" rtl="0" algn="ctr">
              <a:lnSpc>
                <a:spcPct val="107000"/>
              </a:lnSpc>
              <a:spcBef>
                <a:spcPts val="0"/>
              </a:spcBef>
              <a:spcAft>
                <a:spcPts val="0"/>
              </a:spcAft>
              <a:buNone/>
            </a:pPr>
            <a:r>
              <a:rPr b="0" i="0" lang="en-US" sz="2000" u="none" cap="none" strike="noStrike">
                <a:solidFill>
                  <a:schemeClr val="dk1"/>
                </a:solidFill>
                <a:latin typeface="Arial"/>
                <a:ea typeface="Arial"/>
                <a:cs typeface="Arial"/>
                <a:sym typeface="Arial"/>
              </a:rPr>
              <a:t>Serverless Static Website on AWS</a:t>
            </a:r>
            <a:endParaRPr b="0" i="0" sz="1100" u="none" cap="none" strike="noStrike">
              <a:solidFill>
                <a:schemeClr val="dk1"/>
              </a:solidFill>
              <a:latin typeface="Arial"/>
              <a:ea typeface="Arial"/>
              <a:cs typeface="Arial"/>
              <a:sym typeface="Arial"/>
            </a:endParaRPr>
          </a:p>
          <a:p>
            <a:pPr indent="0" lvl="0" marL="0" marR="0" rtl="0" algn="ctr">
              <a:lnSpc>
                <a:spcPct val="107000"/>
              </a:lnSpc>
              <a:spcBef>
                <a:spcPts val="0"/>
              </a:spcBef>
              <a:spcAft>
                <a:spcPts val="0"/>
              </a:spcAft>
              <a:buNone/>
            </a:pPr>
            <a:r>
              <a:rPr b="0" i="0" lang="en-US" sz="1000" u="none" cap="none" strike="noStrike">
                <a:solidFill>
                  <a:schemeClr val="dk1"/>
                </a:solidFill>
                <a:latin typeface="Arial"/>
                <a:ea typeface="Arial"/>
                <a:cs typeface="Arial"/>
                <a:sym typeface="Arial"/>
              </a:rPr>
              <a:t>(Research Project Blog)</a:t>
            </a:r>
            <a:endParaRPr b="0" i="0" sz="1100" u="none" cap="none" strike="noStrike">
              <a:solidFill>
                <a:schemeClr val="dk1"/>
              </a:solidFill>
              <a:latin typeface="Arial"/>
              <a:ea typeface="Arial"/>
              <a:cs typeface="Arial"/>
              <a:sym typeface="Arial"/>
            </a:endParaRPr>
          </a:p>
          <a:p>
            <a:pPr indent="0" lvl="0" marL="0" marR="0" rtl="0" algn="ctr">
              <a:lnSpc>
                <a:spcPct val="107000"/>
              </a:lnSpc>
              <a:spcBef>
                <a:spcPts val="0"/>
              </a:spcBef>
              <a:spcAft>
                <a:spcPts val="0"/>
              </a:spcAft>
              <a:buNone/>
            </a:pPr>
            <a:r>
              <a:rPr b="0" i="0" lang="en-US" sz="2000" u="none" cap="none" strike="noStrike">
                <a:solidFill>
                  <a:schemeClr val="dk1"/>
                </a:solidFill>
                <a:latin typeface="Arial"/>
                <a:ea typeface="Arial"/>
                <a:cs typeface="Arial"/>
                <a:sym typeface="Arial"/>
              </a:rPr>
              <a:t> </a:t>
            </a:r>
            <a:endParaRPr b="0" i="0" sz="1100" u="none" cap="none" strike="noStrike">
              <a:solidFill>
                <a:schemeClr val="dk1"/>
              </a:solidFill>
              <a:latin typeface="Arial"/>
              <a:ea typeface="Arial"/>
              <a:cs typeface="Arial"/>
              <a:sym typeface="Arial"/>
            </a:endParaRPr>
          </a:p>
          <a:p>
            <a:pPr indent="0" lvl="0" marL="0" marR="0" rtl="0" algn="ctr">
              <a:lnSpc>
                <a:spcPct val="107000"/>
              </a:lnSpc>
              <a:spcBef>
                <a:spcPts val="0"/>
              </a:spcBef>
              <a:spcAft>
                <a:spcPts val="0"/>
              </a:spcAft>
              <a:buNone/>
            </a:pPr>
            <a:r>
              <a:t/>
            </a:r>
            <a:endParaRPr b="0" i="0" sz="2400" u="none" cap="none" strike="noStrike">
              <a:solidFill>
                <a:schemeClr val="dk1"/>
              </a:solidFill>
              <a:latin typeface="Arial"/>
              <a:ea typeface="Arial"/>
              <a:cs typeface="Arial"/>
              <a:sym typeface="Arial"/>
            </a:endParaRPr>
          </a:p>
          <a:p>
            <a:pPr indent="0" lvl="0" marL="0" marR="0" rtl="0" algn="ctr">
              <a:lnSpc>
                <a:spcPct val="107000"/>
              </a:lnSpc>
              <a:spcBef>
                <a:spcPts val="0"/>
              </a:spcBef>
              <a:spcAft>
                <a:spcPts val="0"/>
              </a:spcAft>
              <a:buNone/>
            </a:pPr>
            <a:r>
              <a:t/>
            </a:r>
            <a:endParaRPr b="0" i="0" sz="2400" u="none" cap="none" strike="noStrike">
              <a:solidFill>
                <a:schemeClr val="dk1"/>
              </a:solidFill>
              <a:latin typeface="Arial"/>
              <a:ea typeface="Arial"/>
              <a:cs typeface="Arial"/>
              <a:sym typeface="Arial"/>
            </a:endParaRPr>
          </a:p>
          <a:p>
            <a:pPr indent="0" lvl="0" marL="0" marR="0" rtl="0" algn="ctr">
              <a:lnSpc>
                <a:spcPct val="107000"/>
              </a:lnSpc>
              <a:spcBef>
                <a:spcPts val="0"/>
              </a:spcBef>
              <a:spcAft>
                <a:spcPts val="0"/>
              </a:spcAft>
              <a:buNone/>
            </a:pPr>
            <a:r>
              <a:rPr b="0" i="0" lang="en-US" sz="2400" u="none" cap="none" strike="noStrike">
                <a:solidFill>
                  <a:schemeClr val="dk1"/>
                </a:solidFill>
                <a:latin typeface="Arial"/>
                <a:ea typeface="Arial"/>
                <a:cs typeface="Arial"/>
                <a:sym typeface="Arial"/>
              </a:rPr>
              <a:t> </a:t>
            </a:r>
            <a:endParaRPr b="0" i="0" sz="1100" u="none" cap="none" strike="noStrike">
              <a:solidFill>
                <a:schemeClr val="dk1"/>
              </a:solidFill>
              <a:latin typeface="Arial"/>
              <a:ea typeface="Arial"/>
              <a:cs typeface="Arial"/>
              <a:sym typeface="Arial"/>
            </a:endParaRPr>
          </a:p>
          <a:p>
            <a:pPr indent="0" lvl="0" marL="0" marR="0" rtl="0" algn="ctr">
              <a:lnSpc>
                <a:spcPct val="107000"/>
              </a:lnSpc>
              <a:spcBef>
                <a:spcPts val="0"/>
              </a:spcBef>
              <a:spcAft>
                <a:spcPts val="0"/>
              </a:spcAft>
              <a:buNone/>
            </a:pPr>
            <a:r>
              <a:rPr b="0" i="0" lang="en-US" sz="800" u="none" cap="none" strike="noStrike">
                <a:solidFill>
                  <a:schemeClr val="dk1"/>
                </a:solidFill>
                <a:latin typeface="Arial"/>
                <a:ea typeface="Arial"/>
                <a:cs typeface="Arial"/>
                <a:sym typeface="Arial"/>
              </a:rPr>
              <a:t>VENKATNARAYAN GNANAGURUPARAN</a:t>
            </a:r>
            <a:endParaRPr b="0" i="0" sz="700" u="none" cap="none" strike="noStrike">
              <a:solidFill>
                <a:schemeClr val="dk1"/>
              </a:solidFill>
              <a:latin typeface="Arial"/>
              <a:ea typeface="Arial"/>
              <a:cs typeface="Arial"/>
              <a:sym typeface="Arial"/>
            </a:endParaRPr>
          </a:p>
          <a:p>
            <a:pPr indent="0" lvl="0" marL="0" marR="0" rtl="0" algn="ctr">
              <a:lnSpc>
                <a:spcPct val="107000"/>
              </a:lnSpc>
              <a:spcBef>
                <a:spcPts val="0"/>
              </a:spcBef>
              <a:spcAft>
                <a:spcPts val="0"/>
              </a:spcAft>
              <a:buNone/>
            </a:pPr>
            <a:r>
              <a:rPr b="0" i="0" lang="en-US" sz="800" u="none" cap="none" strike="noStrike">
                <a:solidFill>
                  <a:schemeClr val="dk1"/>
                </a:solidFill>
                <a:latin typeface="Arial"/>
                <a:ea typeface="Arial"/>
                <a:cs typeface="Arial"/>
                <a:sym typeface="Arial"/>
              </a:rPr>
              <a:t>Roll Number: 174266</a:t>
            </a:r>
            <a:endParaRPr b="0" i="0" sz="700" u="none" cap="none" strike="noStrike">
              <a:solidFill>
                <a:schemeClr val="dk1"/>
              </a:solidFill>
              <a:latin typeface="Arial"/>
              <a:ea typeface="Arial"/>
              <a:cs typeface="Arial"/>
              <a:sym typeface="Arial"/>
            </a:endParaRPr>
          </a:p>
          <a:p>
            <a:pPr indent="0" lvl="0" marL="0" marR="0" rtl="0" algn="ctr">
              <a:lnSpc>
                <a:spcPct val="107000"/>
              </a:lnSpc>
              <a:spcBef>
                <a:spcPts val="0"/>
              </a:spcBef>
              <a:spcAft>
                <a:spcPts val="0"/>
              </a:spcAft>
              <a:buNone/>
            </a:pPr>
            <a:r>
              <a:rPr b="0" i="0" lang="en-US" sz="800" u="none" cap="none" strike="noStrike">
                <a:solidFill>
                  <a:schemeClr val="dk1"/>
                </a:solidFill>
                <a:latin typeface="Arial"/>
                <a:ea typeface="Arial"/>
                <a:cs typeface="Arial"/>
                <a:sym typeface="Arial"/>
              </a:rPr>
              <a:t>Reg Number: 831777</a:t>
            </a:r>
            <a:endParaRPr b="0" i="0" sz="700" u="none" cap="none" strike="noStrike">
              <a:solidFill>
                <a:schemeClr val="dk1"/>
              </a:solidFill>
              <a:latin typeface="Arial"/>
              <a:ea typeface="Arial"/>
              <a:cs typeface="Arial"/>
              <a:sym typeface="Arial"/>
            </a:endParaRPr>
          </a:p>
          <a:p>
            <a:pPr indent="0" lvl="0" marL="0" marR="0" rtl="0" algn="ctr">
              <a:lnSpc>
                <a:spcPct val="107000"/>
              </a:lnSpc>
              <a:spcBef>
                <a:spcPts val="0"/>
              </a:spcBef>
              <a:spcAft>
                <a:spcPts val="0"/>
              </a:spcAft>
              <a:buNone/>
            </a:pPr>
            <a:r>
              <a:rPr b="0" i="0" lang="en-US" sz="800" u="none" cap="none" strike="noStrike">
                <a:solidFill>
                  <a:schemeClr val="dk1"/>
                </a:solidFill>
                <a:latin typeface="Arial"/>
                <a:ea typeface="Arial"/>
                <a:cs typeface="Arial"/>
                <a:sym typeface="Arial"/>
              </a:rPr>
              <a:t>Section: B</a:t>
            </a:r>
            <a:endParaRPr b="0" i="0" sz="700" u="none" cap="none" strike="noStrike">
              <a:solidFill>
                <a:schemeClr val="dk1"/>
              </a:solidFill>
              <a:latin typeface="Arial"/>
              <a:ea typeface="Arial"/>
              <a:cs typeface="Arial"/>
              <a:sym typeface="Arial"/>
            </a:endParaRPr>
          </a:p>
          <a:p>
            <a:pPr indent="0" lvl="0" marL="0" marR="0" rtl="0" algn="ctr">
              <a:lnSpc>
                <a:spcPct val="107000"/>
              </a:lnSpc>
              <a:spcBef>
                <a:spcPts val="0"/>
              </a:spcBef>
              <a:spcAft>
                <a:spcPts val="0"/>
              </a:spcAft>
              <a:buNone/>
            </a:pPr>
            <a:r>
              <a:rPr b="0" i="0" lang="en-US" sz="1100" u="none" cap="none" strike="noStrike">
                <a:solidFill>
                  <a:schemeClr val="dk1"/>
                </a:solidFill>
                <a:latin typeface="Arial"/>
                <a:ea typeface="Arial"/>
                <a:cs typeface="Arial"/>
                <a:sym typeface="Arial"/>
              </a:rPr>
              <a:t> </a:t>
            </a:r>
            <a:endParaRPr b="0" i="0" sz="700" u="none" cap="none" strike="noStrike">
              <a:solidFill>
                <a:schemeClr val="dk1"/>
              </a:solidFill>
              <a:latin typeface="Arial"/>
              <a:ea typeface="Arial"/>
              <a:cs typeface="Arial"/>
              <a:sym typeface="Arial"/>
            </a:endParaRPr>
          </a:p>
          <a:p>
            <a:pPr indent="0" lvl="0" marL="0" marR="0" rtl="0" algn="ctr">
              <a:lnSpc>
                <a:spcPct val="107000"/>
              </a:lnSpc>
              <a:spcBef>
                <a:spcPts val="0"/>
              </a:spcBef>
              <a:spcAft>
                <a:spcPts val="0"/>
              </a:spcAft>
              <a:buNone/>
            </a:pPr>
            <a:r>
              <a:rPr b="0" i="0" lang="en-US" sz="2000" u="none" cap="none" strike="noStrike">
                <a:solidFill>
                  <a:schemeClr val="dk1"/>
                </a:solidFill>
                <a:latin typeface="Arial"/>
                <a:ea typeface="Arial"/>
                <a:cs typeface="Arial"/>
                <a:sym typeface="Arial"/>
              </a:rPr>
              <a:t> </a:t>
            </a:r>
            <a:endParaRPr b="0" i="0" sz="1100" u="none" cap="none" strike="noStrike">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idx="1" type="body"/>
          </p:nvPr>
        </p:nvSpPr>
        <p:spPr>
          <a:xfrm>
            <a:off x="323528" y="500568"/>
            <a:ext cx="8496944" cy="460648"/>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3F3F3F"/>
              </a:buClr>
              <a:buSzPts val="2000"/>
              <a:buNone/>
            </a:pPr>
            <a:r>
              <a:rPr b="1" lang="en-US">
                <a:latin typeface="Arial"/>
                <a:ea typeface="Arial"/>
                <a:cs typeface="Arial"/>
                <a:sym typeface="Arial"/>
              </a:rPr>
              <a:t>CloudFront</a:t>
            </a:r>
            <a:endParaRPr/>
          </a:p>
        </p:txBody>
      </p:sp>
      <p:sp>
        <p:nvSpPr>
          <p:cNvPr id="93" name="Google Shape;93;p14"/>
          <p:cNvSpPr txBox="1"/>
          <p:nvPr>
            <p:ph idx="2" type="body"/>
          </p:nvPr>
        </p:nvSpPr>
        <p:spPr>
          <a:xfrm>
            <a:off x="202940" y="1052177"/>
            <a:ext cx="8738120" cy="2995737"/>
          </a:xfrm>
          <a:prstGeom prst="rect">
            <a:avLst/>
          </a:prstGeom>
          <a:noFill/>
          <a:ln>
            <a:noFill/>
          </a:ln>
        </p:spPr>
        <p:txBody>
          <a:bodyPr anchorCtr="0" anchor="t" bIns="45700" lIns="396000" spcFirstLastPara="1" rIns="91425" wrap="square" tIns="45700">
            <a:noAutofit/>
          </a:bodyPr>
          <a:lstStyle/>
          <a:p>
            <a:pPr indent="-285750" lvl="0" marL="285750" rtl="0" algn="l">
              <a:spcBef>
                <a:spcPts val="0"/>
              </a:spcBef>
              <a:spcAft>
                <a:spcPts val="0"/>
              </a:spcAft>
              <a:buClr>
                <a:srgbClr val="3F3F3F"/>
              </a:buClr>
              <a:buSzPts val="1400"/>
              <a:buFont typeface="Arial"/>
              <a:buChar char="•"/>
            </a:pPr>
            <a:r>
              <a:rPr lang="en-US">
                <a:latin typeface="Arial"/>
                <a:ea typeface="Arial"/>
                <a:cs typeface="Arial"/>
                <a:sym typeface="Arial"/>
              </a:rPr>
              <a:t>CloudFront is a content delivery network (CDN) service that securely delivers data to users globally with low latency, high transfer speeds by caching the websites.</a:t>
            </a:r>
            <a:endParaRPr/>
          </a:p>
          <a:p>
            <a:pPr indent="-285750" lvl="0" marL="285750" rtl="0" algn="l">
              <a:spcBef>
                <a:spcPts val="280"/>
              </a:spcBef>
              <a:spcAft>
                <a:spcPts val="0"/>
              </a:spcAft>
              <a:buClr>
                <a:srgbClr val="3F3F3F"/>
              </a:buClr>
              <a:buSzPts val="1400"/>
              <a:buFont typeface="Arial"/>
              <a:buChar char="•"/>
            </a:pPr>
            <a:r>
              <a:rPr lang="en-US">
                <a:latin typeface="Arial"/>
                <a:ea typeface="Arial"/>
                <a:cs typeface="Arial"/>
                <a:sym typeface="Arial"/>
              </a:rPr>
              <a:t>CloudFront was used as it works seamlessly with S3 or with any custom HTTP origin.</a:t>
            </a:r>
            <a:endParaRPr/>
          </a:p>
          <a:p>
            <a:pPr indent="-285750" lvl="0" marL="285750" rtl="0" algn="l">
              <a:spcBef>
                <a:spcPts val="280"/>
              </a:spcBef>
              <a:spcAft>
                <a:spcPts val="0"/>
              </a:spcAft>
              <a:buClr>
                <a:srgbClr val="3F3F3F"/>
              </a:buClr>
              <a:buSzPts val="1400"/>
              <a:buFont typeface="Arial"/>
              <a:buChar char="•"/>
            </a:pPr>
            <a:r>
              <a:rPr lang="en-US">
                <a:latin typeface="Arial"/>
                <a:ea typeface="Arial"/>
                <a:cs typeface="Arial"/>
                <a:sym typeface="Arial"/>
              </a:rPr>
              <a:t>Created a CloudFront distribution and configured it with custom certificate from ACM, URL of the S3 bucket that holds the contents of the website and Route 53 with the domain name. </a:t>
            </a:r>
            <a:endParaRPr/>
          </a:p>
        </p:txBody>
      </p:sp>
      <p:pic>
        <p:nvPicPr>
          <p:cNvPr id="94" name="Google Shape;94;p14"/>
          <p:cNvPicPr preferRelativeResize="0"/>
          <p:nvPr/>
        </p:nvPicPr>
        <p:blipFill rotWithShape="1">
          <a:blip r:embed="rId3">
            <a:alphaModFix/>
          </a:blip>
          <a:srcRect b="0" l="0" r="0" t="0"/>
          <a:stretch/>
        </p:blipFill>
        <p:spPr>
          <a:xfrm>
            <a:off x="331698" y="3175411"/>
            <a:ext cx="2800142" cy="1835239"/>
          </a:xfrm>
          <a:prstGeom prst="rect">
            <a:avLst/>
          </a:prstGeom>
          <a:noFill/>
          <a:ln>
            <a:noFill/>
          </a:ln>
        </p:spPr>
      </p:pic>
      <p:sp>
        <p:nvSpPr>
          <p:cNvPr id="95" name="Google Shape;95;p14"/>
          <p:cNvSpPr/>
          <p:nvPr/>
        </p:nvSpPr>
        <p:spPr>
          <a:xfrm>
            <a:off x="1299721" y="3867894"/>
            <a:ext cx="463967" cy="706902"/>
          </a:xfrm>
          <a:prstGeom prst="rect">
            <a:avLst/>
          </a:prstGeom>
          <a:no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96" name="Google Shape;96;p14"/>
          <p:cNvSpPr txBox="1"/>
          <p:nvPr/>
        </p:nvSpPr>
        <p:spPr>
          <a:xfrm>
            <a:off x="3866791" y="3175411"/>
            <a:ext cx="4339318" cy="2308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900">
                <a:solidFill>
                  <a:schemeClr val="dk1"/>
                </a:solidFill>
                <a:latin typeface="Arial"/>
                <a:ea typeface="Arial"/>
                <a:cs typeface="Arial"/>
                <a:sym typeface="Arial"/>
              </a:rPr>
              <a:t>Configured CloudFront Distribution</a:t>
            </a:r>
            <a:endParaRPr/>
          </a:p>
        </p:txBody>
      </p:sp>
      <p:pic>
        <p:nvPicPr>
          <p:cNvPr id="97" name="Google Shape;97;p14"/>
          <p:cNvPicPr preferRelativeResize="0"/>
          <p:nvPr/>
        </p:nvPicPr>
        <p:blipFill rotWithShape="1">
          <a:blip r:embed="rId4">
            <a:alphaModFix/>
          </a:blip>
          <a:srcRect b="0" l="0" r="0" t="0"/>
          <a:stretch/>
        </p:blipFill>
        <p:spPr>
          <a:xfrm>
            <a:off x="3131840" y="2331641"/>
            <a:ext cx="5634669" cy="84377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5"/>
          <p:cNvSpPr txBox="1"/>
          <p:nvPr>
            <p:ph idx="1" type="body"/>
          </p:nvPr>
        </p:nvSpPr>
        <p:spPr>
          <a:xfrm>
            <a:off x="323528" y="500568"/>
            <a:ext cx="8496944" cy="460648"/>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latin typeface="Arial"/>
                <a:ea typeface="Arial"/>
                <a:cs typeface="Arial"/>
                <a:sym typeface="Arial"/>
              </a:rPr>
              <a:t>SNS (Simple Notification Service)</a:t>
            </a:r>
            <a:endParaRPr/>
          </a:p>
        </p:txBody>
      </p:sp>
      <p:sp>
        <p:nvSpPr>
          <p:cNvPr id="103" name="Google Shape;103;p15"/>
          <p:cNvSpPr txBox="1"/>
          <p:nvPr>
            <p:ph idx="2" type="body"/>
          </p:nvPr>
        </p:nvSpPr>
        <p:spPr>
          <a:xfrm>
            <a:off x="202940" y="1052177"/>
            <a:ext cx="8738120" cy="2995737"/>
          </a:xfrm>
          <a:prstGeom prst="rect">
            <a:avLst/>
          </a:prstGeom>
          <a:noFill/>
          <a:ln>
            <a:noFill/>
          </a:ln>
        </p:spPr>
        <p:txBody>
          <a:bodyPr anchorCtr="0" anchor="t" bIns="45700" lIns="396000" spcFirstLastPara="1" rIns="91425" wrap="square" tIns="45700">
            <a:noAutofit/>
          </a:bodyPr>
          <a:lstStyle/>
          <a:p>
            <a:pPr indent="-285750" lvl="0" marL="285750" rtl="0" algn="l">
              <a:spcBef>
                <a:spcPts val="0"/>
              </a:spcBef>
              <a:spcAft>
                <a:spcPts val="0"/>
              </a:spcAft>
              <a:buClr>
                <a:srgbClr val="3F3F3F"/>
              </a:buClr>
              <a:buSzPts val="1400"/>
              <a:buFont typeface="Arial"/>
              <a:buChar char="•"/>
            </a:pPr>
            <a:r>
              <a:rPr lang="en-US">
                <a:latin typeface="Arial"/>
                <a:ea typeface="Arial"/>
                <a:cs typeface="Arial"/>
                <a:sym typeface="Arial"/>
              </a:rPr>
              <a:t>It is a fully managed messaging service for both application-to-application (A2A) and application-to-person (A2P) communication. </a:t>
            </a:r>
            <a:endParaRPr/>
          </a:p>
          <a:p>
            <a:pPr indent="-285750" lvl="0" marL="285750" rtl="0" algn="l">
              <a:spcBef>
                <a:spcPts val="280"/>
              </a:spcBef>
              <a:spcAft>
                <a:spcPts val="0"/>
              </a:spcAft>
              <a:buClr>
                <a:srgbClr val="3F3F3F"/>
              </a:buClr>
              <a:buSzPts val="1400"/>
              <a:buFont typeface="Arial"/>
              <a:buChar char="•"/>
            </a:pPr>
            <a:r>
              <a:rPr lang="en-US">
                <a:latin typeface="Arial"/>
                <a:ea typeface="Arial"/>
                <a:cs typeface="Arial"/>
                <a:sym typeface="Arial"/>
              </a:rPr>
              <a:t>It notifies the admin through E-Mail if any object was uploaded or deleted from the S3 bucket.</a:t>
            </a:r>
            <a:endParaRPr/>
          </a:p>
          <a:p>
            <a:pPr indent="-285750" lvl="0" marL="285750" rtl="0" algn="l">
              <a:spcBef>
                <a:spcPts val="280"/>
              </a:spcBef>
              <a:spcAft>
                <a:spcPts val="0"/>
              </a:spcAft>
              <a:buClr>
                <a:srgbClr val="3F3F3F"/>
              </a:buClr>
              <a:buSzPts val="1400"/>
              <a:buFont typeface="Arial"/>
              <a:buChar char="•"/>
            </a:pPr>
            <a:r>
              <a:rPr lang="en-US">
                <a:latin typeface="Arial"/>
                <a:ea typeface="Arial"/>
                <a:cs typeface="Arial"/>
                <a:sym typeface="Arial"/>
              </a:rPr>
              <a:t>Create a SNS Topic and subscribe to the SNS Topic with the admin’s </a:t>
            </a:r>
            <a:r>
              <a:rPr lang="en-US">
                <a:latin typeface="Arial"/>
                <a:ea typeface="Arial"/>
                <a:cs typeface="Arial"/>
                <a:sym typeface="Arial"/>
              </a:rPr>
              <a:t>E-Mail</a:t>
            </a:r>
            <a:r>
              <a:rPr lang="en-US">
                <a:latin typeface="Arial"/>
                <a:ea typeface="Arial"/>
                <a:cs typeface="Arial"/>
                <a:sym typeface="Arial"/>
              </a:rPr>
              <a:t> id as the endpoint, select the notifications for events that are necessary.</a:t>
            </a:r>
            <a:endParaRPr/>
          </a:p>
        </p:txBody>
      </p:sp>
      <p:pic>
        <p:nvPicPr>
          <p:cNvPr id="104" name="Google Shape;104;p15"/>
          <p:cNvPicPr preferRelativeResize="0"/>
          <p:nvPr/>
        </p:nvPicPr>
        <p:blipFill rotWithShape="1">
          <a:blip r:embed="rId3">
            <a:alphaModFix/>
          </a:blip>
          <a:srcRect b="0" l="0" r="0" t="0"/>
          <a:stretch/>
        </p:blipFill>
        <p:spPr>
          <a:xfrm>
            <a:off x="331698" y="3175411"/>
            <a:ext cx="2800142" cy="1835239"/>
          </a:xfrm>
          <a:prstGeom prst="rect">
            <a:avLst/>
          </a:prstGeom>
          <a:noFill/>
          <a:ln>
            <a:noFill/>
          </a:ln>
        </p:spPr>
      </p:pic>
      <p:sp>
        <p:nvSpPr>
          <p:cNvPr id="105" name="Google Shape;105;p15"/>
          <p:cNvSpPr/>
          <p:nvPr/>
        </p:nvSpPr>
        <p:spPr>
          <a:xfrm>
            <a:off x="2555776" y="3822380"/>
            <a:ext cx="463967" cy="621578"/>
          </a:xfrm>
          <a:prstGeom prst="rect">
            <a:avLst/>
          </a:prstGeom>
          <a:no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106" name="Google Shape;106;p15"/>
          <p:cNvSpPr txBox="1"/>
          <p:nvPr/>
        </p:nvSpPr>
        <p:spPr>
          <a:xfrm>
            <a:off x="3876810" y="3379164"/>
            <a:ext cx="4339318" cy="2308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900">
                <a:solidFill>
                  <a:schemeClr val="dk1"/>
                </a:solidFill>
                <a:latin typeface="Arial"/>
                <a:ea typeface="Arial"/>
                <a:cs typeface="Arial"/>
                <a:sym typeface="Arial"/>
              </a:rPr>
              <a:t>Configured SNS</a:t>
            </a:r>
            <a:endParaRPr/>
          </a:p>
        </p:txBody>
      </p:sp>
      <p:pic>
        <p:nvPicPr>
          <p:cNvPr id="107" name="Google Shape;107;p15"/>
          <p:cNvPicPr preferRelativeResize="0"/>
          <p:nvPr/>
        </p:nvPicPr>
        <p:blipFill rotWithShape="1">
          <a:blip r:embed="rId4">
            <a:alphaModFix/>
          </a:blip>
          <a:srcRect b="0" l="0" r="0" t="0"/>
          <a:stretch/>
        </p:blipFill>
        <p:spPr>
          <a:xfrm>
            <a:off x="4073311" y="2525944"/>
            <a:ext cx="3980984" cy="850685"/>
          </a:xfrm>
          <a:prstGeom prst="rect">
            <a:avLst/>
          </a:prstGeom>
          <a:noFill/>
          <a:ln>
            <a:noFill/>
          </a:ln>
        </p:spPr>
      </p:pic>
      <p:pic>
        <p:nvPicPr>
          <p:cNvPr id="108" name="Google Shape;108;p15"/>
          <p:cNvPicPr preferRelativeResize="0"/>
          <p:nvPr/>
        </p:nvPicPr>
        <p:blipFill rotWithShape="1">
          <a:blip r:embed="rId5">
            <a:alphaModFix/>
          </a:blip>
          <a:srcRect b="0" l="0" r="0" t="0"/>
          <a:stretch/>
        </p:blipFill>
        <p:spPr>
          <a:xfrm>
            <a:off x="4209119" y="3801615"/>
            <a:ext cx="3606085" cy="444321"/>
          </a:xfrm>
          <a:prstGeom prst="rect">
            <a:avLst/>
          </a:prstGeom>
          <a:noFill/>
          <a:ln>
            <a:noFill/>
          </a:ln>
        </p:spPr>
      </p:pic>
      <p:sp>
        <p:nvSpPr>
          <p:cNvPr id="109" name="Google Shape;109;p15"/>
          <p:cNvSpPr txBox="1"/>
          <p:nvPr/>
        </p:nvSpPr>
        <p:spPr>
          <a:xfrm>
            <a:off x="3842502" y="4298450"/>
            <a:ext cx="4339318" cy="2308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900">
                <a:solidFill>
                  <a:schemeClr val="dk1"/>
                </a:solidFill>
                <a:latin typeface="Arial"/>
                <a:ea typeface="Arial"/>
                <a:cs typeface="Arial"/>
                <a:sym typeface="Arial"/>
              </a:rPr>
              <a:t>E-Mails from SNS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6"/>
          <p:cNvSpPr txBox="1"/>
          <p:nvPr>
            <p:ph idx="1" type="body"/>
          </p:nvPr>
        </p:nvSpPr>
        <p:spPr>
          <a:xfrm>
            <a:off x="378875" y="339501"/>
            <a:ext cx="8496944" cy="460648"/>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3F3F3F"/>
              </a:buClr>
              <a:buSzPts val="2000"/>
              <a:buNone/>
            </a:pPr>
            <a:r>
              <a:rPr b="1" lang="en-US">
                <a:latin typeface="Arial"/>
                <a:ea typeface="Arial"/>
                <a:cs typeface="Arial"/>
                <a:sym typeface="Arial"/>
              </a:rPr>
              <a:t>Website</a:t>
            </a:r>
            <a:endParaRPr/>
          </a:p>
        </p:txBody>
      </p:sp>
      <p:pic>
        <p:nvPicPr>
          <p:cNvPr id="115" name="Google Shape;115;p16"/>
          <p:cNvPicPr preferRelativeResize="0"/>
          <p:nvPr/>
        </p:nvPicPr>
        <p:blipFill rotWithShape="1">
          <a:blip r:embed="rId3">
            <a:alphaModFix/>
          </a:blip>
          <a:srcRect b="0" l="0" r="0" t="0"/>
          <a:stretch/>
        </p:blipFill>
        <p:spPr>
          <a:xfrm>
            <a:off x="217412" y="3004332"/>
            <a:ext cx="4221557" cy="1960423"/>
          </a:xfrm>
          <a:prstGeom prst="rect">
            <a:avLst/>
          </a:prstGeom>
          <a:noFill/>
          <a:ln>
            <a:noFill/>
          </a:ln>
        </p:spPr>
      </p:pic>
      <p:pic>
        <p:nvPicPr>
          <p:cNvPr id="116" name="Google Shape;116;p16"/>
          <p:cNvPicPr preferRelativeResize="0"/>
          <p:nvPr/>
        </p:nvPicPr>
        <p:blipFill rotWithShape="1">
          <a:blip r:embed="rId4">
            <a:alphaModFix/>
          </a:blip>
          <a:srcRect b="0" l="0" r="0" t="0"/>
          <a:stretch/>
        </p:blipFill>
        <p:spPr>
          <a:xfrm>
            <a:off x="4709015" y="3004333"/>
            <a:ext cx="4056110" cy="2031896"/>
          </a:xfrm>
          <a:prstGeom prst="rect">
            <a:avLst/>
          </a:prstGeom>
          <a:noFill/>
          <a:ln>
            <a:noFill/>
          </a:ln>
        </p:spPr>
      </p:pic>
      <p:sp>
        <p:nvSpPr>
          <p:cNvPr id="117" name="Google Shape;117;p16"/>
          <p:cNvSpPr txBox="1"/>
          <p:nvPr/>
        </p:nvSpPr>
        <p:spPr>
          <a:xfrm>
            <a:off x="473472" y="986827"/>
            <a:ext cx="8197200" cy="169320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1200"/>
              <a:buFont typeface="Arial"/>
              <a:buChar char="•"/>
            </a:pPr>
            <a:r>
              <a:rPr b="0" i="0" lang="en-US" sz="1200" u="none" cap="none" strike="noStrike">
                <a:solidFill>
                  <a:srgbClr val="000000"/>
                </a:solidFill>
                <a:latin typeface="Arial"/>
                <a:ea typeface="Arial"/>
                <a:cs typeface="Arial"/>
                <a:sym typeface="Arial"/>
              </a:rPr>
              <a:t>The website was developed using HTML and CSS. </a:t>
            </a:r>
            <a:endParaRPr/>
          </a:p>
          <a:p>
            <a:pPr indent="-285750" lvl="0" marL="285750" marR="0" rtl="0" algn="l">
              <a:lnSpc>
                <a:spcPct val="100000"/>
              </a:lnSpc>
              <a:spcBef>
                <a:spcPts val="240"/>
              </a:spcBef>
              <a:spcAft>
                <a:spcPts val="0"/>
              </a:spcAft>
              <a:buClr>
                <a:srgbClr val="000000"/>
              </a:buClr>
              <a:buSzPts val="1200"/>
              <a:buFont typeface="Arial"/>
              <a:buChar char="•"/>
            </a:pPr>
            <a:r>
              <a:rPr b="0" i="0" lang="en-US" sz="1200" u="none" cap="none" strike="noStrike">
                <a:solidFill>
                  <a:srgbClr val="000000"/>
                </a:solidFill>
                <a:latin typeface="Arial"/>
                <a:ea typeface="Arial"/>
                <a:cs typeface="Arial"/>
                <a:sym typeface="Arial"/>
              </a:rPr>
              <a:t>It has improved performance for end users compared to sites with multiple pages. Cost of these websites is less as it only utilizes cloud storage, as opposed to a hosted environment.</a:t>
            </a:r>
            <a:endParaRPr/>
          </a:p>
          <a:p>
            <a:pPr indent="-285750" lvl="0" marL="285750" marR="0" rtl="0" algn="l">
              <a:lnSpc>
                <a:spcPct val="100000"/>
              </a:lnSpc>
              <a:spcBef>
                <a:spcPts val="240"/>
              </a:spcBef>
              <a:spcAft>
                <a:spcPts val="0"/>
              </a:spcAft>
              <a:buClr>
                <a:srgbClr val="000000"/>
              </a:buClr>
              <a:buSzPts val="1200"/>
              <a:buFont typeface="Arial"/>
              <a:buChar char="•"/>
            </a:pPr>
            <a:r>
              <a:rPr b="0" i="0" lang="en-US" sz="1200" u="none" cap="none" strike="noStrike">
                <a:solidFill>
                  <a:srgbClr val="000000"/>
                </a:solidFill>
                <a:latin typeface="Arial"/>
                <a:ea typeface="Arial"/>
                <a:cs typeface="Arial"/>
                <a:sym typeface="Arial"/>
              </a:rPr>
              <a:t>This website has a single page design which contributes to an intuitive user journey. With no additional pages, users have a linear navigation flow – which provides information about the project.</a:t>
            </a:r>
            <a:endParaRPr/>
          </a:p>
          <a:p>
            <a:pPr indent="-285750" lvl="0" marL="285750" marR="0" rtl="0" algn="l">
              <a:lnSpc>
                <a:spcPct val="100000"/>
              </a:lnSpc>
              <a:spcBef>
                <a:spcPts val="240"/>
              </a:spcBef>
              <a:spcAft>
                <a:spcPts val="0"/>
              </a:spcAft>
              <a:buClr>
                <a:srgbClr val="000000"/>
              </a:buClr>
              <a:buSzPts val="1200"/>
              <a:buFont typeface="Arial"/>
              <a:buChar char="•"/>
            </a:pPr>
            <a:r>
              <a:rPr b="0" i="0" lang="en-US" sz="1200" u="none" cap="none" strike="noStrike">
                <a:solidFill>
                  <a:srgbClr val="000000"/>
                </a:solidFill>
                <a:latin typeface="Arial"/>
                <a:ea typeface="Arial"/>
                <a:cs typeface="Arial"/>
                <a:sym typeface="Arial"/>
              </a:rPr>
              <a:t>Studies show that having a single page can lead to increased conversions</a:t>
            </a:r>
            <a:r>
              <a:rPr lang="en-US" sz="1200"/>
              <a:t> t</a:t>
            </a:r>
            <a:r>
              <a:rPr b="0" i="0" lang="en-US" sz="1200" u="none" cap="none" strike="noStrike">
                <a:solidFill>
                  <a:srgbClr val="000000"/>
                </a:solidFill>
                <a:latin typeface="Arial"/>
                <a:ea typeface="Arial"/>
                <a:cs typeface="Arial"/>
                <a:sym typeface="Arial"/>
              </a:rPr>
              <a:t>han multi-page sites because users begin the process sooner and move through it more quickly, with nowhere to </a:t>
            </a:r>
            <a:r>
              <a:rPr b="0" i="0" lang="en-US" sz="1200" u="none" cap="none" strike="noStrike">
                <a:solidFill>
                  <a:srgbClr val="000000"/>
                </a:solidFill>
                <a:latin typeface="Arial"/>
                <a:ea typeface="Arial"/>
                <a:cs typeface="Arial"/>
                <a:sym typeface="Arial"/>
              </a:rPr>
              <a:t>get </a:t>
            </a:r>
            <a:r>
              <a:rPr lang="en-US" sz="1200"/>
              <a:t>d</a:t>
            </a:r>
            <a:r>
              <a:rPr b="0" i="0" lang="en-US" sz="1200" u="none" cap="none" strike="noStrike">
                <a:solidFill>
                  <a:srgbClr val="000000"/>
                </a:solidFill>
                <a:latin typeface="Arial"/>
                <a:ea typeface="Arial"/>
                <a:cs typeface="Arial"/>
                <a:sym typeface="Arial"/>
              </a:rPr>
              <a:t>istracted by another offer.</a:t>
            </a:r>
            <a:endParaRPr/>
          </a:p>
          <a:p>
            <a:pPr indent="-285750" lvl="0" marL="285750" marR="0" rtl="0" algn="l">
              <a:lnSpc>
                <a:spcPct val="100000"/>
              </a:lnSpc>
              <a:spcBef>
                <a:spcPts val="240"/>
              </a:spcBef>
              <a:spcAft>
                <a:spcPts val="0"/>
              </a:spcAft>
              <a:buClr>
                <a:srgbClr val="000000"/>
              </a:buClr>
              <a:buSzPts val="1200"/>
              <a:buFont typeface="Arial"/>
              <a:buChar char="•"/>
            </a:pPr>
            <a:r>
              <a:rPr b="0" i="0" lang="en-US" sz="1200" u="none" cap="none" strike="noStrike">
                <a:solidFill>
                  <a:srgbClr val="000000"/>
                </a:solidFill>
                <a:latin typeface="Arial"/>
                <a:ea typeface="Arial"/>
                <a:cs typeface="Arial"/>
                <a:sym typeface="Arial"/>
              </a:rPr>
              <a:t>Having a straightforward navigation design is that there is usually only one action to be taken by the user.</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7"/>
          <p:cNvSpPr txBox="1"/>
          <p:nvPr>
            <p:ph type="title"/>
          </p:nvPr>
        </p:nvSpPr>
        <p:spPr>
          <a:xfrm>
            <a:off x="-39775" y="455150"/>
            <a:ext cx="9183900" cy="7209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3F3F3F"/>
              </a:buClr>
              <a:buSzPts val="3600"/>
              <a:buFont typeface="Arial"/>
              <a:buNone/>
            </a:pPr>
            <a:r>
              <a:rPr lang="en-US" sz="3500"/>
              <a:t>Alternative Methods for Static Web Hosting</a:t>
            </a:r>
            <a:endParaRPr sz="3500"/>
          </a:p>
          <a:p>
            <a:pPr indent="0" lvl="0" marL="0" rtl="0" algn="l">
              <a:spcBef>
                <a:spcPts val="0"/>
              </a:spcBef>
              <a:spcAft>
                <a:spcPts val="0"/>
              </a:spcAft>
              <a:buClr>
                <a:srgbClr val="3F3F3F"/>
              </a:buClr>
              <a:buSzPts val="3600"/>
              <a:buFont typeface="Arial"/>
              <a:buNone/>
            </a:pPr>
            <a:r>
              <a:t/>
            </a:r>
            <a:endParaRPr/>
          </a:p>
        </p:txBody>
      </p:sp>
      <p:sp>
        <p:nvSpPr>
          <p:cNvPr id="123" name="Google Shape;123;p17"/>
          <p:cNvSpPr txBox="1"/>
          <p:nvPr>
            <p:ph idx="1" type="body"/>
          </p:nvPr>
        </p:nvSpPr>
        <p:spPr>
          <a:xfrm>
            <a:off x="395536" y="1131590"/>
            <a:ext cx="8496944" cy="46064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3F3F3F"/>
              </a:buClr>
              <a:buSzPts val="1400"/>
              <a:buFont typeface="Arial"/>
              <a:buNone/>
            </a:pPr>
            <a:r>
              <a:rPr b="1" lang="en-US" sz="1800"/>
              <a:t>WordPress, Amazon EC2 and S3</a:t>
            </a:r>
            <a:endParaRPr b="1" sz="2400"/>
          </a:p>
        </p:txBody>
      </p:sp>
      <p:sp>
        <p:nvSpPr>
          <p:cNvPr id="124" name="Google Shape;124;p17"/>
          <p:cNvSpPr txBox="1"/>
          <p:nvPr>
            <p:ph idx="2" type="body"/>
          </p:nvPr>
        </p:nvSpPr>
        <p:spPr>
          <a:xfrm>
            <a:off x="406400" y="1808163"/>
            <a:ext cx="8496300" cy="2534700"/>
          </a:xfrm>
          <a:prstGeom prst="rect">
            <a:avLst/>
          </a:prstGeom>
          <a:noFill/>
          <a:ln>
            <a:noFill/>
          </a:ln>
        </p:spPr>
        <p:txBody>
          <a:bodyPr anchorCtr="0" anchor="t" bIns="45700" lIns="396000" spcFirstLastPara="1" rIns="91425" wrap="square" tIns="45700">
            <a:spAutoFit/>
          </a:bodyPr>
          <a:lstStyle/>
          <a:p>
            <a:pPr indent="-317500" lvl="0" marL="457200" rtl="0" algn="l">
              <a:spcBef>
                <a:spcPts val="280"/>
              </a:spcBef>
              <a:spcAft>
                <a:spcPts val="0"/>
              </a:spcAft>
              <a:buSzPts val="1400"/>
              <a:buChar char="●"/>
            </a:pPr>
            <a:r>
              <a:rPr lang="en-US"/>
              <a:t>WordPress is a popular content management system due to its simplicity and is considered an inexpensive way for businesses to get started online.</a:t>
            </a:r>
            <a:endParaRPr/>
          </a:p>
          <a:p>
            <a:pPr indent="-317500" lvl="0" marL="457200" rtl="0" algn="l">
              <a:spcBef>
                <a:spcPts val="0"/>
              </a:spcBef>
              <a:spcAft>
                <a:spcPts val="0"/>
              </a:spcAft>
              <a:buSzPts val="1400"/>
              <a:buChar char="●"/>
            </a:pPr>
            <a:r>
              <a:rPr lang="en-US"/>
              <a:t>WordPress can be slow at times due to the added plugins, overfully managed hosting for static websites and web apps. Amplify hosting solution uses saturated codebases and other features that can slow down the website. </a:t>
            </a:r>
            <a:endParaRPr/>
          </a:p>
          <a:p>
            <a:pPr indent="-317500" lvl="0" marL="457200" rtl="0" algn="l">
              <a:spcBef>
                <a:spcPts val="0"/>
              </a:spcBef>
              <a:spcAft>
                <a:spcPts val="0"/>
              </a:spcAft>
              <a:buSzPts val="1400"/>
              <a:buChar char="●"/>
            </a:pPr>
            <a:r>
              <a:rPr lang="en-US"/>
              <a:t>For static websites, the cost is reduced by using CloudFront and S3 rather than EC2 which charges on the hours it runs. EC2 instances need to keep running to deliver content for static website. </a:t>
            </a:r>
            <a:endParaRPr/>
          </a:p>
          <a:p>
            <a:pPr indent="-317500" lvl="0" marL="457200" rtl="0" algn="l">
              <a:spcBef>
                <a:spcPts val="0"/>
              </a:spcBef>
              <a:spcAft>
                <a:spcPts val="0"/>
              </a:spcAft>
              <a:buSzPts val="1400"/>
              <a:buChar char="●"/>
            </a:pPr>
            <a:r>
              <a:rPr lang="en-US"/>
              <a:t>On S3, there is no risk of over-provisioning and hence, no need to manage disk utilization. </a:t>
            </a:r>
            <a:endParaRPr/>
          </a:p>
          <a:p>
            <a:pPr indent="0" lvl="0" marL="0" rtl="0" algn="l">
              <a:spcBef>
                <a:spcPts val="280"/>
              </a:spcBef>
              <a:spcAft>
                <a:spcPts val="0"/>
              </a:spcAft>
              <a:buClr>
                <a:srgbClr val="3F3F3F"/>
              </a:buClr>
              <a:buSzPts val="1400"/>
              <a:buNone/>
            </a:pPr>
            <a:r>
              <a:t/>
            </a:r>
            <a:endParaRPr/>
          </a:p>
          <a:p>
            <a:pPr indent="0" lvl="0" marL="0" rtl="0" algn="l">
              <a:spcBef>
                <a:spcPts val="280"/>
              </a:spcBef>
              <a:spcAft>
                <a:spcPts val="0"/>
              </a:spcAft>
              <a:buClr>
                <a:srgbClr val="3F3F3F"/>
              </a:buClr>
              <a:buSzPts val="1400"/>
              <a:buNone/>
            </a:pPr>
            <a:r>
              <a:t/>
            </a:r>
            <a:endParaRPr/>
          </a:p>
        </p:txBody>
      </p:sp>
      <p:pic>
        <p:nvPicPr>
          <p:cNvPr id="125" name="Google Shape;125;p17"/>
          <p:cNvPicPr preferRelativeResize="0"/>
          <p:nvPr/>
        </p:nvPicPr>
        <p:blipFill>
          <a:blip r:embed="rId3">
            <a:alphaModFix/>
          </a:blip>
          <a:stretch>
            <a:fillRect/>
          </a:stretch>
        </p:blipFill>
        <p:spPr>
          <a:xfrm>
            <a:off x="6495225" y="653775"/>
            <a:ext cx="2052301" cy="11543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8"/>
          <p:cNvSpPr txBox="1"/>
          <p:nvPr>
            <p:ph type="title"/>
          </p:nvPr>
        </p:nvSpPr>
        <p:spPr>
          <a:xfrm>
            <a:off x="-39775" y="455150"/>
            <a:ext cx="9183900" cy="7209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3F3F3F"/>
              </a:buClr>
              <a:buSzPts val="3600"/>
              <a:buFont typeface="Arial"/>
              <a:buNone/>
            </a:pPr>
            <a:r>
              <a:rPr lang="en-US"/>
              <a:t>Alternative Methods for Static Web Hosting</a:t>
            </a:r>
            <a:endParaRPr/>
          </a:p>
          <a:p>
            <a:pPr indent="0" lvl="0" marL="0" rtl="0" algn="l">
              <a:spcBef>
                <a:spcPts val="0"/>
              </a:spcBef>
              <a:spcAft>
                <a:spcPts val="0"/>
              </a:spcAft>
              <a:buClr>
                <a:srgbClr val="3F3F3F"/>
              </a:buClr>
              <a:buSzPts val="3600"/>
              <a:buFont typeface="Arial"/>
              <a:buNone/>
            </a:pPr>
            <a:r>
              <a:t/>
            </a:r>
            <a:endParaRPr/>
          </a:p>
        </p:txBody>
      </p:sp>
      <p:sp>
        <p:nvSpPr>
          <p:cNvPr id="131" name="Google Shape;131;p18"/>
          <p:cNvSpPr txBox="1"/>
          <p:nvPr>
            <p:ph idx="1" type="body"/>
          </p:nvPr>
        </p:nvSpPr>
        <p:spPr>
          <a:xfrm>
            <a:off x="395536" y="1131590"/>
            <a:ext cx="8496900" cy="460500"/>
          </a:xfrm>
          <a:prstGeom prst="rect">
            <a:avLst/>
          </a:prstGeom>
          <a:noFill/>
          <a:ln>
            <a:noFill/>
          </a:ln>
        </p:spPr>
        <p:txBody>
          <a:bodyPr anchorCtr="0" anchor="ctr" bIns="45700" lIns="91425" spcFirstLastPara="1" rIns="91425" wrap="square" tIns="45700">
            <a:noAutofit/>
          </a:bodyPr>
          <a:lstStyle/>
          <a:p>
            <a:pPr indent="0" lvl="0" marL="0" rtl="0" algn="l">
              <a:spcBef>
                <a:spcPts val="280"/>
              </a:spcBef>
              <a:spcAft>
                <a:spcPts val="0"/>
              </a:spcAft>
              <a:buClr>
                <a:srgbClr val="3F3F3F"/>
              </a:buClr>
              <a:buSzPts val="1400"/>
              <a:buNone/>
            </a:pPr>
            <a:r>
              <a:rPr b="1" lang="en-US" sz="1800"/>
              <a:t>AWS Amplify</a:t>
            </a:r>
            <a:endParaRPr b="1" sz="2800"/>
          </a:p>
        </p:txBody>
      </p:sp>
      <p:sp>
        <p:nvSpPr>
          <p:cNvPr id="132" name="Google Shape;132;p18"/>
          <p:cNvSpPr txBox="1"/>
          <p:nvPr>
            <p:ph idx="2" type="body"/>
          </p:nvPr>
        </p:nvSpPr>
        <p:spPr>
          <a:xfrm>
            <a:off x="406400" y="1808163"/>
            <a:ext cx="8496300" cy="1888200"/>
          </a:xfrm>
          <a:prstGeom prst="rect">
            <a:avLst/>
          </a:prstGeom>
          <a:noFill/>
          <a:ln>
            <a:noFill/>
          </a:ln>
        </p:spPr>
        <p:txBody>
          <a:bodyPr anchorCtr="0" anchor="t" bIns="45700" lIns="396000" spcFirstLastPara="1" rIns="91425" wrap="square" tIns="45700">
            <a:spAutoFit/>
          </a:bodyPr>
          <a:lstStyle/>
          <a:p>
            <a:pPr indent="-317500" lvl="0" marL="457200" rtl="0" algn="l">
              <a:spcBef>
                <a:spcPts val="280"/>
              </a:spcBef>
              <a:spcAft>
                <a:spcPts val="0"/>
              </a:spcAft>
              <a:buSzPts val="1400"/>
              <a:buChar char="●"/>
            </a:pPr>
            <a:r>
              <a:rPr lang="en-US"/>
              <a:t>AWS Amplify provides fully managed hosting for static websites and web apps. Amplify hosting solution uses CloudFront and S3 to deliver the site contents via the AWS content delivery network (CDN).</a:t>
            </a:r>
            <a:endParaRPr/>
          </a:p>
          <a:p>
            <a:pPr indent="-317500" lvl="0" marL="457200" rtl="0" algn="l">
              <a:spcBef>
                <a:spcPts val="0"/>
              </a:spcBef>
              <a:spcAft>
                <a:spcPts val="0"/>
              </a:spcAft>
              <a:buSzPts val="1400"/>
              <a:buChar char="●"/>
            </a:pPr>
            <a:r>
              <a:rPr lang="en-US"/>
              <a:t>It requires knowledge of APIs and shell scripting. </a:t>
            </a:r>
            <a:endParaRPr/>
          </a:p>
          <a:p>
            <a:pPr indent="-317500" lvl="0" marL="457200" rtl="0" algn="l">
              <a:spcBef>
                <a:spcPts val="0"/>
              </a:spcBef>
              <a:spcAft>
                <a:spcPts val="0"/>
              </a:spcAft>
              <a:buSzPts val="1400"/>
              <a:buChar char="●"/>
            </a:pPr>
            <a:r>
              <a:rPr lang="en-US"/>
              <a:t>However, if any objects in the S3 were created or deleted, it wouldn’t notify the admin as it lacks SNS feature and these websites don’t have the SSL certification from ACM. </a:t>
            </a:r>
            <a:endParaRPr/>
          </a:p>
          <a:p>
            <a:pPr indent="0" lvl="0" marL="0" rtl="0" algn="l">
              <a:spcBef>
                <a:spcPts val="280"/>
              </a:spcBef>
              <a:spcAft>
                <a:spcPts val="0"/>
              </a:spcAft>
              <a:buClr>
                <a:srgbClr val="3F3F3F"/>
              </a:buClr>
              <a:buSzPts val="1400"/>
              <a:buNone/>
            </a:pPr>
            <a:r>
              <a:t/>
            </a:r>
            <a:endParaRPr/>
          </a:p>
          <a:p>
            <a:pPr indent="0" lvl="0" marL="0" rtl="0" algn="l">
              <a:spcBef>
                <a:spcPts val="280"/>
              </a:spcBef>
              <a:spcAft>
                <a:spcPts val="0"/>
              </a:spcAft>
              <a:buClr>
                <a:srgbClr val="3F3F3F"/>
              </a:buClr>
              <a:buSzPts val="1400"/>
              <a:buNone/>
            </a:pPr>
            <a:r>
              <a:t/>
            </a:r>
            <a:endParaRPr/>
          </a:p>
        </p:txBody>
      </p:sp>
      <p:pic>
        <p:nvPicPr>
          <p:cNvPr id="133" name="Google Shape;133;p18"/>
          <p:cNvPicPr preferRelativeResize="0"/>
          <p:nvPr/>
        </p:nvPicPr>
        <p:blipFill>
          <a:blip r:embed="rId3">
            <a:alphaModFix/>
          </a:blip>
          <a:stretch>
            <a:fillRect/>
          </a:stretch>
        </p:blipFill>
        <p:spPr>
          <a:xfrm>
            <a:off x="1318975" y="3538700"/>
            <a:ext cx="5341952" cy="7564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9"/>
          <p:cNvSpPr txBox="1"/>
          <p:nvPr>
            <p:ph type="title"/>
          </p:nvPr>
        </p:nvSpPr>
        <p:spPr>
          <a:xfrm>
            <a:off x="-39775" y="455150"/>
            <a:ext cx="9183900" cy="7209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3F3F3F"/>
              </a:buClr>
              <a:buSzPts val="3600"/>
              <a:buFont typeface="Arial"/>
              <a:buNone/>
            </a:pPr>
            <a:r>
              <a:rPr lang="en-US"/>
              <a:t>Alternative Methods for Static Web Hosting</a:t>
            </a:r>
            <a:endParaRPr/>
          </a:p>
          <a:p>
            <a:pPr indent="0" lvl="0" marL="0" rtl="0" algn="l">
              <a:spcBef>
                <a:spcPts val="0"/>
              </a:spcBef>
              <a:spcAft>
                <a:spcPts val="0"/>
              </a:spcAft>
              <a:buClr>
                <a:srgbClr val="3F3F3F"/>
              </a:buClr>
              <a:buSzPts val="3600"/>
              <a:buFont typeface="Arial"/>
              <a:buNone/>
            </a:pPr>
            <a:r>
              <a:t/>
            </a:r>
            <a:endParaRPr/>
          </a:p>
        </p:txBody>
      </p:sp>
      <p:sp>
        <p:nvSpPr>
          <p:cNvPr id="139" name="Google Shape;139;p19"/>
          <p:cNvSpPr txBox="1"/>
          <p:nvPr>
            <p:ph idx="1" type="body"/>
          </p:nvPr>
        </p:nvSpPr>
        <p:spPr>
          <a:xfrm>
            <a:off x="395536" y="1131590"/>
            <a:ext cx="8496900" cy="460500"/>
          </a:xfrm>
          <a:prstGeom prst="rect">
            <a:avLst/>
          </a:prstGeom>
          <a:noFill/>
          <a:ln>
            <a:noFill/>
          </a:ln>
        </p:spPr>
        <p:txBody>
          <a:bodyPr anchorCtr="0" anchor="ctr" bIns="45700" lIns="91425" spcFirstLastPara="1" rIns="91425" wrap="square" tIns="45700">
            <a:noAutofit/>
          </a:bodyPr>
          <a:lstStyle/>
          <a:p>
            <a:pPr indent="0" lvl="0" marL="0" rtl="0" algn="l">
              <a:spcBef>
                <a:spcPts val="280"/>
              </a:spcBef>
              <a:spcAft>
                <a:spcPts val="0"/>
              </a:spcAft>
              <a:buClr>
                <a:srgbClr val="3F3F3F"/>
              </a:buClr>
              <a:buSzPts val="1400"/>
              <a:buNone/>
            </a:pPr>
            <a:r>
              <a:rPr b="1" lang="en-US"/>
              <a:t>Amazon LightSail</a:t>
            </a:r>
            <a:endParaRPr b="1" sz="2100"/>
          </a:p>
        </p:txBody>
      </p:sp>
      <p:sp>
        <p:nvSpPr>
          <p:cNvPr id="140" name="Google Shape;140;p19"/>
          <p:cNvSpPr txBox="1"/>
          <p:nvPr>
            <p:ph idx="2" type="body"/>
          </p:nvPr>
        </p:nvSpPr>
        <p:spPr>
          <a:xfrm>
            <a:off x="406400" y="1808163"/>
            <a:ext cx="8496300" cy="2247300"/>
          </a:xfrm>
          <a:prstGeom prst="rect">
            <a:avLst/>
          </a:prstGeom>
          <a:noFill/>
          <a:ln>
            <a:noFill/>
          </a:ln>
        </p:spPr>
        <p:txBody>
          <a:bodyPr anchorCtr="0" anchor="t" bIns="45700" lIns="396000" spcFirstLastPara="1" rIns="91425" wrap="square" tIns="45700">
            <a:spAutoFit/>
          </a:bodyPr>
          <a:lstStyle/>
          <a:p>
            <a:pPr indent="-317500" lvl="0" marL="457200" rtl="0" algn="l">
              <a:spcBef>
                <a:spcPts val="280"/>
              </a:spcBef>
              <a:spcAft>
                <a:spcPts val="0"/>
              </a:spcAft>
              <a:buSzPts val="1400"/>
              <a:buChar char="●"/>
            </a:pPr>
            <a:r>
              <a:rPr lang="en-US"/>
              <a:t>Amazon LightSail offers more than 10 images with ready to run popular software. </a:t>
            </a:r>
            <a:endParaRPr/>
          </a:p>
          <a:p>
            <a:pPr indent="0" lvl="0" marL="457200" rtl="0" algn="l">
              <a:spcBef>
                <a:spcPts val="280"/>
              </a:spcBef>
              <a:spcAft>
                <a:spcPts val="0"/>
              </a:spcAft>
              <a:buNone/>
            </a:pPr>
            <a:r>
              <a:t/>
            </a:r>
            <a:endParaRPr/>
          </a:p>
          <a:p>
            <a:pPr indent="-317500" lvl="0" marL="457200" rtl="0" algn="l">
              <a:spcBef>
                <a:spcPts val="280"/>
              </a:spcBef>
              <a:spcAft>
                <a:spcPts val="0"/>
              </a:spcAft>
              <a:buSzPts val="1400"/>
              <a:buChar char="●"/>
            </a:pPr>
            <a:r>
              <a:rPr lang="en-US"/>
              <a:t>The image with the pre-installed Nginx web server, PHP, and MySQL could be used to host a static website on Amazon LightSail. </a:t>
            </a:r>
            <a:endParaRPr/>
          </a:p>
          <a:p>
            <a:pPr indent="0" lvl="0" marL="457200" rtl="0" algn="l">
              <a:spcBef>
                <a:spcPts val="280"/>
              </a:spcBef>
              <a:spcAft>
                <a:spcPts val="0"/>
              </a:spcAft>
              <a:buNone/>
            </a:pPr>
            <a:r>
              <a:t/>
            </a:r>
            <a:endParaRPr/>
          </a:p>
          <a:p>
            <a:pPr indent="-317500" lvl="0" marL="457200" rtl="0" algn="l">
              <a:spcBef>
                <a:spcPts val="280"/>
              </a:spcBef>
              <a:spcAft>
                <a:spcPts val="0"/>
              </a:spcAft>
              <a:buSzPts val="1400"/>
              <a:buChar char="●"/>
            </a:pPr>
            <a:r>
              <a:rPr lang="en-US"/>
              <a:t>However, this would require a server even for a static website unlike the architecture developed in this project.</a:t>
            </a:r>
            <a:endParaRPr/>
          </a:p>
          <a:p>
            <a:pPr indent="0" lvl="0" marL="0" rtl="0" algn="l">
              <a:spcBef>
                <a:spcPts val="280"/>
              </a:spcBef>
              <a:spcAft>
                <a:spcPts val="0"/>
              </a:spcAft>
              <a:buClr>
                <a:srgbClr val="3F3F3F"/>
              </a:buClr>
              <a:buSzPts val="1400"/>
              <a:buNone/>
            </a:pPr>
            <a:r>
              <a:t/>
            </a:r>
            <a:endParaRPr/>
          </a:p>
          <a:p>
            <a:pPr indent="0" lvl="0" marL="0" rtl="0" algn="l">
              <a:spcBef>
                <a:spcPts val="280"/>
              </a:spcBef>
              <a:spcAft>
                <a:spcPts val="0"/>
              </a:spcAft>
              <a:buClr>
                <a:srgbClr val="3F3F3F"/>
              </a:buClr>
              <a:buSzPts val="1400"/>
              <a:buNone/>
            </a:pPr>
            <a:r>
              <a:t/>
            </a:r>
            <a:endParaRPr/>
          </a:p>
        </p:txBody>
      </p:sp>
      <p:pic>
        <p:nvPicPr>
          <p:cNvPr id="141" name="Google Shape;141;p19"/>
          <p:cNvPicPr preferRelativeResize="0"/>
          <p:nvPr/>
        </p:nvPicPr>
        <p:blipFill>
          <a:blip r:embed="rId3">
            <a:alphaModFix/>
          </a:blip>
          <a:stretch>
            <a:fillRect/>
          </a:stretch>
        </p:blipFill>
        <p:spPr>
          <a:xfrm>
            <a:off x="2597825" y="3607898"/>
            <a:ext cx="2980200" cy="140630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0"/>
          <p:cNvSpPr txBox="1"/>
          <p:nvPr>
            <p:ph type="title"/>
          </p:nvPr>
        </p:nvSpPr>
        <p:spPr>
          <a:xfrm>
            <a:off x="-39775" y="455150"/>
            <a:ext cx="9183900" cy="7209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3F3F3F"/>
              </a:buClr>
              <a:buSzPts val="3600"/>
              <a:buFont typeface="Arial"/>
              <a:buNone/>
            </a:pPr>
            <a:r>
              <a:rPr lang="en-US"/>
              <a:t>Alternative Methods for Static Web Hosting</a:t>
            </a:r>
            <a:endParaRPr/>
          </a:p>
          <a:p>
            <a:pPr indent="0" lvl="0" marL="0" rtl="0" algn="l">
              <a:spcBef>
                <a:spcPts val="0"/>
              </a:spcBef>
              <a:spcAft>
                <a:spcPts val="0"/>
              </a:spcAft>
              <a:buClr>
                <a:srgbClr val="3F3F3F"/>
              </a:buClr>
              <a:buSzPts val="3600"/>
              <a:buFont typeface="Arial"/>
              <a:buNone/>
            </a:pPr>
            <a:r>
              <a:t/>
            </a:r>
            <a:endParaRPr/>
          </a:p>
        </p:txBody>
      </p:sp>
      <p:sp>
        <p:nvSpPr>
          <p:cNvPr id="147" name="Google Shape;147;p20"/>
          <p:cNvSpPr txBox="1"/>
          <p:nvPr>
            <p:ph idx="1" type="body"/>
          </p:nvPr>
        </p:nvSpPr>
        <p:spPr>
          <a:xfrm>
            <a:off x="323561" y="1592090"/>
            <a:ext cx="8496900" cy="460500"/>
          </a:xfrm>
          <a:prstGeom prst="rect">
            <a:avLst/>
          </a:prstGeom>
          <a:noFill/>
          <a:ln>
            <a:noFill/>
          </a:ln>
        </p:spPr>
        <p:txBody>
          <a:bodyPr anchorCtr="0" anchor="ctr" bIns="45700" lIns="91425" spcFirstLastPara="1" rIns="91425" wrap="square" tIns="45700">
            <a:noAutofit/>
          </a:bodyPr>
          <a:lstStyle/>
          <a:p>
            <a:pPr indent="0" lvl="0" marL="0" rtl="0" algn="l">
              <a:spcBef>
                <a:spcPts val="280"/>
              </a:spcBef>
              <a:spcAft>
                <a:spcPts val="0"/>
              </a:spcAft>
              <a:buClr>
                <a:srgbClr val="3F3F3F"/>
              </a:buClr>
              <a:buSzPts val="1400"/>
              <a:buNone/>
            </a:pPr>
            <a:r>
              <a:rPr b="1" lang="en-US" sz="1700"/>
              <a:t>Google Cloud Storage and Cloud Load Balancing</a:t>
            </a:r>
            <a:endParaRPr b="1" sz="3100"/>
          </a:p>
        </p:txBody>
      </p:sp>
      <p:sp>
        <p:nvSpPr>
          <p:cNvPr id="148" name="Google Shape;148;p20"/>
          <p:cNvSpPr txBox="1"/>
          <p:nvPr>
            <p:ph idx="2" type="body"/>
          </p:nvPr>
        </p:nvSpPr>
        <p:spPr>
          <a:xfrm>
            <a:off x="251000" y="1801538"/>
            <a:ext cx="8496300" cy="3037500"/>
          </a:xfrm>
          <a:prstGeom prst="rect">
            <a:avLst/>
          </a:prstGeom>
          <a:noFill/>
          <a:ln>
            <a:noFill/>
          </a:ln>
        </p:spPr>
        <p:txBody>
          <a:bodyPr anchorCtr="0" anchor="t" bIns="45700" lIns="396000" spcFirstLastPara="1" rIns="91425" wrap="square" tIns="45700">
            <a:spAutoFit/>
          </a:bodyPr>
          <a:lstStyle/>
          <a:p>
            <a:pPr indent="0" lvl="0" marL="0" rtl="0" algn="l">
              <a:spcBef>
                <a:spcPts val="280"/>
              </a:spcBef>
              <a:spcAft>
                <a:spcPts val="0"/>
              </a:spcAft>
              <a:buNone/>
            </a:pPr>
            <a:r>
              <a:t/>
            </a:r>
            <a:endParaRPr/>
          </a:p>
          <a:p>
            <a:pPr indent="-317500" lvl="0" marL="457200" rtl="0" algn="l">
              <a:spcBef>
                <a:spcPts val="280"/>
              </a:spcBef>
              <a:spcAft>
                <a:spcPts val="0"/>
              </a:spcAft>
              <a:buSzPts val="1400"/>
              <a:buChar char="●"/>
            </a:pPr>
            <a:r>
              <a:rPr lang="en-US"/>
              <a:t>The hosting environment in the Google cloud is optimized for high-end WordPress and WooCommerce based websites. Its price starts from 25$/month.</a:t>
            </a:r>
            <a:endParaRPr/>
          </a:p>
          <a:p>
            <a:pPr indent="0" lvl="0" marL="0" rtl="0" algn="l">
              <a:spcBef>
                <a:spcPts val="280"/>
              </a:spcBef>
              <a:spcAft>
                <a:spcPts val="0"/>
              </a:spcAft>
              <a:buNone/>
            </a:pPr>
            <a:r>
              <a:t/>
            </a:r>
            <a:endParaRPr/>
          </a:p>
          <a:p>
            <a:pPr indent="-317500" lvl="0" marL="457200" rtl="0" algn="l">
              <a:spcBef>
                <a:spcPts val="280"/>
              </a:spcBef>
              <a:spcAft>
                <a:spcPts val="0"/>
              </a:spcAft>
              <a:buSzPts val="1400"/>
              <a:buChar char="●"/>
            </a:pPr>
            <a:r>
              <a:rPr lang="en-US"/>
              <a:t>Support fee is quite hefty, around 150 USD per month for the most basic service. </a:t>
            </a:r>
            <a:endParaRPr/>
          </a:p>
          <a:p>
            <a:pPr indent="0" lvl="0" marL="457200" rtl="0" algn="l">
              <a:spcBef>
                <a:spcPts val="280"/>
              </a:spcBef>
              <a:spcAft>
                <a:spcPts val="0"/>
              </a:spcAft>
              <a:buNone/>
            </a:pPr>
            <a:r>
              <a:t/>
            </a:r>
            <a:endParaRPr/>
          </a:p>
          <a:p>
            <a:pPr indent="-317500" lvl="0" marL="457200" rtl="0" algn="l">
              <a:spcBef>
                <a:spcPts val="280"/>
              </a:spcBef>
              <a:spcAft>
                <a:spcPts val="0"/>
              </a:spcAft>
              <a:buSzPts val="1400"/>
              <a:buChar char="●"/>
            </a:pPr>
            <a:r>
              <a:rPr lang="en-US"/>
              <a:t>Amazon S3is more durable than cloud storage. </a:t>
            </a:r>
            <a:endParaRPr/>
          </a:p>
          <a:p>
            <a:pPr indent="0" lvl="0" marL="457200" rtl="0" algn="l">
              <a:spcBef>
                <a:spcPts val="280"/>
              </a:spcBef>
              <a:spcAft>
                <a:spcPts val="0"/>
              </a:spcAft>
              <a:buNone/>
            </a:pPr>
            <a:r>
              <a:t/>
            </a:r>
            <a:endParaRPr/>
          </a:p>
          <a:p>
            <a:pPr indent="0" lvl="0" marL="0" rtl="0" algn="l">
              <a:spcBef>
                <a:spcPts val="280"/>
              </a:spcBef>
              <a:spcAft>
                <a:spcPts val="0"/>
              </a:spcAft>
              <a:buNone/>
            </a:pPr>
            <a:r>
              <a:t/>
            </a:r>
            <a:endParaRPr/>
          </a:p>
          <a:p>
            <a:pPr indent="0" lvl="0" marL="0" rtl="0" algn="l">
              <a:spcBef>
                <a:spcPts val="280"/>
              </a:spcBef>
              <a:spcAft>
                <a:spcPts val="0"/>
              </a:spcAft>
              <a:buClr>
                <a:srgbClr val="3F3F3F"/>
              </a:buClr>
              <a:buSzPts val="1400"/>
              <a:buNone/>
            </a:pPr>
            <a:r>
              <a:t/>
            </a:r>
            <a:endParaRPr/>
          </a:p>
          <a:p>
            <a:pPr indent="0" lvl="0" marL="0" rtl="0" algn="l">
              <a:spcBef>
                <a:spcPts val="280"/>
              </a:spcBef>
              <a:spcAft>
                <a:spcPts val="0"/>
              </a:spcAft>
              <a:buClr>
                <a:srgbClr val="3F3F3F"/>
              </a:buClr>
              <a:buSzPts val="1400"/>
              <a:buNone/>
            </a:pPr>
            <a:r>
              <a:t/>
            </a:r>
            <a:endParaRPr/>
          </a:p>
          <a:p>
            <a:pPr indent="0" lvl="0" marL="0" rtl="0" algn="l">
              <a:spcBef>
                <a:spcPts val="280"/>
              </a:spcBef>
              <a:spcAft>
                <a:spcPts val="0"/>
              </a:spcAft>
              <a:buClr>
                <a:srgbClr val="3F3F3F"/>
              </a:buClr>
              <a:buSzPts val="1400"/>
              <a:buNone/>
            </a:pPr>
            <a:r>
              <a:t/>
            </a:r>
            <a:endParaRPr/>
          </a:p>
        </p:txBody>
      </p:sp>
      <p:pic>
        <p:nvPicPr>
          <p:cNvPr id="149" name="Google Shape;149;p20"/>
          <p:cNvPicPr preferRelativeResize="0"/>
          <p:nvPr/>
        </p:nvPicPr>
        <p:blipFill>
          <a:blip r:embed="rId3">
            <a:alphaModFix/>
          </a:blip>
          <a:stretch>
            <a:fillRect/>
          </a:stretch>
        </p:blipFill>
        <p:spPr>
          <a:xfrm>
            <a:off x="7554750" y="677137"/>
            <a:ext cx="887650" cy="887675"/>
          </a:xfrm>
          <a:prstGeom prst="rect">
            <a:avLst/>
          </a:prstGeom>
          <a:noFill/>
          <a:ln>
            <a:noFill/>
          </a:ln>
        </p:spPr>
      </p:pic>
      <p:pic>
        <p:nvPicPr>
          <p:cNvPr id="150" name="Google Shape;150;p20"/>
          <p:cNvPicPr preferRelativeResize="0"/>
          <p:nvPr/>
        </p:nvPicPr>
        <p:blipFill>
          <a:blip r:embed="rId4">
            <a:alphaModFix/>
          </a:blip>
          <a:stretch>
            <a:fillRect/>
          </a:stretch>
        </p:blipFill>
        <p:spPr>
          <a:xfrm>
            <a:off x="6560475" y="649850"/>
            <a:ext cx="942249" cy="94224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1"/>
          <p:cNvSpPr txBox="1"/>
          <p:nvPr>
            <p:ph type="title"/>
          </p:nvPr>
        </p:nvSpPr>
        <p:spPr>
          <a:xfrm>
            <a:off x="-39775" y="455150"/>
            <a:ext cx="9183900" cy="7209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3F3F3F"/>
              </a:buClr>
              <a:buSzPts val="3600"/>
              <a:buFont typeface="Arial"/>
              <a:buNone/>
            </a:pPr>
            <a:r>
              <a:rPr lang="en-US"/>
              <a:t>Alternative Methods for Static Web Hosting</a:t>
            </a:r>
            <a:endParaRPr/>
          </a:p>
          <a:p>
            <a:pPr indent="0" lvl="0" marL="0" rtl="0" algn="l">
              <a:spcBef>
                <a:spcPts val="0"/>
              </a:spcBef>
              <a:spcAft>
                <a:spcPts val="0"/>
              </a:spcAft>
              <a:buClr>
                <a:srgbClr val="3F3F3F"/>
              </a:buClr>
              <a:buSzPts val="3600"/>
              <a:buFont typeface="Arial"/>
              <a:buNone/>
            </a:pPr>
            <a:r>
              <a:t/>
            </a:r>
            <a:endParaRPr/>
          </a:p>
        </p:txBody>
      </p:sp>
      <p:sp>
        <p:nvSpPr>
          <p:cNvPr id="156" name="Google Shape;156;p21"/>
          <p:cNvSpPr txBox="1"/>
          <p:nvPr>
            <p:ph idx="1" type="body"/>
          </p:nvPr>
        </p:nvSpPr>
        <p:spPr>
          <a:xfrm>
            <a:off x="395536" y="1131590"/>
            <a:ext cx="8496900" cy="460500"/>
          </a:xfrm>
          <a:prstGeom prst="rect">
            <a:avLst/>
          </a:prstGeom>
          <a:noFill/>
          <a:ln>
            <a:noFill/>
          </a:ln>
        </p:spPr>
        <p:txBody>
          <a:bodyPr anchorCtr="0" anchor="ctr" bIns="45700" lIns="91425" spcFirstLastPara="1" rIns="91425" wrap="square" tIns="45700">
            <a:noAutofit/>
          </a:bodyPr>
          <a:lstStyle/>
          <a:p>
            <a:pPr indent="0" lvl="0" marL="0" rtl="0" algn="l">
              <a:spcBef>
                <a:spcPts val="280"/>
              </a:spcBef>
              <a:spcAft>
                <a:spcPts val="0"/>
              </a:spcAft>
              <a:buClr>
                <a:srgbClr val="3F3F3F"/>
              </a:buClr>
              <a:buSzPts val="1400"/>
              <a:buNone/>
            </a:pPr>
            <a:r>
              <a:rPr b="1" lang="en-US" sz="1900"/>
              <a:t>Other Services</a:t>
            </a:r>
            <a:endParaRPr b="1" sz="3600"/>
          </a:p>
        </p:txBody>
      </p:sp>
      <p:sp>
        <p:nvSpPr>
          <p:cNvPr id="157" name="Google Shape;157;p21"/>
          <p:cNvSpPr txBox="1"/>
          <p:nvPr>
            <p:ph idx="2" type="body"/>
          </p:nvPr>
        </p:nvSpPr>
        <p:spPr>
          <a:xfrm>
            <a:off x="304025" y="1662363"/>
            <a:ext cx="8496300" cy="2462700"/>
          </a:xfrm>
          <a:prstGeom prst="rect">
            <a:avLst/>
          </a:prstGeom>
          <a:noFill/>
          <a:ln>
            <a:noFill/>
          </a:ln>
        </p:spPr>
        <p:txBody>
          <a:bodyPr anchorCtr="0" anchor="t" bIns="45700" lIns="396000" spcFirstLastPara="1" rIns="91425" wrap="square" tIns="45700">
            <a:spAutoFit/>
          </a:bodyPr>
          <a:lstStyle/>
          <a:p>
            <a:pPr indent="0" lvl="0" marL="0" rtl="0" algn="l">
              <a:spcBef>
                <a:spcPts val="280"/>
              </a:spcBef>
              <a:spcAft>
                <a:spcPts val="0"/>
              </a:spcAft>
              <a:buNone/>
            </a:pPr>
            <a:r>
              <a:t/>
            </a:r>
            <a:endParaRPr/>
          </a:p>
          <a:p>
            <a:pPr indent="-317500" lvl="0" marL="457200" rtl="0" algn="l">
              <a:spcBef>
                <a:spcPts val="280"/>
              </a:spcBef>
              <a:spcAft>
                <a:spcPts val="0"/>
              </a:spcAft>
              <a:buSzPts val="1400"/>
              <a:buChar char="●"/>
            </a:pPr>
            <a:r>
              <a:rPr lang="en-US"/>
              <a:t>Netlify, Surge, Render, GitHub Pages, Firebase and Cloudflare offer web hosting services which are user friendly but are not flexible with architecture.</a:t>
            </a:r>
            <a:endParaRPr/>
          </a:p>
          <a:p>
            <a:pPr indent="0" lvl="0" marL="457200" rtl="0" algn="l">
              <a:spcBef>
                <a:spcPts val="280"/>
              </a:spcBef>
              <a:spcAft>
                <a:spcPts val="0"/>
              </a:spcAft>
              <a:buNone/>
            </a:pPr>
            <a:r>
              <a:t/>
            </a:r>
            <a:endParaRPr/>
          </a:p>
          <a:p>
            <a:pPr indent="-317500" lvl="0" marL="457200" rtl="0" algn="l">
              <a:spcBef>
                <a:spcPts val="280"/>
              </a:spcBef>
              <a:spcAft>
                <a:spcPts val="0"/>
              </a:spcAft>
              <a:buSzPts val="1400"/>
              <a:buChar char="●"/>
            </a:pPr>
            <a:r>
              <a:rPr lang="en-US"/>
              <a:t>The architecture is abstracted in such services and there is a need for </a:t>
            </a:r>
            <a:r>
              <a:rPr lang="en-US"/>
              <a:t>additional</a:t>
            </a:r>
            <a:r>
              <a:rPr lang="en-US"/>
              <a:t> support and services from providers increasing the cost for hosting a static website.</a:t>
            </a:r>
            <a:endParaRPr/>
          </a:p>
          <a:p>
            <a:pPr indent="0" lvl="0" marL="457200" rtl="0" algn="l">
              <a:spcBef>
                <a:spcPts val="280"/>
              </a:spcBef>
              <a:spcAft>
                <a:spcPts val="0"/>
              </a:spcAft>
              <a:buNone/>
            </a:pPr>
            <a:r>
              <a:t/>
            </a:r>
            <a:endParaRPr/>
          </a:p>
          <a:p>
            <a:pPr indent="-317500" lvl="0" marL="457200" rtl="0" algn="l">
              <a:spcBef>
                <a:spcPts val="280"/>
              </a:spcBef>
              <a:spcAft>
                <a:spcPts val="0"/>
              </a:spcAft>
              <a:buSzPts val="1400"/>
              <a:buChar char="●"/>
            </a:pPr>
            <a:r>
              <a:rPr lang="en-US"/>
              <a:t>It would be relatively expensive and unjustifiable to host a single one page website on these services.</a:t>
            </a:r>
            <a:endParaRPr/>
          </a:p>
          <a:p>
            <a:pPr indent="0" lvl="0" marL="0" rtl="0" algn="l">
              <a:spcBef>
                <a:spcPts val="280"/>
              </a:spcBef>
              <a:spcAft>
                <a:spcPts val="0"/>
              </a:spcAft>
              <a:buClr>
                <a:srgbClr val="3F3F3F"/>
              </a:buClr>
              <a:buSzPts val="1400"/>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2"/>
          <p:cNvSpPr txBox="1"/>
          <p:nvPr>
            <p:ph type="title"/>
          </p:nvPr>
        </p:nvSpPr>
        <p:spPr>
          <a:xfrm>
            <a:off x="405875" y="923775"/>
            <a:ext cx="8220600" cy="8844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3F3F3F"/>
              </a:buClr>
              <a:buSzPts val="3600"/>
              <a:buFont typeface="Arial"/>
              <a:buNone/>
            </a:pPr>
            <a:r>
              <a:rPr lang="en-US"/>
              <a:t>Conclusion</a:t>
            </a:r>
            <a:endParaRPr/>
          </a:p>
        </p:txBody>
      </p:sp>
      <p:sp>
        <p:nvSpPr>
          <p:cNvPr id="163" name="Google Shape;163;p22"/>
          <p:cNvSpPr txBox="1"/>
          <p:nvPr>
            <p:ph idx="2" type="body"/>
          </p:nvPr>
        </p:nvSpPr>
        <p:spPr>
          <a:xfrm>
            <a:off x="405880" y="1808261"/>
            <a:ext cx="8496944" cy="2995737"/>
          </a:xfrm>
          <a:prstGeom prst="rect">
            <a:avLst/>
          </a:prstGeom>
          <a:noFill/>
          <a:ln>
            <a:noFill/>
          </a:ln>
        </p:spPr>
        <p:txBody>
          <a:bodyPr anchorCtr="0" anchor="t" bIns="45700" lIns="396000" spcFirstLastPara="1" rIns="91425" wrap="square" tIns="45700">
            <a:noAutofit/>
          </a:bodyPr>
          <a:lstStyle/>
          <a:p>
            <a:pPr indent="-317500" lvl="0" marL="457200" rtl="0" algn="l">
              <a:spcBef>
                <a:spcPts val="0"/>
              </a:spcBef>
              <a:spcAft>
                <a:spcPts val="0"/>
              </a:spcAft>
              <a:buClr>
                <a:srgbClr val="000000"/>
              </a:buClr>
              <a:buSzPts val="1400"/>
              <a:buChar char="●"/>
            </a:pPr>
            <a:r>
              <a:rPr lang="en-US">
                <a:solidFill>
                  <a:srgbClr val="000000"/>
                </a:solidFill>
              </a:rPr>
              <a:t>A Serverless static website was deployed with HTTPS on cloud with a suitable architecture, using services offered by AWS i.e. Route 53, CloudFront, S3 (Simple Storage Service), ACM (AWS Certificate Manager) and SNS (Simple Notification Service).</a:t>
            </a:r>
            <a:endParaRPr>
              <a:solidFill>
                <a:srgbClr val="000000"/>
              </a:solidFill>
            </a:endParaRPr>
          </a:p>
          <a:p>
            <a:pPr indent="0" lvl="0" marL="457200" rtl="0" algn="l">
              <a:spcBef>
                <a:spcPts val="0"/>
              </a:spcBef>
              <a:spcAft>
                <a:spcPts val="0"/>
              </a:spcAft>
              <a:buNone/>
            </a:pPr>
            <a:r>
              <a:t/>
            </a:r>
            <a:endParaRPr/>
          </a:p>
          <a:p>
            <a:pPr indent="-330200" lvl="0" marL="457200" rtl="0" algn="just">
              <a:lnSpc>
                <a:spcPct val="115000"/>
              </a:lnSpc>
              <a:spcBef>
                <a:spcPts val="1200"/>
              </a:spcBef>
              <a:spcAft>
                <a:spcPts val="0"/>
              </a:spcAft>
              <a:buSzPts val="1600"/>
              <a:buFont typeface="Malgun Gothic"/>
              <a:buChar char="●"/>
            </a:pPr>
            <a:r>
              <a:rPr lang="en-US">
                <a:solidFill>
                  <a:schemeClr val="dk1"/>
                </a:solidFill>
              </a:rPr>
              <a:t>Serverless static website that was created for the research project can be accessed using the link</a:t>
            </a:r>
            <a:r>
              <a:rPr lang="en-US">
                <a:solidFill>
                  <a:schemeClr val="dk1"/>
                </a:solidFill>
                <a:uFill>
                  <a:noFill/>
                </a:uFill>
                <a:hlinkClick r:id="rId3">
                  <a:extLst>
                    <a:ext uri="{A12FA001-AC4F-418D-AE19-62706E023703}">
                      <ahyp:hlinkClr val="tx"/>
                    </a:ext>
                  </a:extLst>
                </a:hlinkClick>
              </a:rPr>
              <a:t> </a:t>
            </a:r>
            <a:r>
              <a:rPr lang="en-US" u="sng">
                <a:solidFill>
                  <a:schemeClr val="hlink"/>
                </a:solidFill>
                <a:hlinkClick r:id="rId4"/>
              </a:rPr>
              <a:t>https://fakefacedetection.ml</a:t>
            </a:r>
            <a:endParaRPr u="sng">
              <a:solidFill>
                <a:schemeClr val="hlink"/>
              </a:solidFill>
            </a:endParaRPr>
          </a:p>
          <a:p>
            <a:pPr indent="0" lvl="0" marL="457200" rtl="0" algn="l">
              <a:spcBef>
                <a:spcPts val="0"/>
              </a:spcBef>
              <a:spcAft>
                <a:spcPts val="0"/>
              </a:spcAft>
              <a:buNone/>
            </a:pPr>
            <a:r>
              <a:t/>
            </a:r>
            <a:endParaRPr/>
          </a:p>
          <a:p>
            <a:pPr indent="0" lvl="0" marL="0" rtl="0" algn="l">
              <a:spcBef>
                <a:spcPts val="0"/>
              </a:spcBef>
              <a:spcAft>
                <a:spcPts val="0"/>
              </a:spcAft>
              <a:buClr>
                <a:srgbClr val="3F3F3F"/>
              </a:buClr>
              <a:buSzPts val="1400"/>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3"/>
          <p:cNvSpPr txBox="1"/>
          <p:nvPr>
            <p:ph type="title"/>
          </p:nvPr>
        </p:nvSpPr>
        <p:spPr>
          <a:xfrm>
            <a:off x="0" y="0"/>
            <a:ext cx="9144000" cy="884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References</a:t>
            </a:r>
            <a:endParaRPr/>
          </a:p>
        </p:txBody>
      </p:sp>
      <p:sp>
        <p:nvSpPr>
          <p:cNvPr id="169" name="Google Shape;169;p23"/>
          <p:cNvSpPr txBox="1"/>
          <p:nvPr>
            <p:ph idx="2" type="body"/>
          </p:nvPr>
        </p:nvSpPr>
        <p:spPr>
          <a:xfrm>
            <a:off x="405875" y="806421"/>
            <a:ext cx="8496900" cy="3997500"/>
          </a:xfrm>
          <a:prstGeom prst="rect">
            <a:avLst/>
          </a:prstGeom>
        </p:spPr>
        <p:txBody>
          <a:bodyPr anchorCtr="0" anchor="t" bIns="45700" lIns="396000" spcFirstLastPara="1" rIns="91425" wrap="square" tIns="45700">
            <a:noAutofit/>
          </a:bodyPr>
          <a:lstStyle/>
          <a:p>
            <a:pPr indent="0" lvl="0" marL="0" rtl="0" algn="l">
              <a:spcBef>
                <a:spcPts val="280"/>
              </a:spcBef>
              <a:spcAft>
                <a:spcPts val="0"/>
              </a:spcAft>
              <a:buClr>
                <a:schemeClr val="dk1"/>
              </a:buClr>
              <a:buSzPts val="1100"/>
              <a:buFont typeface="Arial"/>
              <a:buNone/>
            </a:pPr>
            <a:r>
              <a:rPr lang="en-US" sz="1100"/>
              <a:t>• CloudFront Using Amazon S3 Buckets for Your Origin</a:t>
            </a:r>
            <a:endParaRPr sz="1100"/>
          </a:p>
          <a:p>
            <a:pPr indent="0" lvl="0" marL="0" rtl="0" algn="l">
              <a:spcBef>
                <a:spcPts val="280"/>
              </a:spcBef>
              <a:spcAft>
                <a:spcPts val="0"/>
              </a:spcAft>
              <a:buClr>
                <a:schemeClr val="dk1"/>
              </a:buClr>
              <a:buSzPts val="1100"/>
              <a:buFont typeface="Arial"/>
              <a:buNone/>
            </a:pPr>
            <a:r>
              <a:rPr lang="en-US" sz="1100"/>
              <a:t>https://docs.aws.amazon.com/AmazonCloudFront/latest/DeveloperGuide/DownloadDistS3AndCustomOrigins.html#concept_S3Origin</a:t>
            </a:r>
            <a:endParaRPr sz="1100"/>
          </a:p>
          <a:p>
            <a:pPr indent="0" lvl="0" marL="0" rtl="0" algn="l">
              <a:spcBef>
                <a:spcPts val="280"/>
              </a:spcBef>
              <a:spcAft>
                <a:spcPts val="0"/>
              </a:spcAft>
              <a:buClr>
                <a:schemeClr val="dk1"/>
              </a:buClr>
              <a:buSzPts val="1100"/>
              <a:buFont typeface="Arial"/>
              <a:buNone/>
            </a:pPr>
            <a:r>
              <a:rPr lang="en-US" sz="1100"/>
              <a:t>• S3 Website Hosting</a:t>
            </a:r>
            <a:endParaRPr sz="1100"/>
          </a:p>
          <a:p>
            <a:pPr indent="0" lvl="0" marL="0" rtl="0" algn="l">
              <a:spcBef>
                <a:spcPts val="280"/>
              </a:spcBef>
              <a:spcAft>
                <a:spcPts val="0"/>
              </a:spcAft>
              <a:buClr>
                <a:schemeClr val="dk1"/>
              </a:buClr>
              <a:buSzPts val="1100"/>
              <a:buFont typeface="Arial"/>
              <a:buNone/>
            </a:pPr>
            <a:r>
              <a:rPr lang="en-US" sz="1100"/>
              <a:t>https://docs.aws.amazon.com/AmazonS3/latest/userguide/WebsiteHosting.html</a:t>
            </a:r>
            <a:endParaRPr sz="1100"/>
          </a:p>
          <a:p>
            <a:pPr indent="0" lvl="0" marL="0" rtl="0" algn="l">
              <a:spcBef>
                <a:spcPts val="280"/>
              </a:spcBef>
              <a:spcAft>
                <a:spcPts val="0"/>
              </a:spcAft>
              <a:buClr>
                <a:schemeClr val="dk1"/>
              </a:buClr>
              <a:buSzPts val="1100"/>
              <a:buFont typeface="Arial"/>
              <a:buNone/>
            </a:pPr>
            <a:r>
              <a:rPr lang="en-US" sz="1100"/>
              <a:t>• S3 Website Endpoints</a:t>
            </a:r>
            <a:endParaRPr sz="1100"/>
          </a:p>
          <a:p>
            <a:pPr indent="0" lvl="0" marL="0" rtl="0" algn="l">
              <a:spcBef>
                <a:spcPts val="280"/>
              </a:spcBef>
              <a:spcAft>
                <a:spcPts val="0"/>
              </a:spcAft>
              <a:buClr>
                <a:schemeClr val="dk1"/>
              </a:buClr>
              <a:buSzPts val="1100"/>
              <a:buFont typeface="Arial"/>
              <a:buNone/>
            </a:pPr>
            <a:r>
              <a:rPr lang="en-US" sz="1100"/>
              <a:t>https://docs.aws.amazon.com/AmazonS3/latest/userguide/WebsiteEndpoints.html</a:t>
            </a:r>
            <a:endParaRPr sz="1100"/>
          </a:p>
          <a:p>
            <a:pPr indent="0" lvl="0" marL="0" rtl="0" algn="l">
              <a:spcBef>
                <a:spcPts val="280"/>
              </a:spcBef>
              <a:spcAft>
                <a:spcPts val="0"/>
              </a:spcAft>
              <a:buClr>
                <a:schemeClr val="dk1"/>
              </a:buClr>
              <a:buSzPts val="1100"/>
              <a:buFont typeface="Arial"/>
              <a:buNone/>
            </a:pPr>
            <a:r>
              <a:rPr lang="en-US" sz="1100"/>
              <a:t>• SNS Configuration</a:t>
            </a:r>
            <a:endParaRPr sz="1100"/>
          </a:p>
          <a:p>
            <a:pPr indent="0" lvl="0" marL="0" rtl="0" algn="l">
              <a:spcBef>
                <a:spcPts val="280"/>
              </a:spcBef>
              <a:spcAft>
                <a:spcPts val="0"/>
              </a:spcAft>
              <a:buClr>
                <a:schemeClr val="dk1"/>
              </a:buClr>
              <a:buSzPts val="1100"/>
              <a:buFont typeface="Arial"/>
              <a:buNone/>
            </a:pPr>
            <a:r>
              <a:rPr lang="en-US" sz="1100"/>
              <a:t>https://docs.aws.amazon.com/sns/latest/dg/sns-configuring.html</a:t>
            </a:r>
            <a:endParaRPr sz="1100"/>
          </a:p>
          <a:p>
            <a:pPr indent="0" lvl="0" marL="0" rtl="0" algn="l">
              <a:spcBef>
                <a:spcPts val="280"/>
              </a:spcBef>
              <a:spcAft>
                <a:spcPts val="0"/>
              </a:spcAft>
              <a:buClr>
                <a:schemeClr val="dk1"/>
              </a:buClr>
              <a:buSzPts val="1100"/>
              <a:buFont typeface="Arial"/>
              <a:buNone/>
            </a:pPr>
            <a:r>
              <a:rPr lang="en-US" sz="1100"/>
              <a:t>• ACM for Certificate</a:t>
            </a:r>
            <a:endParaRPr sz="1100"/>
          </a:p>
          <a:p>
            <a:pPr indent="0" lvl="0" marL="0" rtl="0" algn="l">
              <a:spcBef>
                <a:spcPts val="280"/>
              </a:spcBef>
              <a:spcAft>
                <a:spcPts val="0"/>
              </a:spcAft>
              <a:buClr>
                <a:schemeClr val="dk1"/>
              </a:buClr>
              <a:buSzPts val="1100"/>
              <a:buFont typeface="Arial"/>
              <a:buNone/>
            </a:pPr>
            <a:r>
              <a:rPr lang="en-US" sz="1100"/>
              <a:t>https://docs.aws.amazon.com/acm/latest/userguide/setup.html</a:t>
            </a:r>
            <a:endParaRPr sz="1100"/>
          </a:p>
          <a:p>
            <a:pPr indent="0" lvl="0" marL="0" rtl="0" algn="l">
              <a:spcBef>
                <a:spcPts val="280"/>
              </a:spcBef>
              <a:spcAft>
                <a:spcPts val="0"/>
              </a:spcAft>
              <a:buClr>
                <a:schemeClr val="dk1"/>
              </a:buClr>
              <a:buSzPts val="1100"/>
              <a:buFont typeface="Arial"/>
              <a:buNone/>
            </a:pPr>
            <a:r>
              <a:rPr lang="en-US" sz="1100"/>
              <a:t>• Configuring Amazon Route 53 as your DNS service</a:t>
            </a:r>
            <a:endParaRPr sz="1100"/>
          </a:p>
          <a:p>
            <a:pPr indent="0" lvl="0" marL="0" rtl="0" algn="l">
              <a:spcBef>
                <a:spcPts val="280"/>
              </a:spcBef>
              <a:spcAft>
                <a:spcPts val="0"/>
              </a:spcAft>
              <a:buClr>
                <a:schemeClr val="dk1"/>
              </a:buClr>
              <a:buSzPts val="1100"/>
              <a:buFont typeface="Arial"/>
              <a:buNone/>
            </a:pPr>
            <a:r>
              <a:rPr lang="en-US" sz="1100"/>
              <a:t>https://docs.aws.amazon.com/Route53/latest/DeveloperGuide/dns-configuring.html</a:t>
            </a:r>
            <a:endParaRPr sz="1100"/>
          </a:p>
          <a:p>
            <a:pPr indent="0" lvl="0" marL="0" rtl="0" algn="l">
              <a:spcBef>
                <a:spcPts val="280"/>
              </a:spcBef>
              <a:spcAft>
                <a:spcPts val="0"/>
              </a:spcAft>
              <a:buClr>
                <a:schemeClr val="dk1"/>
              </a:buClr>
              <a:buSzPts val="1100"/>
              <a:buFont typeface="Arial"/>
              <a:buNone/>
            </a:pPr>
            <a:r>
              <a:rPr lang="en-US" sz="1100"/>
              <a:t>• Amazon S3 vs. Google Cloud Storage vs. Azure pricing, features</a:t>
            </a:r>
            <a:endParaRPr sz="1100"/>
          </a:p>
          <a:p>
            <a:pPr indent="0" lvl="0" marL="0" rtl="0" algn="l">
              <a:spcBef>
                <a:spcPts val="280"/>
              </a:spcBef>
              <a:spcAft>
                <a:spcPts val="0"/>
              </a:spcAft>
              <a:buClr>
                <a:schemeClr val="dk1"/>
              </a:buClr>
              <a:buSzPts val="1100"/>
              <a:buFont typeface="Arial"/>
              <a:buNone/>
            </a:pPr>
            <a:r>
              <a:rPr lang="en-US" sz="1100"/>
              <a:t>https://searchstorage.techtarget.com/feature/AWS-vs-Azure-vs-Google-pricing-and-features-compared</a:t>
            </a:r>
            <a:endParaRPr sz="1100"/>
          </a:p>
          <a:p>
            <a:pPr indent="0" lvl="0" marL="0" rtl="0" algn="l">
              <a:spcBef>
                <a:spcPts val="280"/>
              </a:spcBef>
              <a:spcAft>
                <a:spcPts val="0"/>
              </a:spcAft>
              <a:buClr>
                <a:schemeClr val="dk1"/>
              </a:buClr>
              <a:buSzPts val="1100"/>
              <a:buFont typeface="Arial"/>
              <a:buNone/>
            </a:pPr>
            <a:r>
              <a:rPr lang="en-US" sz="1100"/>
              <a:t>• Hosting a static website | Cloud Storage | Google Cloud https://cloud.google.com/storage/docs/hosting-static-website</a:t>
            </a:r>
            <a:endParaRPr sz="1100"/>
          </a:p>
          <a:p>
            <a:pPr indent="0" lvl="0" marL="0" rtl="0" algn="l">
              <a:spcBef>
                <a:spcPts val="280"/>
              </a:spcBef>
              <a:spcAft>
                <a:spcPts val="0"/>
              </a:spcAft>
              <a:buClr>
                <a:schemeClr val="dk1"/>
              </a:buClr>
              <a:buSzPts val="1100"/>
              <a:buFont typeface="Arial"/>
              <a:buNone/>
            </a:pPr>
            <a:r>
              <a:rPr lang="en-US" sz="1100"/>
              <a:t>• Hosting a Static Website on an Amazon LightSail Instance</a:t>
            </a:r>
            <a:endParaRPr sz="1100"/>
          </a:p>
          <a:p>
            <a:pPr indent="0" lvl="0" marL="0" rtl="0" algn="l">
              <a:spcBef>
                <a:spcPts val="280"/>
              </a:spcBef>
              <a:spcAft>
                <a:spcPts val="0"/>
              </a:spcAft>
              <a:buClr>
                <a:schemeClr val="dk1"/>
              </a:buClr>
              <a:buSzPts val="1100"/>
              <a:buFont typeface="Arial"/>
              <a:buNone/>
            </a:pPr>
            <a:r>
              <a:rPr lang="en-US" sz="1100"/>
              <a:t>https://cloudbriefly.com/post/hosting-a-static-website-on-amazon-lightsail/</a:t>
            </a:r>
            <a:endParaRPr sz="1100"/>
          </a:p>
          <a:p>
            <a:pPr indent="0" lvl="0" marL="0" rtl="0" algn="l">
              <a:spcBef>
                <a:spcPts val="280"/>
              </a:spcBef>
              <a:spcAft>
                <a:spcPts val="0"/>
              </a:spcAft>
              <a:buClr>
                <a:schemeClr val="dk1"/>
              </a:buClr>
              <a:buSzPts val="1100"/>
              <a:buFont typeface="Arial"/>
              <a:buNone/>
            </a:pPr>
            <a:r>
              <a:rPr lang="en-US" sz="1100"/>
              <a:t>• Building a static serverless website using S3 and CloudFront https://sanderknape.com/2020/02/building-a-static-serverless-website-using-s3-cloudfront/</a:t>
            </a:r>
            <a:endParaRPr sz="1100"/>
          </a:p>
          <a:p>
            <a:pPr indent="0" lvl="0" marL="0" rtl="0" algn="l">
              <a:spcBef>
                <a:spcPts val="280"/>
              </a:spcBef>
              <a:spcAft>
                <a:spcPts val="0"/>
              </a:spcAft>
              <a:buNone/>
            </a:pPr>
            <a:r>
              <a:t/>
            </a:r>
            <a:endParaRPr sz="11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 name="Shape 23"/>
        <p:cNvGrpSpPr/>
        <p:nvPr/>
      </p:nvGrpSpPr>
      <p:grpSpPr>
        <a:xfrm>
          <a:off x="0" y="0"/>
          <a:ext cx="0" cy="0"/>
          <a:chOff x="0" y="0"/>
          <a:chExt cx="0" cy="0"/>
        </a:xfrm>
      </p:grpSpPr>
      <p:sp>
        <p:nvSpPr>
          <p:cNvPr id="24" name="Google Shape;24;p6"/>
          <p:cNvSpPr txBox="1"/>
          <p:nvPr>
            <p:ph type="title"/>
          </p:nvPr>
        </p:nvSpPr>
        <p:spPr>
          <a:xfrm>
            <a:off x="1475656" y="1923678"/>
            <a:ext cx="7524328" cy="884466"/>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3F3F3F"/>
              </a:buClr>
              <a:buSzPts val="1800"/>
              <a:buFont typeface="Arial"/>
              <a:buNone/>
            </a:pPr>
            <a:r>
              <a:rPr lang="en-US" sz="1800"/>
              <a:t>Deploy a Serverless  website using AWS services</a:t>
            </a:r>
            <a:r>
              <a:rPr lang="en-US" sz="2000"/>
              <a:t>.</a:t>
            </a:r>
            <a:endParaRPr sz="2000"/>
          </a:p>
          <a:p>
            <a:pPr indent="0" lvl="0" marL="0" rtl="0" algn="ctr">
              <a:spcBef>
                <a:spcPts val="0"/>
              </a:spcBef>
              <a:spcAft>
                <a:spcPts val="0"/>
              </a:spcAft>
              <a:buClr>
                <a:srgbClr val="3F3F3F"/>
              </a:buClr>
              <a:buSzPts val="1800"/>
              <a:buFont typeface="Arial"/>
              <a:buNone/>
            </a:pPr>
            <a:r>
              <a:rPr lang="en-US" sz="1000"/>
              <a:t>link </a:t>
            </a:r>
            <a:r>
              <a:rPr lang="en-US" sz="1000" u="sng">
                <a:solidFill>
                  <a:schemeClr val="hlink"/>
                </a:solidFill>
                <a:hlinkClick r:id="rId3"/>
              </a:rPr>
              <a:t>https://fakefacedetection.ml</a:t>
            </a:r>
            <a:endParaRPr sz="1000"/>
          </a:p>
          <a:p>
            <a:pPr indent="0" lvl="0" marL="0" rtl="0" algn="ctr">
              <a:spcBef>
                <a:spcPts val="0"/>
              </a:spcBef>
              <a:spcAft>
                <a:spcPts val="0"/>
              </a:spcAft>
              <a:buClr>
                <a:srgbClr val="3F3F3F"/>
              </a:buClr>
              <a:buSzPts val="1800"/>
              <a:buFont typeface="Arial"/>
              <a:buNone/>
            </a:pPr>
            <a:r>
              <a:t/>
            </a:r>
            <a:endParaRPr sz="2000"/>
          </a:p>
        </p:txBody>
      </p:sp>
      <p:sp>
        <p:nvSpPr>
          <p:cNvPr id="25" name="Google Shape;25;p6"/>
          <p:cNvSpPr txBox="1"/>
          <p:nvPr/>
        </p:nvSpPr>
        <p:spPr>
          <a:xfrm>
            <a:off x="1403648" y="1203598"/>
            <a:ext cx="7524328" cy="884466"/>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3F3F3F"/>
              </a:buClr>
              <a:buSzPts val="2800"/>
              <a:buFont typeface="Arial"/>
              <a:buNone/>
            </a:pPr>
            <a:r>
              <a:rPr b="1" i="0" lang="en-US" sz="2800" u="none" cap="none" strike="noStrike">
                <a:solidFill>
                  <a:srgbClr val="3F3F3F"/>
                </a:solidFill>
                <a:latin typeface="Arial"/>
                <a:ea typeface="Arial"/>
                <a:cs typeface="Arial"/>
                <a:sym typeface="Arial"/>
              </a:rPr>
              <a:t>Problem Statement</a:t>
            </a:r>
            <a:endParaRPr/>
          </a:p>
          <a:p>
            <a:pPr indent="0" lvl="0" marL="0" marR="0" rtl="0" algn="ctr">
              <a:spcBef>
                <a:spcPts val="0"/>
              </a:spcBef>
              <a:spcAft>
                <a:spcPts val="0"/>
              </a:spcAft>
              <a:buClr>
                <a:srgbClr val="3F3F3F"/>
              </a:buClr>
              <a:buSzPts val="1200"/>
              <a:buFont typeface="Arial"/>
              <a:buNone/>
            </a:pPr>
            <a:r>
              <a:rPr b="0" i="0" lang="en-US" sz="1200" u="none" cap="none" strike="noStrike">
                <a:solidFill>
                  <a:srgbClr val="3F3F3F"/>
                </a:solidFill>
                <a:latin typeface="Arial"/>
                <a:ea typeface="Arial"/>
                <a:cs typeface="Arial"/>
                <a:sym typeface="Arial"/>
              </a:rPr>
              <a:t>Objective</a:t>
            </a:r>
            <a:endParaRPr b="0" i="0" sz="1100" u="none" cap="none" strike="noStrike">
              <a:solidFill>
                <a:srgbClr val="3F3F3F"/>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4"/>
          <p:cNvSpPr txBox="1"/>
          <p:nvPr/>
        </p:nvSpPr>
        <p:spPr>
          <a:xfrm>
            <a:off x="2915816" y="339502"/>
            <a:ext cx="5997000" cy="3782100"/>
          </a:xfrm>
          <a:prstGeom prst="rect">
            <a:avLst/>
          </a:prstGeom>
          <a:noFill/>
          <a:ln>
            <a:noFill/>
          </a:ln>
        </p:spPr>
        <p:txBody>
          <a:bodyPr anchorCtr="0" anchor="t" bIns="45700" lIns="91425" spcFirstLastPara="1" rIns="91425" wrap="square" tIns="45700">
            <a:noAutofit/>
          </a:bodyPr>
          <a:lstStyle/>
          <a:p>
            <a:pPr indent="0" lvl="0" marL="0" marR="0" rtl="0" algn="ctr">
              <a:lnSpc>
                <a:spcPct val="107000"/>
              </a:lnSpc>
              <a:spcBef>
                <a:spcPts val="800"/>
              </a:spcBef>
              <a:spcAft>
                <a:spcPts val="0"/>
              </a:spcAft>
              <a:buNone/>
            </a:pPr>
            <a:r>
              <a:t/>
            </a:r>
            <a:endParaRPr b="0" i="0" sz="1600" u="none" cap="none" strike="noStrike">
              <a:solidFill>
                <a:schemeClr val="dk1"/>
              </a:solidFill>
              <a:latin typeface="Times New Roman"/>
              <a:ea typeface="Times New Roman"/>
              <a:cs typeface="Times New Roman"/>
              <a:sym typeface="Times New Roman"/>
            </a:endParaRPr>
          </a:p>
          <a:p>
            <a:pPr indent="0" lvl="0" marL="0" marR="0" rtl="0" algn="ctr">
              <a:lnSpc>
                <a:spcPct val="107000"/>
              </a:lnSpc>
              <a:spcBef>
                <a:spcPts val="800"/>
              </a:spcBef>
              <a:spcAft>
                <a:spcPts val="0"/>
              </a:spcAft>
              <a:buNone/>
            </a:pPr>
            <a:r>
              <a:rPr b="0" i="0" lang="en-US" sz="4600" u="none" cap="none" strike="noStrike">
                <a:solidFill>
                  <a:schemeClr val="dk1"/>
                </a:solidFill>
                <a:latin typeface="Times New Roman"/>
                <a:ea typeface="Times New Roman"/>
                <a:cs typeface="Times New Roman"/>
                <a:sym typeface="Times New Roman"/>
              </a:rPr>
              <a:t> </a:t>
            </a:r>
            <a:endParaRPr b="0" i="0" sz="4100" u="none" cap="none" strike="noStrike">
              <a:solidFill>
                <a:schemeClr val="dk1"/>
              </a:solidFill>
              <a:latin typeface="Calibri"/>
              <a:ea typeface="Calibri"/>
              <a:cs typeface="Calibri"/>
              <a:sym typeface="Calibri"/>
            </a:endParaRPr>
          </a:p>
          <a:p>
            <a:pPr indent="0" lvl="0" marL="0" marR="0" rtl="0" algn="ctr">
              <a:lnSpc>
                <a:spcPct val="107000"/>
              </a:lnSpc>
              <a:spcBef>
                <a:spcPts val="0"/>
              </a:spcBef>
              <a:spcAft>
                <a:spcPts val="0"/>
              </a:spcAft>
              <a:buNone/>
            </a:pPr>
            <a:r>
              <a:rPr b="1" lang="en-US" sz="5400">
                <a:solidFill>
                  <a:schemeClr val="dk1"/>
                </a:solidFill>
              </a:rPr>
              <a:t>Thank You!</a:t>
            </a:r>
            <a:endParaRPr b="0" i="0" sz="4100" u="none" cap="none" strike="noStrike">
              <a:solidFill>
                <a:schemeClr val="dk1"/>
              </a:solidFill>
              <a:latin typeface="Arial"/>
              <a:ea typeface="Arial"/>
              <a:cs typeface="Arial"/>
              <a:sym typeface="Arial"/>
            </a:endParaRPr>
          </a:p>
          <a:p>
            <a:pPr indent="0" lvl="0" marL="0" marR="0" rtl="0" algn="ctr">
              <a:lnSpc>
                <a:spcPct val="107000"/>
              </a:lnSpc>
              <a:spcBef>
                <a:spcPts val="0"/>
              </a:spcBef>
              <a:spcAft>
                <a:spcPts val="0"/>
              </a:spcAft>
              <a:buNone/>
            </a:pPr>
            <a:r>
              <a:rPr b="0" i="0" lang="en-US" sz="5400" u="none" cap="none" strike="noStrike">
                <a:solidFill>
                  <a:schemeClr val="dk1"/>
                </a:solidFill>
                <a:latin typeface="Arial"/>
                <a:ea typeface="Arial"/>
                <a:cs typeface="Arial"/>
                <a:sym typeface="Arial"/>
              </a:rPr>
              <a:t> </a:t>
            </a:r>
            <a:endParaRPr b="0" i="0" sz="4100" u="none" cap="none" strike="noStrike">
              <a:solidFill>
                <a:schemeClr val="dk1"/>
              </a:solidFill>
              <a:latin typeface="Arial"/>
              <a:ea typeface="Arial"/>
              <a:cs typeface="Arial"/>
              <a:sym typeface="Arial"/>
            </a:endParaRPr>
          </a:p>
          <a:p>
            <a:pPr indent="0" lvl="0" marL="0" marR="0" rtl="0" algn="ctr">
              <a:lnSpc>
                <a:spcPct val="107000"/>
              </a:lnSpc>
              <a:spcBef>
                <a:spcPts val="0"/>
              </a:spcBef>
              <a:spcAft>
                <a:spcPts val="0"/>
              </a:spcAft>
              <a:buNone/>
            </a:pPr>
            <a:r>
              <a:rPr b="0" i="0" lang="en-US" sz="800" u="none" cap="none" strike="noStrike">
                <a:solidFill>
                  <a:schemeClr val="dk1"/>
                </a:solidFill>
                <a:latin typeface="Arial"/>
                <a:ea typeface="Arial"/>
                <a:cs typeface="Arial"/>
                <a:sym typeface="Arial"/>
              </a:rPr>
              <a:t>VENKATNARAYAN GNANAGURUPARAN</a:t>
            </a:r>
            <a:endParaRPr b="0" i="0" sz="700" u="none" cap="none" strike="noStrike">
              <a:solidFill>
                <a:schemeClr val="dk1"/>
              </a:solidFill>
              <a:latin typeface="Arial"/>
              <a:ea typeface="Arial"/>
              <a:cs typeface="Arial"/>
              <a:sym typeface="Arial"/>
            </a:endParaRPr>
          </a:p>
          <a:p>
            <a:pPr indent="0" lvl="0" marL="0" marR="0" rtl="0" algn="ctr">
              <a:lnSpc>
                <a:spcPct val="107000"/>
              </a:lnSpc>
              <a:spcBef>
                <a:spcPts val="0"/>
              </a:spcBef>
              <a:spcAft>
                <a:spcPts val="0"/>
              </a:spcAft>
              <a:buNone/>
            </a:pPr>
            <a:r>
              <a:rPr b="0" i="0" lang="en-US" sz="800" u="none" cap="none" strike="noStrike">
                <a:solidFill>
                  <a:schemeClr val="dk1"/>
                </a:solidFill>
                <a:latin typeface="Arial"/>
                <a:ea typeface="Arial"/>
                <a:cs typeface="Arial"/>
                <a:sym typeface="Arial"/>
              </a:rPr>
              <a:t>Roll Number: 174266</a:t>
            </a:r>
            <a:endParaRPr b="0" i="0" sz="700" u="none" cap="none" strike="noStrike">
              <a:solidFill>
                <a:schemeClr val="dk1"/>
              </a:solidFill>
              <a:latin typeface="Arial"/>
              <a:ea typeface="Arial"/>
              <a:cs typeface="Arial"/>
              <a:sym typeface="Arial"/>
            </a:endParaRPr>
          </a:p>
          <a:p>
            <a:pPr indent="0" lvl="0" marL="0" marR="0" rtl="0" algn="ctr">
              <a:lnSpc>
                <a:spcPct val="107000"/>
              </a:lnSpc>
              <a:spcBef>
                <a:spcPts val="0"/>
              </a:spcBef>
              <a:spcAft>
                <a:spcPts val="0"/>
              </a:spcAft>
              <a:buNone/>
            </a:pPr>
            <a:r>
              <a:rPr b="0" i="0" lang="en-US" sz="800" u="none" cap="none" strike="noStrike">
                <a:solidFill>
                  <a:schemeClr val="dk1"/>
                </a:solidFill>
                <a:latin typeface="Arial"/>
                <a:ea typeface="Arial"/>
                <a:cs typeface="Arial"/>
                <a:sym typeface="Arial"/>
              </a:rPr>
              <a:t>Reg Number: 831777</a:t>
            </a:r>
            <a:endParaRPr b="0" i="0" sz="700" u="none" cap="none" strike="noStrike">
              <a:solidFill>
                <a:schemeClr val="dk1"/>
              </a:solidFill>
              <a:latin typeface="Arial"/>
              <a:ea typeface="Arial"/>
              <a:cs typeface="Arial"/>
              <a:sym typeface="Arial"/>
            </a:endParaRPr>
          </a:p>
          <a:p>
            <a:pPr indent="0" lvl="0" marL="0" marR="0" rtl="0" algn="ctr">
              <a:lnSpc>
                <a:spcPct val="107000"/>
              </a:lnSpc>
              <a:spcBef>
                <a:spcPts val="0"/>
              </a:spcBef>
              <a:spcAft>
                <a:spcPts val="0"/>
              </a:spcAft>
              <a:buNone/>
            </a:pPr>
            <a:r>
              <a:rPr b="0" i="0" lang="en-US" sz="800" u="none" cap="none" strike="noStrike">
                <a:solidFill>
                  <a:schemeClr val="dk1"/>
                </a:solidFill>
                <a:latin typeface="Arial"/>
                <a:ea typeface="Arial"/>
                <a:cs typeface="Arial"/>
                <a:sym typeface="Arial"/>
              </a:rPr>
              <a:t>Section: B</a:t>
            </a:r>
            <a:endParaRPr b="0" i="0" sz="700" u="none" cap="none" strike="noStrike">
              <a:solidFill>
                <a:schemeClr val="dk1"/>
              </a:solidFill>
              <a:latin typeface="Arial"/>
              <a:ea typeface="Arial"/>
              <a:cs typeface="Arial"/>
              <a:sym typeface="Arial"/>
            </a:endParaRPr>
          </a:p>
          <a:p>
            <a:pPr indent="0" lvl="0" marL="0" marR="0" rtl="0" algn="ctr">
              <a:lnSpc>
                <a:spcPct val="107000"/>
              </a:lnSpc>
              <a:spcBef>
                <a:spcPts val="0"/>
              </a:spcBef>
              <a:spcAft>
                <a:spcPts val="0"/>
              </a:spcAft>
              <a:buNone/>
            </a:pPr>
            <a:r>
              <a:rPr b="0" i="0" lang="en-US" sz="1100" u="none" cap="none" strike="noStrike">
                <a:solidFill>
                  <a:schemeClr val="dk1"/>
                </a:solidFill>
                <a:latin typeface="Arial"/>
                <a:ea typeface="Arial"/>
                <a:cs typeface="Arial"/>
                <a:sym typeface="Arial"/>
              </a:rPr>
              <a:t> </a:t>
            </a:r>
            <a:endParaRPr b="0" i="0" sz="700" u="none" cap="none" strike="noStrike">
              <a:solidFill>
                <a:schemeClr val="dk1"/>
              </a:solidFill>
              <a:latin typeface="Arial"/>
              <a:ea typeface="Arial"/>
              <a:cs typeface="Arial"/>
              <a:sym typeface="Arial"/>
            </a:endParaRPr>
          </a:p>
          <a:p>
            <a:pPr indent="0" lvl="0" marL="0" marR="0" rtl="0" algn="ctr">
              <a:lnSpc>
                <a:spcPct val="107000"/>
              </a:lnSpc>
              <a:spcBef>
                <a:spcPts val="0"/>
              </a:spcBef>
              <a:spcAft>
                <a:spcPts val="0"/>
              </a:spcAft>
              <a:buNone/>
            </a:pPr>
            <a:r>
              <a:rPr b="0" i="0" lang="en-US" sz="2000" u="none" cap="none" strike="noStrike">
                <a:solidFill>
                  <a:schemeClr val="dk1"/>
                </a:solidFill>
                <a:latin typeface="Arial"/>
                <a:ea typeface="Arial"/>
                <a:cs typeface="Arial"/>
                <a:sym typeface="Arial"/>
              </a:rPr>
              <a:t> </a:t>
            </a:r>
            <a:endParaRPr b="0" i="0" sz="1100" u="none" cap="none" strike="noStrike">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 name="Shape 29"/>
        <p:cNvGrpSpPr/>
        <p:nvPr/>
      </p:nvGrpSpPr>
      <p:grpSpPr>
        <a:xfrm>
          <a:off x="0" y="0"/>
          <a:ext cx="0" cy="0"/>
          <a:chOff x="0" y="0"/>
          <a:chExt cx="0" cy="0"/>
        </a:xfrm>
      </p:grpSpPr>
      <p:sp>
        <p:nvSpPr>
          <p:cNvPr id="30" name="Google Shape;30;p7"/>
          <p:cNvSpPr txBox="1"/>
          <p:nvPr>
            <p:ph type="title"/>
          </p:nvPr>
        </p:nvSpPr>
        <p:spPr>
          <a:xfrm>
            <a:off x="1619672" y="38578"/>
            <a:ext cx="7524328" cy="884466"/>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3F3F3F"/>
              </a:buClr>
              <a:buSzPts val="2800"/>
              <a:buFont typeface="Arial"/>
              <a:buNone/>
            </a:pPr>
            <a:r>
              <a:rPr lang="en-US" sz="2800"/>
              <a:t>Cloud Hosting </a:t>
            </a:r>
            <a:endParaRPr sz="2800"/>
          </a:p>
        </p:txBody>
      </p:sp>
      <p:sp>
        <p:nvSpPr>
          <p:cNvPr id="31" name="Google Shape;31;p7"/>
          <p:cNvSpPr txBox="1"/>
          <p:nvPr>
            <p:ph idx="2" type="body"/>
          </p:nvPr>
        </p:nvSpPr>
        <p:spPr>
          <a:xfrm>
            <a:off x="1619672" y="663538"/>
            <a:ext cx="6912768" cy="2016224"/>
          </a:xfrm>
          <a:prstGeom prst="rect">
            <a:avLst/>
          </a:prstGeom>
          <a:noFill/>
          <a:ln>
            <a:noFill/>
          </a:ln>
        </p:spPr>
        <p:txBody>
          <a:bodyPr anchorCtr="0" anchor="t" bIns="45700" lIns="396000" spcFirstLastPara="1" rIns="91425" wrap="square" tIns="45700">
            <a:noAutofit/>
          </a:bodyPr>
          <a:lstStyle/>
          <a:p>
            <a:pPr indent="-285750" lvl="0" marL="285750" rtl="0" algn="l">
              <a:spcBef>
                <a:spcPts val="0"/>
              </a:spcBef>
              <a:spcAft>
                <a:spcPts val="0"/>
              </a:spcAft>
              <a:buClr>
                <a:srgbClr val="3F3F3F"/>
              </a:buClr>
              <a:buSzPts val="1200"/>
              <a:buFont typeface="Arial"/>
              <a:buChar char="•"/>
            </a:pPr>
            <a:r>
              <a:rPr lang="en-US" sz="1200">
                <a:latin typeface="Arial"/>
                <a:ea typeface="Arial"/>
                <a:cs typeface="Arial"/>
                <a:sym typeface="Arial"/>
              </a:rPr>
              <a:t>Cloud hosting enables applications and websites accessible using cloud resources. </a:t>
            </a:r>
            <a:endParaRPr/>
          </a:p>
          <a:p>
            <a:pPr indent="-209550" lvl="0" marL="285750" rtl="0" algn="l">
              <a:spcBef>
                <a:spcPts val="240"/>
              </a:spcBef>
              <a:spcAft>
                <a:spcPts val="0"/>
              </a:spcAft>
              <a:buClr>
                <a:srgbClr val="3F3F3F"/>
              </a:buClr>
              <a:buSzPts val="1200"/>
              <a:buFont typeface="Arial"/>
              <a:buNone/>
            </a:pPr>
            <a:r>
              <a:t/>
            </a:r>
            <a:endParaRPr sz="1200">
              <a:latin typeface="Arial"/>
              <a:ea typeface="Arial"/>
              <a:cs typeface="Arial"/>
              <a:sym typeface="Arial"/>
            </a:endParaRPr>
          </a:p>
          <a:p>
            <a:pPr indent="-285750" lvl="0" marL="285750" rtl="0" algn="l">
              <a:spcBef>
                <a:spcPts val="240"/>
              </a:spcBef>
              <a:spcAft>
                <a:spcPts val="0"/>
              </a:spcAft>
              <a:buClr>
                <a:srgbClr val="3F3F3F"/>
              </a:buClr>
              <a:buSzPts val="1200"/>
              <a:buFont typeface="Arial"/>
              <a:buChar char="•"/>
            </a:pPr>
            <a:r>
              <a:rPr lang="en-US" sz="1200">
                <a:latin typeface="Arial"/>
                <a:ea typeface="Arial"/>
                <a:cs typeface="Arial"/>
                <a:sym typeface="Arial"/>
              </a:rPr>
              <a:t>It is different from traditional hosting, where the applications and websites are deployed on a single server. </a:t>
            </a:r>
            <a:endParaRPr/>
          </a:p>
          <a:p>
            <a:pPr indent="-209550" lvl="0" marL="285750" rtl="0" algn="l">
              <a:spcBef>
                <a:spcPts val="240"/>
              </a:spcBef>
              <a:spcAft>
                <a:spcPts val="0"/>
              </a:spcAft>
              <a:buClr>
                <a:srgbClr val="3F3F3F"/>
              </a:buClr>
              <a:buSzPts val="1200"/>
              <a:buFont typeface="Arial"/>
              <a:buNone/>
            </a:pPr>
            <a:r>
              <a:t/>
            </a:r>
            <a:endParaRPr sz="1200">
              <a:latin typeface="Arial"/>
              <a:ea typeface="Arial"/>
              <a:cs typeface="Arial"/>
              <a:sym typeface="Arial"/>
            </a:endParaRPr>
          </a:p>
          <a:p>
            <a:pPr indent="-285750" lvl="0" marL="285750" rtl="0" algn="l">
              <a:spcBef>
                <a:spcPts val="240"/>
              </a:spcBef>
              <a:spcAft>
                <a:spcPts val="0"/>
              </a:spcAft>
              <a:buClr>
                <a:srgbClr val="3F3F3F"/>
              </a:buClr>
              <a:buSzPts val="1200"/>
              <a:buFont typeface="Arial"/>
              <a:buChar char="•"/>
            </a:pPr>
            <a:r>
              <a:rPr lang="en-US" sz="1200">
                <a:latin typeface="Arial"/>
                <a:ea typeface="Arial"/>
                <a:cs typeface="Arial"/>
                <a:sym typeface="Arial"/>
              </a:rPr>
              <a:t>Cloud hosting has a network of connected virtual and physical cloud servers that hosts the application or website, ensuring greater flexibility and scalability.</a:t>
            </a:r>
            <a:endParaRPr sz="1200">
              <a:latin typeface="Arial"/>
              <a:ea typeface="Arial"/>
              <a:cs typeface="Arial"/>
              <a:sym typeface="Arial"/>
            </a:endParaRPr>
          </a:p>
        </p:txBody>
      </p:sp>
      <p:sp>
        <p:nvSpPr>
          <p:cNvPr id="32" name="Google Shape;32;p7"/>
          <p:cNvSpPr txBox="1"/>
          <p:nvPr/>
        </p:nvSpPr>
        <p:spPr>
          <a:xfrm>
            <a:off x="1619672" y="3219822"/>
            <a:ext cx="6912768" cy="3108652"/>
          </a:xfrm>
          <a:prstGeom prst="rect">
            <a:avLst/>
          </a:prstGeom>
          <a:noFill/>
          <a:ln>
            <a:noFill/>
          </a:ln>
        </p:spPr>
        <p:txBody>
          <a:bodyPr anchorCtr="0" anchor="t" bIns="45700" lIns="396000" spcFirstLastPara="1" rIns="91425" wrap="square" tIns="45700">
            <a:noAutofit/>
          </a:bodyPr>
          <a:lstStyle/>
          <a:p>
            <a:pPr indent="-285750" lvl="0" marL="285750" marR="0" rtl="0" algn="l">
              <a:spcBef>
                <a:spcPts val="0"/>
              </a:spcBef>
              <a:spcAft>
                <a:spcPts val="0"/>
              </a:spcAft>
              <a:buClr>
                <a:srgbClr val="3F3F3F"/>
              </a:buClr>
              <a:buSzPts val="1200"/>
              <a:buFont typeface="Arial"/>
              <a:buChar char="•"/>
            </a:pPr>
            <a:r>
              <a:rPr b="0" i="0" lang="en-US" sz="1200" u="none" cap="none" strike="noStrike">
                <a:solidFill>
                  <a:srgbClr val="3F3F3F"/>
                </a:solidFill>
                <a:latin typeface="Arial"/>
                <a:ea typeface="Arial"/>
                <a:cs typeface="Arial"/>
                <a:sym typeface="Arial"/>
              </a:rPr>
              <a:t>Cloud Servers can be created in seconds, easily scaled up, and deleted at ease. The services are charged only for the Cloud Server utilization. </a:t>
            </a:r>
            <a:endParaRPr/>
          </a:p>
          <a:p>
            <a:pPr indent="0" lvl="0" marL="0" marR="0" rtl="0" algn="l">
              <a:spcBef>
                <a:spcPts val="240"/>
              </a:spcBef>
              <a:spcAft>
                <a:spcPts val="0"/>
              </a:spcAft>
              <a:buClr>
                <a:srgbClr val="3F3F3F"/>
              </a:buClr>
              <a:buSzPts val="1200"/>
              <a:buFont typeface="Arial"/>
              <a:buNone/>
            </a:pPr>
            <a:r>
              <a:t/>
            </a:r>
            <a:endParaRPr b="0" i="0" sz="1200" u="none" cap="none" strike="noStrike">
              <a:solidFill>
                <a:srgbClr val="3F3F3F"/>
              </a:solidFill>
              <a:latin typeface="Arial"/>
              <a:ea typeface="Arial"/>
              <a:cs typeface="Arial"/>
              <a:sym typeface="Arial"/>
            </a:endParaRPr>
          </a:p>
          <a:p>
            <a:pPr indent="-285750" lvl="0" marL="285750" marR="0" rtl="0" algn="l">
              <a:spcBef>
                <a:spcPts val="240"/>
              </a:spcBef>
              <a:spcAft>
                <a:spcPts val="0"/>
              </a:spcAft>
              <a:buClr>
                <a:srgbClr val="3F3F3F"/>
              </a:buClr>
              <a:buSzPts val="1200"/>
              <a:buFont typeface="Arial"/>
              <a:buChar char="•"/>
            </a:pPr>
            <a:r>
              <a:rPr b="0" i="0" lang="en-US" sz="1200" u="none" cap="none" strike="noStrike">
                <a:solidFill>
                  <a:srgbClr val="3F3F3F"/>
                </a:solidFill>
                <a:latin typeface="Arial"/>
                <a:ea typeface="Arial"/>
                <a:cs typeface="Arial"/>
                <a:sym typeface="Arial"/>
              </a:rPr>
              <a:t>This allows users to maintain and configure their set-up without having to request outside help each time minor changes or upgrades </a:t>
            </a:r>
            <a:r>
              <a:rPr lang="en-US" sz="1200">
                <a:solidFill>
                  <a:srgbClr val="3F3F3F"/>
                </a:solidFill>
              </a:rPr>
              <a:t>if</a:t>
            </a:r>
            <a:r>
              <a:rPr b="0" i="0" lang="en-US" sz="1200" u="none" cap="none" strike="noStrike">
                <a:solidFill>
                  <a:srgbClr val="3F3F3F"/>
                </a:solidFill>
                <a:latin typeface="Arial"/>
                <a:ea typeface="Arial"/>
                <a:cs typeface="Arial"/>
                <a:sym typeface="Arial"/>
              </a:rPr>
              <a:t> needed.</a:t>
            </a:r>
            <a:endParaRPr b="0" i="0" sz="1200" u="none" cap="none" strike="noStrike">
              <a:solidFill>
                <a:srgbClr val="3F3F3F"/>
              </a:solidFill>
              <a:latin typeface="Arial"/>
              <a:ea typeface="Arial"/>
              <a:cs typeface="Arial"/>
              <a:sym typeface="Arial"/>
            </a:endParaRPr>
          </a:p>
        </p:txBody>
      </p:sp>
      <p:sp>
        <p:nvSpPr>
          <p:cNvPr id="33" name="Google Shape;33;p7"/>
          <p:cNvSpPr txBox="1"/>
          <p:nvPr/>
        </p:nvSpPr>
        <p:spPr>
          <a:xfrm>
            <a:off x="1601416" y="2561565"/>
            <a:ext cx="7524328" cy="88446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3F3F3F"/>
              </a:buClr>
              <a:buSzPts val="2800"/>
              <a:buFont typeface="Arial"/>
              <a:buNone/>
            </a:pPr>
            <a:r>
              <a:rPr b="1" i="0" lang="en-US" sz="2800" u="none" cap="none" strike="noStrike">
                <a:solidFill>
                  <a:srgbClr val="3F3F3F"/>
                </a:solidFill>
                <a:latin typeface="Arial"/>
                <a:ea typeface="Arial"/>
                <a:cs typeface="Arial"/>
                <a:sym typeface="Arial"/>
              </a:rPr>
              <a:t>Cloud Servers </a:t>
            </a:r>
            <a:endParaRPr b="1" i="0" sz="2800" u="none" cap="none" strike="noStrike">
              <a:solidFill>
                <a:srgbClr val="3F3F3F"/>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 name="Shape 37"/>
        <p:cNvGrpSpPr/>
        <p:nvPr/>
      </p:nvGrpSpPr>
      <p:grpSpPr>
        <a:xfrm>
          <a:off x="0" y="0"/>
          <a:ext cx="0" cy="0"/>
          <a:chOff x="0" y="0"/>
          <a:chExt cx="0" cy="0"/>
        </a:xfrm>
      </p:grpSpPr>
      <p:sp>
        <p:nvSpPr>
          <p:cNvPr id="38" name="Google Shape;38;p8"/>
          <p:cNvSpPr txBox="1"/>
          <p:nvPr>
            <p:ph type="title"/>
          </p:nvPr>
        </p:nvSpPr>
        <p:spPr>
          <a:xfrm>
            <a:off x="1619672" y="38578"/>
            <a:ext cx="7524328" cy="884466"/>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3F3F3F"/>
              </a:buClr>
              <a:buSzPts val="2800"/>
              <a:buFont typeface="Arial"/>
              <a:buNone/>
            </a:pPr>
            <a:r>
              <a:rPr lang="en-US" sz="2800"/>
              <a:t>Static Websites</a:t>
            </a:r>
            <a:endParaRPr sz="2800"/>
          </a:p>
        </p:txBody>
      </p:sp>
      <p:sp>
        <p:nvSpPr>
          <p:cNvPr id="39" name="Google Shape;39;p8"/>
          <p:cNvSpPr txBox="1"/>
          <p:nvPr>
            <p:ph idx="2" type="body"/>
          </p:nvPr>
        </p:nvSpPr>
        <p:spPr>
          <a:xfrm>
            <a:off x="1619672" y="663538"/>
            <a:ext cx="6912768" cy="2016224"/>
          </a:xfrm>
          <a:prstGeom prst="rect">
            <a:avLst/>
          </a:prstGeom>
          <a:noFill/>
          <a:ln>
            <a:noFill/>
          </a:ln>
        </p:spPr>
        <p:txBody>
          <a:bodyPr anchorCtr="0" anchor="t" bIns="45700" lIns="396000" spcFirstLastPara="1" rIns="91425" wrap="square" tIns="45700">
            <a:noAutofit/>
          </a:bodyPr>
          <a:lstStyle/>
          <a:p>
            <a:pPr indent="-285750" lvl="0" marL="285750" rtl="0" algn="l">
              <a:spcBef>
                <a:spcPts val="0"/>
              </a:spcBef>
              <a:spcAft>
                <a:spcPts val="0"/>
              </a:spcAft>
              <a:buClr>
                <a:srgbClr val="3F3F3F"/>
              </a:buClr>
              <a:buSzPts val="1200"/>
              <a:buFont typeface="Arial"/>
              <a:buChar char="•"/>
            </a:pPr>
            <a:r>
              <a:rPr lang="en-US" sz="1200">
                <a:latin typeface="Arial"/>
                <a:ea typeface="Arial"/>
                <a:cs typeface="Arial"/>
                <a:sym typeface="Arial"/>
              </a:rPr>
              <a:t>A Static website reduces complexities and focuses on improving efficiency and performance.</a:t>
            </a:r>
            <a:endParaRPr/>
          </a:p>
          <a:p>
            <a:pPr indent="-209550" lvl="0" marL="285750" rtl="0" algn="l">
              <a:spcBef>
                <a:spcPts val="240"/>
              </a:spcBef>
              <a:spcAft>
                <a:spcPts val="0"/>
              </a:spcAft>
              <a:buClr>
                <a:srgbClr val="3F3F3F"/>
              </a:buClr>
              <a:buSzPts val="1200"/>
              <a:buFont typeface="Arial"/>
              <a:buNone/>
            </a:pPr>
            <a:r>
              <a:t/>
            </a:r>
            <a:endParaRPr sz="1200">
              <a:latin typeface="Arial"/>
              <a:ea typeface="Arial"/>
              <a:cs typeface="Arial"/>
              <a:sym typeface="Arial"/>
            </a:endParaRPr>
          </a:p>
          <a:p>
            <a:pPr indent="-285750" lvl="0" marL="285750" rtl="0" algn="l">
              <a:spcBef>
                <a:spcPts val="240"/>
              </a:spcBef>
              <a:spcAft>
                <a:spcPts val="0"/>
              </a:spcAft>
              <a:buClr>
                <a:srgbClr val="3F3F3F"/>
              </a:buClr>
              <a:buSzPts val="1200"/>
              <a:buFont typeface="Arial"/>
              <a:buChar char="•"/>
            </a:pPr>
            <a:r>
              <a:rPr lang="en-US" sz="1200">
                <a:latin typeface="Arial"/>
                <a:ea typeface="Arial"/>
                <a:cs typeface="Arial"/>
                <a:sym typeface="Arial"/>
              </a:rPr>
              <a:t> It does not rely on databases. It mostly involves basic HTML, JavaScript, and CSS to produce light websites.</a:t>
            </a:r>
            <a:endParaRPr/>
          </a:p>
          <a:p>
            <a:pPr indent="-209550" lvl="0" marL="285750" rtl="0" algn="l">
              <a:spcBef>
                <a:spcPts val="240"/>
              </a:spcBef>
              <a:spcAft>
                <a:spcPts val="0"/>
              </a:spcAft>
              <a:buClr>
                <a:srgbClr val="3F3F3F"/>
              </a:buClr>
              <a:buSzPts val="1200"/>
              <a:buFont typeface="Arial"/>
              <a:buNone/>
            </a:pPr>
            <a:r>
              <a:t/>
            </a:r>
            <a:endParaRPr sz="1200">
              <a:latin typeface="Arial"/>
              <a:ea typeface="Arial"/>
              <a:cs typeface="Arial"/>
              <a:sym typeface="Arial"/>
            </a:endParaRPr>
          </a:p>
          <a:p>
            <a:pPr indent="-285750" lvl="0" marL="285750" rtl="0" algn="l">
              <a:spcBef>
                <a:spcPts val="240"/>
              </a:spcBef>
              <a:spcAft>
                <a:spcPts val="0"/>
              </a:spcAft>
              <a:buClr>
                <a:srgbClr val="3F3F3F"/>
              </a:buClr>
              <a:buSzPts val="1200"/>
              <a:buFont typeface="Arial"/>
              <a:buChar char="•"/>
            </a:pPr>
            <a:r>
              <a:rPr lang="en-US" sz="1200">
                <a:latin typeface="Arial"/>
                <a:ea typeface="Arial"/>
                <a:cs typeface="Arial"/>
                <a:sym typeface="Arial"/>
              </a:rPr>
              <a:t>These websites have no back-end systems, client-server requests, or database queries which allows these sites to have a faster performance.</a:t>
            </a:r>
            <a:endParaRPr/>
          </a:p>
          <a:p>
            <a:pPr indent="-209550" lvl="0" marL="285750" rtl="0" algn="l">
              <a:spcBef>
                <a:spcPts val="240"/>
              </a:spcBef>
              <a:spcAft>
                <a:spcPts val="0"/>
              </a:spcAft>
              <a:buClr>
                <a:srgbClr val="3F3F3F"/>
              </a:buClr>
              <a:buSzPts val="1200"/>
              <a:buFont typeface="Arial"/>
              <a:buNone/>
            </a:pPr>
            <a:r>
              <a:t/>
            </a:r>
            <a:endParaRPr sz="1200">
              <a:latin typeface="Arial"/>
              <a:ea typeface="Arial"/>
              <a:cs typeface="Arial"/>
              <a:sym typeface="Arial"/>
            </a:endParaRPr>
          </a:p>
          <a:p>
            <a:pPr indent="-285750" lvl="0" marL="285750" rtl="0" algn="l">
              <a:spcBef>
                <a:spcPts val="240"/>
              </a:spcBef>
              <a:spcAft>
                <a:spcPts val="0"/>
              </a:spcAft>
              <a:buClr>
                <a:srgbClr val="3F3F3F"/>
              </a:buClr>
              <a:buSzPts val="1200"/>
              <a:buFont typeface="Arial"/>
              <a:buChar char="•"/>
            </a:pPr>
            <a:r>
              <a:rPr lang="en-US" sz="1200">
                <a:latin typeface="Arial"/>
                <a:ea typeface="Arial"/>
                <a:cs typeface="Arial"/>
                <a:sym typeface="Arial"/>
              </a:rPr>
              <a:t>Static websites provide more security than a dynamic website as they do not have any database to exploit. </a:t>
            </a:r>
            <a:endParaRPr sz="1200">
              <a:latin typeface="Arial"/>
              <a:ea typeface="Arial"/>
              <a:cs typeface="Arial"/>
              <a:sym typeface="Arial"/>
            </a:endParaRPr>
          </a:p>
        </p:txBody>
      </p:sp>
      <p:sp>
        <p:nvSpPr>
          <p:cNvPr id="40" name="Google Shape;40;p8"/>
          <p:cNvSpPr txBox="1"/>
          <p:nvPr/>
        </p:nvSpPr>
        <p:spPr>
          <a:xfrm>
            <a:off x="1614914" y="3651870"/>
            <a:ext cx="6912768" cy="3108652"/>
          </a:xfrm>
          <a:prstGeom prst="rect">
            <a:avLst/>
          </a:prstGeom>
          <a:noFill/>
          <a:ln>
            <a:noFill/>
          </a:ln>
        </p:spPr>
        <p:txBody>
          <a:bodyPr anchorCtr="0" anchor="t" bIns="45700" lIns="396000" spcFirstLastPara="1" rIns="91425" wrap="square" tIns="45700">
            <a:noAutofit/>
          </a:bodyPr>
          <a:lstStyle/>
          <a:p>
            <a:pPr indent="-285750" lvl="0" marL="285750" marR="0" rtl="0" algn="l">
              <a:spcBef>
                <a:spcPts val="0"/>
              </a:spcBef>
              <a:spcAft>
                <a:spcPts val="0"/>
              </a:spcAft>
              <a:buClr>
                <a:srgbClr val="3F3F3F"/>
              </a:buClr>
              <a:buSzPts val="1200"/>
              <a:buFont typeface="Arial"/>
              <a:buChar char="•"/>
            </a:pPr>
            <a:r>
              <a:rPr b="0" i="0" lang="en-US" sz="1200" u="none" cap="none" strike="noStrike">
                <a:solidFill>
                  <a:srgbClr val="3F3F3F"/>
                </a:solidFill>
                <a:latin typeface="Arial"/>
                <a:ea typeface="Arial"/>
                <a:cs typeface="Arial"/>
                <a:sym typeface="Arial"/>
              </a:rPr>
              <a:t>Serverless architectures usually have access points on a global scale.</a:t>
            </a:r>
            <a:endParaRPr/>
          </a:p>
          <a:p>
            <a:pPr indent="-209550" lvl="0" marL="285750" marR="0" rtl="0" algn="l">
              <a:spcBef>
                <a:spcPts val="240"/>
              </a:spcBef>
              <a:spcAft>
                <a:spcPts val="0"/>
              </a:spcAft>
              <a:buClr>
                <a:srgbClr val="3F3F3F"/>
              </a:buClr>
              <a:buSzPts val="1200"/>
              <a:buFont typeface="Arial"/>
              <a:buNone/>
            </a:pPr>
            <a:r>
              <a:t/>
            </a:r>
            <a:endParaRPr b="0" i="0" sz="1200" u="none" cap="none" strike="noStrike">
              <a:solidFill>
                <a:srgbClr val="3F3F3F"/>
              </a:solidFill>
              <a:latin typeface="Arial"/>
              <a:ea typeface="Arial"/>
              <a:cs typeface="Arial"/>
              <a:sym typeface="Arial"/>
            </a:endParaRPr>
          </a:p>
          <a:p>
            <a:pPr indent="-285750" lvl="0" marL="285750" marR="0" rtl="0" algn="l">
              <a:spcBef>
                <a:spcPts val="240"/>
              </a:spcBef>
              <a:spcAft>
                <a:spcPts val="0"/>
              </a:spcAft>
              <a:buClr>
                <a:srgbClr val="3F3F3F"/>
              </a:buClr>
              <a:buSzPts val="1200"/>
              <a:buFont typeface="Arial"/>
              <a:buChar char="•"/>
            </a:pPr>
            <a:r>
              <a:rPr b="0" i="0" lang="en-US" sz="1200" u="none" cap="none" strike="noStrike">
                <a:solidFill>
                  <a:srgbClr val="3F3F3F"/>
                </a:solidFill>
                <a:latin typeface="Arial"/>
                <a:ea typeface="Arial"/>
                <a:cs typeface="Arial"/>
                <a:sym typeface="Arial"/>
              </a:rPr>
              <a:t>They can handle users from every corner of the world using appropriate load balancers and distribution networks.</a:t>
            </a:r>
            <a:endParaRPr b="0" i="0" sz="1200" u="none" cap="none" strike="noStrike">
              <a:solidFill>
                <a:srgbClr val="3F3F3F"/>
              </a:solidFill>
              <a:latin typeface="Arial"/>
              <a:ea typeface="Arial"/>
              <a:cs typeface="Arial"/>
              <a:sym typeface="Arial"/>
            </a:endParaRPr>
          </a:p>
        </p:txBody>
      </p:sp>
      <p:sp>
        <p:nvSpPr>
          <p:cNvPr id="41" name="Google Shape;41;p8"/>
          <p:cNvSpPr txBox="1"/>
          <p:nvPr/>
        </p:nvSpPr>
        <p:spPr>
          <a:xfrm>
            <a:off x="1619672" y="2867599"/>
            <a:ext cx="7524328" cy="88446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3F3F3F"/>
              </a:buClr>
              <a:buSzPts val="2800"/>
              <a:buFont typeface="Arial"/>
              <a:buNone/>
            </a:pPr>
            <a:r>
              <a:rPr b="1" i="0" lang="en-US" sz="2800" u="none" cap="none" strike="noStrike">
                <a:solidFill>
                  <a:srgbClr val="3F3F3F"/>
                </a:solidFill>
                <a:latin typeface="Arial"/>
                <a:ea typeface="Arial"/>
                <a:cs typeface="Arial"/>
                <a:sym typeface="Arial"/>
              </a:rPr>
              <a:t>Serverless Architectures</a:t>
            </a:r>
            <a:endParaRPr b="1" i="0" sz="2800" u="none" cap="none" strike="noStrike">
              <a:solidFill>
                <a:srgbClr val="3F3F3F"/>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 name="Shape 45"/>
        <p:cNvGrpSpPr/>
        <p:nvPr/>
      </p:nvGrpSpPr>
      <p:grpSpPr>
        <a:xfrm>
          <a:off x="0" y="0"/>
          <a:ext cx="0" cy="0"/>
          <a:chOff x="0" y="0"/>
          <a:chExt cx="0" cy="0"/>
        </a:xfrm>
      </p:grpSpPr>
      <p:sp>
        <p:nvSpPr>
          <p:cNvPr id="46" name="Google Shape;46;p9"/>
          <p:cNvSpPr txBox="1"/>
          <p:nvPr>
            <p:ph type="title"/>
          </p:nvPr>
        </p:nvSpPr>
        <p:spPr>
          <a:xfrm>
            <a:off x="1619672" y="0"/>
            <a:ext cx="7524328" cy="884466"/>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3F3F3F"/>
              </a:buClr>
              <a:buSzPts val="3600"/>
              <a:buFont typeface="Arial"/>
              <a:buNone/>
            </a:pPr>
            <a:r>
              <a:rPr lang="en-US"/>
              <a:t>Architecture</a:t>
            </a:r>
            <a:endParaRPr/>
          </a:p>
        </p:txBody>
      </p:sp>
      <p:pic>
        <p:nvPicPr>
          <p:cNvPr id="47" name="Google Shape;47;p9"/>
          <p:cNvPicPr preferRelativeResize="0"/>
          <p:nvPr/>
        </p:nvPicPr>
        <p:blipFill rotWithShape="1">
          <a:blip r:embed="rId3">
            <a:alphaModFix/>
          </a:blip>
          <a:srcRect b="0" l="0" r="0" t="0"/>
          <a:stretch/>
        </p:blipFill>
        <p:spPr>
          <a:xfrm>
            <a:off x="2411760" y="771550"/>
            <a:ext cx="6112510" cy="4086225"/>
          </a:xfrm>
          <a:prstGeom prst="rect">
            <a:avLst/>
          </a:prstGeom>
          <a:noFill/>
          <a:ln>
            <a:noFill/>
          </a:ln>
        </p:spPr>
      </p:pic>
      <p:sp>
        <p:nvSpPr>
          <p:cNvPr id="48" name="Google Shape;48;p9"/>
          <p:cNvSpPr txBox="1"/>
          <p:nvPr/>
        </p:nvSpPr>
        <p:spPr>
          <a:xfrm>
            <a:off x="755576" y="774173"/>
            <a:ext cx="4824536" cy="113877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200" u="none" cap="none" strike="noStrike">
                <a:solidFill>
                  <a:schemeClr val="dk1"/>
                </a:solidFill>
                <a:latin typeface="Arial"/>
                <a:ea typeface="Arial"/>
                <a:cs typeface="Arial"/>
                <a:sym typeface="Arial"/>
              </a:rPr>
              <a:t>AWS Services Utilized</a:t>
            </a:r>
            <a:endParaRPr/>
          </a:p>
          <a:p>
            <a:pPr indent="0" lvl="0" marL="0" marR="0" rtl="0" algn="l">
              <a:spcBef>
                <a:spcPts val="0"/>
              </a:spcBef>
              <a:spcAft>
                <a:spcPts val="0"/>
              </a:spcAft>
              <a:buNone/>
            </a:pPr>
            <a:r>
              <a:rPr lang="en-US" sz="1100">
                <a:solidFill>
                  <a:schemeClr val="dk1"/>
                </a:solidFill>
                <a:latin typeface="Arial"/>
                <a:ea typeface="Arial"/>
                <a:cs typeface="Arial"/>
                <a:sym typeface="Arial"/>
              </a:rPr>
              <a:t>•Route 53</a:t>
            </a:r>
            <a:endParaRPr/>
          </a:p>
          <a:p>
            <a:pPr indent="0" lvl="0" marL="0" marR="0" rtl="0" algn="l">
              <a:spcBef>
                <a:spcPts val="0"/>
              </a:spcBef>
              <a:spcAft>
                <a:spcPts val="0"/>
              </a:spcAft>
              <a:buNone/>
            </a:pPr>
            <a:r>
              <a:rPr lang="en-US" sz="1100">
                <a:solidFill>
                  <a:schemeClr val="dk1"/>
                </a:solidFill>
                <a:latin typeface="Arial"/>
                <a:ea typeface="Arial"/>
                <a:cs typeface="Arial"/>
                <a:sym typeface="Arial"/>
              </a:rPr>
              <a:t>•CloudFront</a:t>
            </a:r>
            <a:endParaRPr/>
          </a:p>
          <a:p>
            <a:pPr indent="0" lvl="0" marL="0" marR="0" rtl="0" algn="l">
              <a:spcBef>
                <a:spcPts val="0"/>
              </a:spcBef>
              <a:spcAft>
                <a:spcPts val="0"/>
              </a:spcAft>
              <a:buNone/>
            </a:pPr>
            <a:r>
              <a:rPr lang="en-US" sz="1100">
                <a:solidFill>
                  <a:schemeClr val="dk1"/>
                </a:solidFill>
                <a:latin typeface="Arial"/>
                <a:ea typeface="Arial"/>
                <a:cs typeface="Arial"/>
                <a:sym typeface="Arial"/>
              </a:rPr>
              <a:t>•S3 (Simple Storage Service)</a:t>
            </a:r>
            <a:endParaRPr/>
          </a:p>
          <a:p>
            <a:pPr indent="0" lvl="0" marL="0" marR="0" rtl="0" algn="l">
              <a:spcBef>
                <a:spcPts val="0"/>
              </a:spcBef>
              <a:spcAft>
                <a:spcPts val="0"/>
              </a:spcAft>
              <a:buNone/>
            </a:pPr>
            <a:r>
              <a:rPr lang="en-US" sz="1100">
                <a:solidFill>
                  <a:schemeClr val="dk1"/>
                </a:solidFill>
                <a:latin typeface="Arial"/>
                <a:ea typeface="Arial"/>
                <a:cs typeface="Arial"/>
                <a:sym typeface="Arial"/>
              </a:rPr>
              <a:t>•ACM (AWS Certificate Manager)</a:t>
            </a:r>
            <a:endParaRPr/>
          </a:p>
          <a:p>
            <a:pPr indent="0" lvl="0" marL="0" marR="0" rtl="0" algn="l">
              <a:spcBef>
                <a:spcPts val="0"/>
              </a:spcBef>
              <a:spcAft>
                <a:spcPts val="0"/>
              </a:spcAft>
              <a:buNone/>
            </a:pPr>
            <a:r>
              <a:rPr lang="en-US" sz="1100">
                <a:solidFill>
                  <a:schemeClr val="dk1"/>
                </a:solidFill>
                <a:latin typeface="Arial"/>
                <a:ea typeface="Arial"/>
                <a:cs typeface="Arial"/>
                <a:sym typeface="Arial"/>
              </a:rPr>
              <a:t>•SNS (Simple Notification Service</a:t>
            </a:r>
            <a:r>
              <a:rPr lang="en-US" sz="1200">
                <a:solidFill>
                  <a:schemeClr val="dk1"/>
                </a:solidFill>
                <a:latin typeface="Arial"/>
                <a:ea typeface="Arial"/>
                <a:cs typeface="Arial"/>
                <a:sym typeface="Arial"/>
              </a:rPr>
              <a: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 name="Shape 52"/>
        <p:cNvGrpSpPr/>
        <p:nvPr/>
      </p:nvGrpSpPr>
      <p:grpSpPr>
        <a:xfrm>
          <a:off x="0" y="0"/>
          <a:ext cx="0" cy="0"/>
          <a:chOff x="0" y="0"/>
          <a:chExt cx="0" cy="0"/>
        </a:xfrm>
      </p:grpSpPr>
      <p:pic>
        <p:nvPicPr>
          <p:cNvPr id="53" name="Google Shape;53;p10"/>
          <p:cNvPicPr preferRelativeResize="0"/>
          <p:nvPr/>
        </p:nvPicPr>
        <p:blipFill rotWithShape="1">
          <a:blip r:embed="rId3">
            <a:alphaModFix/>
          </a:blip>
          <a:srcRect b="0" l="0" r="0" t="0"/>
          <a:stretch/>
        </p:blipFill>
        <p:spPr>
          <a:xfrm>
            <a:off x="6444208" y="1779662"/>
            <a:ext cx="2440102" cy="1838778"/>
          </a:xfrm>
          <a:prstGeom prst="rect">
            <a:avLst/>
          </a:prstGeom>
          <a:noFill/>
          <a:ln>
            <a:noFill/>
          </a:ln>
        </p:spPr>
      </p:pic>
      <p:sp>
        <p:nvSpPr>
          <p:cNvPr id="54" name="Google Shape;54;p10"/>
          <p:cNvSpPr txBox="1"/>
          <p:nvPr>
            <p:ph type="title"/>
          </p:nvPr>
        </p:nvSpPr>
        <p:spPr>
          <a:xfrm>
            <a:off x="1187624" y="0"/>
            <a:ext cx="7524328" cy="884466"/>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3F3F3F"/>
              </a:buClr>
              <a:buSzPts val="2800"/>
              <a:buFont typeface="Arial"/>
              <a:buNone/>
            </a:pPr>
            <a:r>
              <a:rPr lang="en-US" sz="2800"/>
              <a:t>Pipeline</a:t>
            </a:r>
            <a:endParaRPr sz="2800"/>
          </a:p>
        </p:txBody>
      </p:sp>
      <p:sp>
        <p:nvSpPr>
          <p:cNvPr id="55" name="Google Shape;55;p10"/>
          <p:cNvSpPr txBox="1"/>
          <p:nvPr>
            <p:ph idx="2" type="body"/>
          </p:nvPr>
        </p:nvSpPr>
        <p:spPr>
          <a:xfrm>
            <a:off x="1187624" y="1098856"/>
            <a:ext cx="5544616" cy="2016224"/>
          </a:xfrm>
          <a:prstGeom prst="rect">
            <a:avLst/>
          </a:prstGeom>
          <a:noFill/>
          <a:ln>
            <a:noFill/>
          </a:ln>
        </p:spPr>
        <p:txBody>
          <a:bodyPr anchorCtr="0" anchor="t" bIns="45700" lIns="396000" spcFirstLastPara="1" rIns="91425" wrap="square" tIns="45700">
            <a:noAutofit/>
          </a:bodyPr>
          <a:lstStyle/>
          <a:p>
            <a:pPr indent="0" lvl="0" marL="0" rtl="0" algn="l">
              <a:spcBef>
                <a:spcPts val="0"/>
              </a:spcBef>
              <a:spcAft>
                <a:spcPts val="0"/>
              </a:spcAft>
              <a:buClr>
                <a:srgbClr val="3F3F3F"/>
              </a:buClr>
              <a:buSzPts val="1200"/>
              <a:buNone/>
            </a:pPr>
            <a:r>
              <a:rPr b="1" lang="en-US" sz="1200">
                <a:latin typeface="Arial"/>
                <a:ea typeface="Arial"/>
                <a:cs typeface="Arial"/>
                <a:sym typeface="Arial"/>
              </a:rPr>
              <a:t>User - Website</a:t>
            </a:r>
            <a:endParaRPr/>
          </a:p>
          <a:p>
            <a:pPr indent="-285750" lvl="1" marL="742950" rtl="0" algn="l">
              <a:spcBef>
                <a:spcPts val="210"/>
              </a:spcBef>
              <a:spcAft>
                <a:spcPts val="0"/>
              </a:spcAft>
              <a:buClr>
                <a:schemeClr val="dk1"/>
              </a:buClr>
              <a:buSzPts val="1050"/>
              <a:buFont typeface="Malgun Gothic"/>
              <a:buAutoNum type="arabicPeriod"/>
            </a:pPr>
            <a:r>
              <a:rPr lang="en-US" sz="1050">
                <a:latin typeface="Arial"/>
                <a:ea typeface="Arial"/>
                <a:cs typeface="Arial"/>
                <a:sym typeface="Arial"/>
              </a:rPr>
              <a:t>User accesses the “fakefacedetection.ml” website by typing the domain name.</a:t>
            </a:r>
            <a:endParaRPr/>
          </a:p>
          <a:p>
            <a:pPr indent="-285750" lvl="1" marL="742950" rtl="0" algn="l">
              <a:spcBef>
                <a:spcPts val="210"/>
              </a:spcBef>
              <a:spcAft>
                <a:spcPts val="0"/>
              </a:spcAft>
              <a:buClr>
                <a:schemeClr val="dk1"/>
              </a:buClr>
              <a:buSzPts val="1050"/>
              <a:buFont typeface="Malgun Gothic"/>
              <a:buAutoNum type="arabicPeriod"/>
            </a:pPr>
            <a:r>
              <a:rPr lang="en-US" sz="1050">
                <a:latin typeface="Arial"/>
                <a:ea typeface="Arial"/>
                <a:cs typeface="Arial"/>
                <a:sym typeface="Arial"/>
              </a:rPr>
              <a:t>Route 53 will route the user to CloudFront which is a content delivery network service.</a:t>
            </a:r>
            <a:endParaRPr/>
          </a:p>
          <a:p>
            <a:pPr indent="-285750" lvl="1" marL="742950" rtl="0" algn="l">
              <a:spcBef>
                <a:spcPts val="210"/>
              </a:spcBef>
              <a:spcAft>
                <a:spcPts val="0"/>
              </a:spcAft>
              <a:buClr>
                <a:schemeClr val="dk1"/>
              </a:buClr>
              <a:buSzPts val="1050"/>
              <a:buFont typeface="Malgun Gothic"/>
              <a:buAutoNum type="arabicPeriod"/>
            </a:pPr>
            <a:r>
              <a:rPr lang="en-US" sz="1050">
                <a:latin typeface="Arial"/>
                <a:ea typeface="Arial"/>
                <a:cs typeface="Arial"/>
                <a:sym typeface="Arial"/>
              </a:rPr>
              <a:t>CloudFront retrieves the content from the S3 bucket and distributes it.</a:t>
            </a:r>
            <a:endParaRPr/>
          </a:p>
          <a:p>
            <a:pPr indent="-285750" lvl="1" marL="742950" rtl="0" algn="l">
              <a:spcBef>
                <a:spcPts val="210"/>
              </a:spcBef>
              <a:spcAft>
                <a:spcPts val="0"/>
              </a:spcAft>
              <a:buClr>
                <a:schemeClr val="dk1"/>
              </a:buClr>
              <a:buSzPts val="1050"/>
              <a:buFont typeface="Malgun Gothic"/>
              <a:buAutoNum type="arabicPeriod"/>
            </a:pPr>
            <a:r>
              <a:rPr lang="en-US" sz="1050">
                <a:latin typeface="Arial"/>
                <a:ea typeface="Arial"/>
                <a:cs typeface="Arial"/>
                <a:sym typeface="Arial"/>
              </a:rPr>
              <a:t>ACM provides the SSL certification for the website to CloudFront.</a:t>
            </a:r>
            <a:endParaRPr/>
          </a:p>
          <a:p>
            <a:pPr indent="-285750" lvl="1" marL="742950" rtl="0" algn="l">
              <a:spcBef>
                <a:spcPts val="210"/>
              </a:spcBef>
              <a:spcAft>
                <a:spcPts val="0"/>
              </a:spcAft>
              <a:buClr>
                <a:schemeClr val="dk1"/>
              </a:buClr>
              <a:buSzPts val="1050"/>
              <a:buFont typeface="Malgun Gothic"/>
              <a:buAutoNum type="arabicPeriod"/>
            </a:pPr>
            <a:r>
              <a:rPr lang="en-US" sz="1050">
                <a:latin typeface="Arial"/>
                <a:ea typeface="Arial"/>
                <a:cs typeface="Arial"/>
                <a:sym typeface="Arial"/>
              </a:rPr>
              <a:t>The Website content is accessible to the User.</a:t>
            </a:r>
            <a:endParaRPr/>
          </a:p>
          <a:p>
            <a:pPr indent="-219075" lvl="1" marL="742950" rtl="0" algn="l">
              <a:spcBef>
                <a:spcPts val="210"/>
              </a:spcBef>
              <a:spcAft>
                <a:spcPts val="0"/>
              </a:spcAft>
              <a:buClr>
                <a:schemeClr val="dk1"/>
              </a:buClr>
              <a:buSzPts val="1050"/>
              <a:buFont typeface="Malgun Gothic"/>
              <a:buNone/>
            </a:pPr>
            <a:r>
              <a:t/>
            </a:r>
            <a:endParaRPr sz="1050">
              <a:latin typeface="Arial"/>
              <a:ea typeface="Arial"/>
              <a:cs typeface="Arial"/>
              <a:sym typeface="Arial"/>
            </a:endParaRPr>
          </a:p>
        </p:txBody>
      </p:sp>
      <p:sp>
        <p:nvSpPr>
          <p:cNvPr id="56" name="Google Shape;56;p10"/>
          <p:cNvSpPr txBox="1"/>
          <p:nvPr/>
        </p:nvSpPr>
        <p:spPr>
          <a:xfrm>
            <a:off x="1187624" y="2785444"/>
            <a:ext cx="5256584" cy="2016224"/>
          </a:xfrm>
          <a:prstGeom prst="rect">
            <a:avLst/>
          </a:prstGeom>
          <a:noFill/>
          <a:ln>
            <a:noFill/>
          </a:ln>
        </p:spPr>
        <p:txBody>
          <a:bodyPr anchorCtr="0" anchor="t" bIns="45700" lIns="396000" spcFirstLastPara="1" rIns="91425" wrap="square" tIns="45700">
            <a:noAutofit/>
          </a:bodyPr>
          <a:lstStyle/>
          <a:p>
            <a:pPr indent="0" lvl="0" marL="0" marR="0" rtl="0" algn="l">
              <a:spcBef>
                <a:spcPts val="0"/>
              </a:spcBef>
              <a:spcAft>
                <a:spcPts val="0"/>
              </a:spcAft>
              <a:buClr>
                <a:srgbClr val="3F3F3F"/>
              </a:buClr>
              <a:buSzPts val="1200"/>
              <a:buFont typeface="Arial"/>
              <a:buNone/>
            </a:pPr>
            <a:r>
              <a:rPr b="1" lang="en-US" sz="1200">
                <a:solidFill>
                  <a:srgbClr val="3F3F3F"/>
                </a:solidFill>
                <a:latin typeface="Arial"/>
                <a:ea typeface="Arial"/>
                <a:cs typeface="Arial"/>
                <a:sym typeface="Arial"/>
              </a:rPr>
              <a:t>Admin/Developer - Website</a:t>
            </a:r>
            <a:endParaRPr/>
          </a:p>
          <a:p>
            <a:pPr indent="-285750" lvl="1" marL="742950" marR="0" rtl="0" algn="l">
              <a:spcBef>
                <a:spcPts val="210"/>
              </a:spcBef>
              <a:spcAft>
                <a:spcPts val="0"/>
              </a:spcAft>
              <a:buClr>
                <a:schemeClr val="dk1"/>
              </a:buClr>
              <a:buSzPts val="1050"/>
              <a:buFont typeface="Malgun Gothic"/>
              <a:buAutoNum type="arabicPeriod"/>
            </a:pPr>
            <a:r>
              <a:rPr b="0" i="0" lang="en-US" sz="1050" u="none" cap="none" strike="noStrike">
                <a:solidFill>
                  <a:schemeClr val="dk1"/>
                </a:solidFill>
                <a:latin typeface="Arial"/>
                <a:ea typeface="Arial"/>
                <a:cs typeface="Arial"/>
                <a:sym typeface="Arial"/>
              </a:rPr>
              <a:t>Any update or Deletion of objects in S3 bucket by the admin/developers.</a:t>
            </a:r>
            <a:endParaRPr/>
          </a:p>
          <a:p>
            <a:pPr indent="-285750" lvl="1" marL="742950" marR="0" rtl="0" algn="l">
              <a:spcBef>
                <a:spcPts val="210"/>
              </a:spcBef>
              <a:spcAft>
                <a:spcPts val="0"/>
              </a:spcAft>
              <a:buClr>
                <a:schemeClr val="dk1"/>
              </a:buClr>
              <a:buSzPts val="1050"/>
              <a:buFont typeface="Malgun Gothic"/>
              <a:buAutoNum type="arabicPeriod"/>
            </a:pPr>
            <a:r>
              <a:rPr b="0" i="0" lang="en-US" sz="1050" u="none" cap="none" strike="noStrike">
                <a:solidFill>
                  <a:schemeClr val="dk1"/>
                </a:solidFill>
                <a:latin typeface="Arial"/>
                <a:ea typeface="Arial"/>
                <a:cs typeface="Arial"/>
                <a:sym typeface="Arial"/>
              </a:rPr>
              <a:t>S3 triggers the SNS about update of objects in bucket.</a:t>
            </a:r>
            <a:endParaRPr/>
          </a:p>
          <a:p>
            <a:pPr indent="-285750" lvl="1" marL="742950" marR="0" rtl="0" algn="l">
              <a:spcBef>
                <a:spcPts val="210"/>
              </a:spcBef>
              <a:spcAft>
                <a:spcPts val="0"/>
              </a:spcAft>
              <a:buClr>
                <a:schemeClr val="dk1"/>
              </a:buClr>
              <a:buSzPts val="1050"/>
              <a:buFont typeface="Malgun Gothic"/>
              <a:buAutoNum type="arabicPeriod"/>
            </a:pPr>
            <a:r>
              <a:rPr b="0" i="0" lang="en-US" sz="1050" u="none" cap="none" strike="noStrike">
                <a:solidFill>
                  <a:schemeClr val="dk1"/>
                </a:solidFill>
                <a:latin typeface="Arial"/>
                <a:ea typeface="Arial"/>
                <a:cs typeface="Arial"/>
                <a:sym typeface="Arial"/>
              </a:rPr>
              <a:t>SNS sends an E-Mail to the admin regarding the update and deletion of Objects in S3.</a:t>
            </a:r>
            <a:endParaRPr/>
          </a:p>
          <a:p>
            <a:pPr indent="-219075" lvl="1" marL="742950" marR="0" rtl="0" algn="l">
              <a:spcBef>
                <a:spcPts val="210"/>
              </a:spcBef>
              <a:spcAft>
                <a:spcPts val="0"/>
              </a:spcAft>
              <a:buClr>
                <a:schemeClr val="dk1"/>
              </a:buClr>
              <a:buSzPts val="1050"/>
              <a:buFont typeface="Malgun Gothic"/>
              <a:buNone/>
            </a:pPr>
            <a:r>
              <a:t/>
            </a:r>
            <a:endParaRPr b="0" i="0" sz="1050" u="none" cap="none" strike="noStrike">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pic>
        <p:nvPicPr>
          <p:cNvPr id="61" name="Google Shape;61;p11"/>
          <p:cNvPicPr preferRelativeResize="0"/>
          <p:nvPr/>
        </p:nvPicPr>
        <p:blipFill rotWithShape="1">
          <a:blip r:embed="rId3">
            <a:alphaModFix/>
          </a:blip>
          <a:srcRect b="0" l="0" r="0" t="0"/>
          <a:stretch/>
        </p:blipFill>
        <p:spPr>
          <a:xfrm>
            <a:off x="331698" y="3175411"/>
            <a:ext cx="2800142" cy="1835239"/>
          </a:xfrm>
          <a:prstGeom prst="rect">
            <a:avLst/>
          </a:prstGeom>
          <a:noFill/>
          <a:ln>
            <a:noFill/>
          </a:ln>
        </p:spPr>
      </p:pic>
      <p:sp>
        <p:nvSpPr>
          <p:cNvPr id="62" name="Google Shape;62;p11"/>
          <p:cNvSpPr txBox="1"/>
          <p:nvPr>
            <p:ph idx="1" type="body"/>
          </p:nvPr>
        </p:nvSpPr>
        <p:spPr>
          <a:xfrm>
            <a:off x="323528" y="500568"/>
            <a:ext cx="8496944" cy="460648"/>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3F3F3F"/>
              </a:buClr>
              <a:buSzPts val="2000"/>
              <a:buNone/>
            </a:pPr>
            <a:r>
              <a:rPr b="1" lang="en-US">
                <a:latin typeface="Arial"/>
                <a:ea typeface="Arial"/>
                <a:cs typeface="Arial"/>
                <a:sym typeface="Arial"/>
              </a:rPr>
              <a:t>Route 53</a:t>
            </a:r>
            <a:endParaRPr/>
          </a:p>
        </p:txBody>
      </p:sp>
      <p:sp>
        <p:nvSpPr>
          <p:cNvPr id="63" name="Google Shape;63;p11"/>
          <p:cNvSpPr txBox="1"/>
          <p:nvPr>
            <p:ph idx="2" type="body"/>
          </p:nvPr>
        </p:nvSpPr>
        <p:spPr>
          <a:xfrm>
            <a:off x="202940" y="1052177"/>
            <a:ext cx="8738120" cy="2995737"/>
          </a:xfrm>
          <a:prstGeom prst="rect">
            <a:avLst/>
          </a:prstGeom>
          <a:noFill/>
          <a:ln>
            <a:noFill/>
          </a:ln>
        </p:spPr>
        <p:txBody>
          <a:bodyPr anchorCtr="0" anchor="t" bIns="45700" lIns="396000" spcFirstLastPara="1" rIns="91425" wrap="square" tIns="45700">
            <a:noAutofit/>
          </a:bodyPr>
          <a:lstStyle/>
          <a:p>
            <a:pPr indent="-285750" lvl="0" marL="285750" rtl="0" algn="l">
              <a:spcBef>
                <a:spcPts val="0"/>
              </a:spcBef>
              <a:spcAft>
                <a:spcPts val="0"/>
              </a:spcAft>
              <a:buClr>
                <a:srgbClr val="3F3F3F"/>
              </a:buClr>
              <a:buSzPts val="1400"/>
              <a:buFont typeface="Arial"/>
              <a:buChar char="•"/>
            </a:pPr>
            <a:r>
              <a:rPr lang="en-US">
                <a:latin typeface="Arial"/>
                <a:ea typeface="Arial"/>
                <a:cs typeface="Arial"/>
                <a:sym typeface="Arial"/>
              </a:rPr>
              <a:t>Amazon Route 53 is a highly available and scalable cloud Domain Name System (DNS) web service. </a:t>
            </a:r>
            <a:endParaRPr/>
          </a:p>
          <a:p>
            <a:pPr indent="-285750" lvl="0" marL="285750" rtl="0" algn="l">
              <a:spcBef>
                <a:spcPts val="280"/>
              </a:spcBef>
              <a:spcAft>
                <a:spcPts val="0"/>
              </a:spcAft>
              <a:buClr>
                <a:srgbClr val="3F3F3F"/>
              </a:buClr>
              <a:buSzPts val="1400"/>
              <a:buFont typeface="Arial"/>
              <a:buChar char="•"/>
            </a:pPr>
            <a:r>
              <a:rPr lang="en-US">
                <a:latin typeface="Arial"/>
                <a:ea typeface="Arial"/>
                <a:cs typeface="Arial"/>
                <a:sym typeface="Arial"/>
              </a:rPr>
              <a:t>It effectively connects user requests to infrastructure running in AWS.</a:t>
            </a:r>
            <a:endParaRPr/>
          </a:p>
          <a:p>
            <a:pPr indent="-285750" lvl="0" marL="285750" rtl="0" algn="l">
              <a:spcBef>
                <a:spcPts val="280"/>
              </a:spcBef>
              <a:spcAft>
                <a:spcPts val="0"/>
              </a:spcAft>
              <a:buClr>
                <a:srgbClr val="3F3F3F"/>
              </a:buClr>
              <a:buSzPts val="1400"/>
              <a:buFont typeface="Arial"/>
              <a:buChar char="•"/>
            </a:pPr>
            <a:r>
              <a:rPr lang="en-US">
                <a:latin typeface="Arial"/>
                <a:ea typeface="Arial"/>
                <a:cs typeface="Arial"/>
                <a:sym typeface="Arial"/>
              </a:rPr>
              <a:t>The Domain name (“fakefacedetection.ml”) was registered with Freenom.</a:t>
            </a:r>
            <a:endParaRPr/>
          </a:p>
          <a:p>
            <a:pPr indent="-285750" lvl="0" marL="285750" rtl="0" algn="l">
              <a:spcBef>
                <a:spcPts val="280"/>
              </a:spcBef>
              <a:spcAft>
                <a:spcPts val="0"/>
              </a:spcAft>
              <a:buClr>
                <a:srgbClr val="3F3F3F"/>
              </a:buClr>
              <a:buSzPts val="1400"/>
              <a:buFont typeface="Arial"/>
              <a:buChar char="•"/>
            </a:pPr>
            <a:r>
              <a:rPr lang="en-US">
                <a:latin typeface="Arial"/>
                <a:ea typeface="Arial"/>
                <a:cs typeface="Arial"/>
                <a:sym typeface="Arial"/>
              </a:rPr>
              <a:t>In this Architecture, Route 53 was utilized to connect the Users with CloudFront. </a:t>
            </a:r>
            <a:endParaRPr/>
          </a:p>
          <a:p>
            <a:pPr indent="-285750" lvl="0" marL="285750" rtl="0" algn="l">
              <a:spcBef>
                <a:spcPts val="280"/>
              </a:spcBef>
              <a:spcAft>
                <a:spcPts val="0"/>
              </a:spcAft>
              <a:buClr>
                <a:srgbClr val="3F3F3F"/>
              </a:buClr>
              <a:buSzPts val="1400"/>
              <a:buFont typeface="Arial"/>
              <a:buChar char="•"/>
            </a:pPr>
            <a:r>
              <a:rPr lang="en-US">
                <a:latin typeface="Arial"/>
                <a:ea typeface="Arial"/>
                <a:cs typeface="Arial"/>
                <a:sym typeface="Arial"/>
              </a:rPr>
              <a:t>Route 53 was configured by creating a Hosted zone for DNS management with a suitable domain name.</a:t>
            </a:r>
            <a:endParaRPr>
              <a:latin typeface="Arial"/>
              <a:ea typeface="Arial"/>
              <a:cs typeface="Arial"/>
              <a:sym typeface="Arial"/>
            </a:endParaRPr>
          </a:p>
        </p:txBody>
      </p:sp>
      <p:pic>
        <p:nvPicPr>
          <p:cNvPr id="64" name="Google Shape;64;p11"/>
          <p:cNvPicPr preferRelativeResize="0"/>
          <p:nvPr/>
        </p:nvPicPr>
        <p:blipFill rotWithShape="1">
          <a:blip r:embed="rId4">
            <a:alphaModFix/>
          </a:blip>
          <a:srcRect b="0" l="0" r="0" t="0"/>
          <a:stretch/>
        </p:blipFill>
        <p:spPr>
          <a:xfrm>
            <a:off x="4747024" y="2990524"/>
            <a:ext cx="3542665" cy="501015"/>
          </a:xfrm>
          <a:prstGeom prst="rect">
            <a:avLst/>
          </a:prstGeom>
          <a:noFill/>
          <a:ln>
            <a:noFill/>
          </a:ln>
        </p:spPr>
      </p:pic>
      <p:sp>
        <p:nvSpPr>
          <p:cNvPr id="65" name="Google Shape;65;p11"/>
          <p:cNvSpPr txBox="1"/>
          <p:nvPr/>
        </p:nvSpPr>
        <p:spPr>
          <a:xfrm>
            <a:off x="5868144" y="3491539"/>
            <a:ext cx="2016224" cy="2308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900">
                <a:solidFill>
                  <a:schemeClr val="dk1"/>
                </a:solidFill>
                <a:latin typeface="Arial"/>
                <a:ea typeface="Arial"/>
                <a:cs typeface="Arial"/>
                <a:sym typeface="Arial"/>
              </a:rPr>
              <a:t>Route 53 was configured</a:t>
            </a:r>
            <a:endParaRPr/>
          </a:p>
        </p:txBody>
      </p:sp>
      <p:sp>
        <p:nvSpPr>
          <p:cNvPr id="66" name="Google Shape;66;p11"/>
          <p:cNvSpPr/>
          <p:nvPr/>
        </p:nvSpPr>
        <p:spPr>
          <a:xfrm>
            <a:off x="899592" y="3867466"/>
            <a:ext cx="432048" cy="661815"/>
          </a:xfrm>
          <a:prstGeom prst="rect">
            <a:avLst/>
          </a:prstGeom>
          <a:no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2"/>
          <p:cNvSpPr txBox="1"/>
          <p:nvPr>
            <p:ph idx="1" type="body"/>
          </p:nvPr>
        </p:nvSpPr>
        <p:spPr>
          <a:xfrm>
            <a:off x="323528" y="500568"/>
            <a:ext cx="8496944" cy="460648"/>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3F3F3F"/>
              </a:buClr>
              <a:buSzPts val="2000"/>
              <a:buNone/>
            </a:pPr>
            <a:r>
              <a:rPr b="1" lang="en-US">
                <a:latin typeface="Arial"/>
                <a:ea typeface="Arial"/>
                <a:cs typeface="Arial"/>
                <a:sym typeface="Arial"/>
              </a:rPr>
              <a:t>S3 (Simple Storage Service)</a:t>
            </a:r>
            <a:endParaRPr/>
          </a:p>
        </p:txBody>
      </p:sp>
      <p:sp>
        <p:nvSpPr>
          <p:cNvPr id="72" name="Google Shape;72;p12"/>
          <p:cNvSpPr txBox="1"/>
          <p:nvPr>
            <p:ph idx="2" type="body"/>
          </p:nvPr>
        </p:nvSpPr>
        <p:spPr>
          <a:xfrm>
            <a:off x="202940" y="1052177"/>
            <a:ext cx="8738120" cy="2995737"/>
          </a:xfrm>
          <a:prstGeom prst="rect">
            <a:avLst/>
          </a:prstGeom>
          <a:noFill/>
          <a:ln>
            <a:noFill/>
          </a:ln>
        </p:spPr>
        <p:txBody>
          <a:bodyPr anchorCtr="0" anchor="t" bIns="45700" lIns="396000" spcFirstLastPara="1" rIns="91425" wrap="square" tIns="45700">
            <a:noAutofit/>
          </a:bodyPr>
          <a:lstStyle/>
          <a:p>
            <a:pPr indent="-285750" lvl="0" marL="285750" rtl="0" algn="l">
              <a:spcBef>
                <a:spcPts val="0"/>
              </a:spcBef>
              <a:spcAft>
                <a:spcPts val="0"/>
              </a:spcAft>
              <a:buClr>
                <a:srgbClr val="3F3F3F"/>
              </a:buClr>
              <a:buSzPts val="1400"/>
              <a:buFont typeface="Arial"/>
              <a:buChar char="•"/>
            </a:pPr>
            <a:r>
              <a:rPr lang="en-US">
                <a:latin typeface="Arial"/>
                <a:ea typeface="Arial"/>
                <a:cs typeface="Arial"/>
                <a:sym typeface="Arial"/>
              </a:rPr>
              <a:t>S3 was used in this architecture to host the static HTML website with index document support and error document support.</a:t>
            </a:r>
            <a:endParaRPr/>
          </a:p>
          <a:p>
            <a:pPr indent="-285750" lvl="0" marL="285750" rtl="0" algn="l">
              <a:spcBef>
                <a:spcPts val="280"/>
              </a:spcBef>
              <a:spcAft>
                <a:spcPts val="0"/>
              </a:spcAft>
              <a:buClr>
                <a:srgbClr val="3F3F3F"/>
              </a:buClr>
              <a:buSzPts val="1400"/>
              <a:buFont typeface="Arial"/>
              <a:buChar char="•"/>
            </a:pPr>
            <a:r>
              <a:rPr lang="en-US">
                <a:latin typeface="Arial"/>
                <a:ea typeface="Arial"/>
                <a:cs typeface="Arial"/>
                <a:sym typeface="Arial"/>
              </a:rPr>
              <a:t>“index.html” was the default page that was displayed and “error.html” was used to display in the event of a partially invalid URL. </a:t>
            </a:r>
            <a:endParaRPr/>
          </a:p>
          <a:p>
            <a:pPr indent="-285750" lvl="0" marL="285750" rtl="0" algn="l">
              <a:spcBef>
                <a:spcPts val="280"/>
              </a:spcBef>
              <a:spcAft>
                <a:spcPts val="0"/>
              </a:spcAft>
              <a:buClr>
                <a:srgbClr val="3F3F3F"/>
              </a:buClr>
              <a:buSzPts val="1400"/>
              <a:buFont typeface="Arial"/>
              <a:buChar char="•"/>
            </a:pPr>
            <a:r>
              <a:rPr lang="en-US">
                <a:latin typeface="Arial"/>
                <a:ea typeface="Arial"/>
                <a:cs typeface="Arial"/>
                <a:sym typeface="Arial"/>
              </a:rPr>
              <a:t>All the objects necessary for the static website were uploaded on S3.</a:t>
            </a:r>
            <a:endParaRPr/>
          </a:p>
        </p:txBody>
      </p:sp>
      <p:pic>
        <p:nvPicPr>
          <p:cNvPr id="73" name="Google Shape;73;p12"/>
          <p:cNvPicPr preferRelativeResize="0"/>
          <p:nvPr/>
        </p:nvPicPr>
        <p:blipFill rotWithShape="1">
          <a:blip r:embed="rId3">
            <a:alphaModFix/>
          </a:blip>
          <a:srcRect b="0" l="0" r="0" t="0"/>
          <a:stretch/>
        </p:blipFill>
        <p:spPr>
          <a:xfrm>
            <a:off x="331698" y="3175411"/>
            <a:ext cx="2800142" cy="1835239"/>
          </a:xfrm>
          <a:prstGeom prst="rect">
            <a:avLst/>
          </a:prstGeom>
          <a:noFill/>
          <a:ln>
            <a:noFill/>
          </a:ln>
        </p:spPr>
      </p:pic>
      <p:sp>
        <p:nvSpPr>
          <p:cNvPr id="74" name="Google Shape;74;p12"/>
          <p:cNvSpPr/>
          <p:nvPr/>
        </p:nvSpPr>
        <p:spPr>
          <a:xfrm>
            <a:off x="1979712" y="3860871"/>
            <a:ext cx="432048" cy="661815"/>
          </a:xfrm>
          <a:prstGeom prst="rect">
            <a:avLst/>
          </a:prstGeom>
          <a:no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75" name="Google Shape;75;p12"/>
          <p:cNvSpPr txBox="1"/>
          <p:nvPr/>
        </p:nvSpPr>
        <p:spPr>
          <a:xfrm>
            <a:off x="4590862" y="4054468"/>
            <a:ext cx="3418661" cy="2308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900">
                <a:solidFill>
                  <a:schemeClr val="dk1"/>
                </a:solidFill>
                <a:latin typeface="Arial"/>
                <a:ea typeface="Arial"/>
                <a:cs typeface="Arial"/>
                <a:sym typeface="Arial"/>
              </a:rPr>
              <a:t>S3 was configured and contents for the website were uploaded</a:t>
            </a:r>
            <a:endParaRPr/>
          </a:p>
        </p:txBody>
      </p:sp>
      <p:pic>
        <p:nvPicPr>
          <p:cNvPr id="76" name="Google Shape;76;p12"/>
          <p:cNvPicPr preferRelativeResize="0"/>
          <p:nvPr/>
        </p:nvPicPr>
        <p:blipFill rotWithShape="1">
          <a:blip r:embed="rId4">
            <a:alphaModFix/>
          </a:blip>
          <a:srcRect b="0" l="0" r="0" t="0"/>
          <a:stretch/>
        </p:blipFill>
        <p:spPr>
          <a:xfrm>
            <a:off x="3995936" y="2397315"/>
            <a:ext cx="4608514" cy="155619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3"/>
          <p:cNvSpPr txBox="1"/>
          <p:nvPr>
            <p:ph idx="1" type="body"/>
          </p:nvPr>
        </p:nvSpPr>
        <p:spPr>
          <a:xfrm>
            <a:off x="323528" y="500568"/>
            <a:ext cx="8496944" cy="460648"/>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3F3F3F"/>
              </a:buClr>
              <a:buSzPts val="2000"/>
              <a:buNone/>
            </a:pPr>
            <a:r>
              <a:rPr b="1" lang="en-US">
                <a:latin typeface="Arial"/>
                <a:ea typeface="Arial"/>
                <a:cs typeface="Arial"/>
                <a:sym typeface="Arial"/>
              </a:rPr>
              <a:t>AWS Certificate Manager</a:t>
            </a:r>
            <a:endParaRPr/>
          </a:p>
        </p:txBody>
      </p:sp>
      <p:sp>
        <p:nvSpPr>
          <p:cNvPr id="82" name="Google Shape;82;p13"/>
          <p:cNvSpPr txBox="1"/>
          <p:nvPr>
            <p:ph idx="2" type="body"/>
          </p:nvPr>
        </p:nvSpPr>
        <p:spPr>
          <a:xfrm>
            <a:off x="202940" y="1052177"/>
            <a:ext cx="8738120" cy="2995737"/>
          </a:xfrm>
          <a:prstGeom prst="rect">
            <a:avLst/>
          </a:prstGeom>
          <a:noFill/>
          <a:ln>
            <a:noFill/>
          </a:ln>
        </p:spPr>
        <p:txBody>
          <a:bodyPr anchorCtr="0" anchor="t" bIns="45700" lIns="396000" spcFirstLastPara="1" rIns="91425" wrap="square" tIns="45700">
            <a:noAutofit/>
          </a:bodyPr>
          <a:lstStyle/>
          <a:p>
            <a:pPr indent="-285750" lvl="0" marL="285750" rtl="0" algn="l">
              <a:spcBef>
                <a:spcPts val="0"/>
              </a:spcBef>
              <a:spcAft>
                <a:spcPts val="0"/>
              </a:spcAft>
              <a:buClr>
                <a:srgbClr val="3F3F3F"/>
              </a:buClr>
              <a:buSzPts val="1200"/>
              <a:buFont typeface="Arial"/>
              <a:buChar char="•"/>
            </a:pPr>
            <a:r>
              <a:rPr lang="en-US" sz="1200">
                <a:latin typeface="Arial"/>
                <a:ea typeface="Arial"/>
                <a:cs typeface="Arial"/>
                <a:sym typeface="Arial"/>
              </a:rPr>
              <a:t>This service allows developers to provision, manage, and deploy public and private Secure Sockets Layer/Transport Layer Security (SSL/TLS) certificates for use with AWS services and internal connected resources.</a:t>
            </a:r>
            <a:endParaRPr/>
          </a:p>
          <a:p>
            <a:pPr indent="-285750" lvl="0" marL="285750" rtl="0" algn="l">
              <a:spcBef>
                <a:spcPts val="240"/>
              </a:spcBef>
              <a:spcAft>
                <a:spcPts val="0"/>
              </a:spcAft>
              <a:buClr>
                <a:srgbClr val="3F3F3F"/>
              </a:buClr>
              <a:buSzPts val="1200"/>
              <a:buFont typeface="Arial"/>
              <a:buChar char="•"/>
            </a:pPr>
            <a:r>
              <a:rPr lang="en-US" sz="1200">
                <a:latin typeface="Arial"/>
                <a:ea typeface="Arial"/>
                <a:cs typeface="Arial"/>
                <a:sym typeface="Arial"/>
              </a:rPr>
              <a:t>SSL protects website from phishing scams, data breaches, and many other threats. It builds a secure environment for both visitors and site developers.</a:t>
            </a:r>
            <a:endParaRPr/>
          </a:p>
          <a:p>
            <a:pPr indent="-285750" lvl="0" marL="285750" rtl="0" algn="l">
              <a:spcBef>
                <a:spcPts val="240"/>
              </a:spcBef>
              <a:spcAft>
                <a:spcPts val="0"/>
              </a:spcAft>
              <a:buClr>
                <a:srgbClr val="3F3F3F"/>
              </a:buClr>
              <a:buSzPts val="1200"/>
              <a:buFont typeface="Arial"/>
              <a:buChar char="•"/>
            </a:pPr>
            <a:r>
              <a:rPr lang="en-US" sz="1200">
                <a:latin typeface="Arial"/>
                <a:ea typeface="Arial"/>
                <a:cs typeface="Arial"/>
                <a:sym typeface="Arial"/>
              </a:rPr>
              <a:t>In this architecture AWS Certificate Manager was used to request a certificate, deploy it on ACM-integrated Amazon CloudFront distribution.</a:t>
            </a:r>
            <a:endParaRPr/>
          </a:p>
          <a:p>
            <a:pPr indent="-285750" lvl="0" marL="285750" rtl="0" algn="l">
              <a:spcBef>
                <a:spcPts val="240"/>
              </a:spcBef>
              <a:spcAft>
                <a:spcPts val="0"/>
              </a:spcAft>
              <a:buClr>
                <a:srgbClr val="3F3F3F"/>
              </a:buClr>
              <a:buSzPts val="1200"/>
              <a:buFont typeface="Arial"/>
              <a:buChar char="•"/>
            </a:pPr>
            <a:r>
              <a:rPr lang="en-US" sz="1200">
                <a:latin typeface="Arial"/>
                <a:ea typeface="Arial"/>
                <a:cs typeface="Arial"/>
                <a:sym typeface="Arial"/>
              </a:rPr>
              <a:t>SSL certificate for the registered domain is obtained from ACM Certificate and a record is created in Route 53.</a:t>
            </a:r>
            <a:endParaRPr/>
          </a:p>
        </p:txBody>
      </p:sp>
      <p:pic>
        <p:nvPicPr>
          <p:cNvPr id="83" name="Google Shape;83;p13"/>
          <p:cNvPicPr preferRelativeResize="0"/>
          <p:nvPr/>
        </p:nvPicPr>
        <p:blipFill rotWithShape="1">
          <a:blip r:embed="rId3">
            <a:alphaModFix/>
          </a:blip>
          <a:srcRect b="0" l="0" r="0" t="0"/>
          <a:stretch/>
        </p:blipFill>
        <p:spPr>
          <a:xfrm>
            <a:off x="331698" y="3175411"/>
            <a:ext cx="2800142" cy="1835239"/>
          </a:xfrm>
          <a:prstGeom prst="rect">
            <a:avLst/>
          </a:prstGeom>
          <a:noFill/>
          <a:ln>
            <a:noFill/>
          </a:ln>
        </p:spPr>
      </p:pic>
      <p:sp>
        <p:nvSpPr>
          <p:cNvPr id="84" name="Google Shape;84;p13"/>
          <p:cNvSpPr/>
          <p:nvPr/>
        </p:nvSpPr>
        <p:spPr>
          <a:xfrm>
            <a:off x="1907704" y="3291692"/>
            <a:ext cx="504056" cy="648209"/>
          </a:xfrm>
          <a:prstGeom prst="rect">
            <a:avLst/>
          </a:prstGeom>
          <a:no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85" name="Google Shape;85;p13"/>
          <p:cNvSpPr txBox="1"/>
          <p:nvPr/>
        </p:nvSpPr>
        <p:spPr>
          <a:xfrm>
            <a:off x="3876810" y="3238943"/>
            <a:ext cx="4339318" cy="2308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900">
                <a:solidFill>
                  <a:schemeClr val="dk1"/>
                </a:solidFill>
                <a:latin typeface="Arial"/>
                <a:ea typeface="Arial"/>
                <a:cs typeface="Arial"/>
                <a:sym typeface="Arial"/>
              </a:rPr>
              <a:t>ACM Validation record created in Route 53</a:t>
            </a:r>
            <a:endParaRPr/>
          </a:p>
        </p:txBody>
      </p:sp>
      <p:pic>
        <p:nvPicPr>
          <p:cNvPr id="86" name="Google Shape;86;p13"/>
          <p:cNvPicPr preferRelativeResize="0"/>
          <p:nvPr/>
        </p:nvPicPr>
        <p:blipFill rotWithShape="1">
          <a:blip r:embed="rId4">
            <a:alphaModFix/>
          </a:blip>
          <a:srcRect b="0" l="0" r="0" t="0"/>
          <a:stretch/>
        </p:blipFill>
        <p:spPr>
          <a:xfrm>
            <a:off x="3509331" y="2866318"/>
            <a:ext cx="5074276" cy="309093"/>
          </a:xfrm>
          <a:prstGeom prst="rect">
            <a:avLst/>
          </a:prstGeom>
          <a:noFill/>
          <a:ln>
            <a:noFill/>
          </a:ln>
        </p:spPr>
      </p:pic>
      <p:sp>
        <p:nvSpPr>
          <p:cNvPr id="87" name="Google Shape;87;p13"/>
          <p:cNvSpPr/>
          <p:nvPr/>
        </p:nvSpPr>
        <p:spPr>
          <a:xfrm>
            <a:off x="5135650" y="3010175"/>
            <a:ext cx="2380800" cy="176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