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sldIdLst>
    <p:sldId id="256" r:id="rId2"/>
    <p:sldId id="257" r:id="rId3"/>
    <p:sldId id="258" r:id="rId4"/>
    <p:sldId id="260" r:id="rId5"/>
    <p:sldId id="261" r:id="rId6"/>
    <p:sldId id="262" r:id="rId7"/>
    <p:sldId id="263" r:id="rId8"/>
    <p:sldId id="264" r:id="rId9"/>
    <p:sldId id="266" r:id="rId10"/>
    <p:sldId id="265"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1074C-84D5-EF4F-9B73-1608ACF8ED6B}" type="datetimeFigureOut">
              <a:rPr lang="en-US" smtClean="0"/>
              <a:t>8/15/19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E9508C8-2A45-B14C-AB06-96E355434B3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74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74C-84D5-EF4F-9B73-1608ACF8ED6B}" type="datetimeFigureOut">
              <a:rPr lang="en-US" smtClean="0"/>
              <a:t>8/15/19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508C8-2A45-B14C-AB06-96E355434B3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614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74C-84D5-EF4F-9B73-1608ACF8ED6B}" type="datetimeFigureOut">
              <a:rPr lang="en-US" smtClean="0"/>
              <a:t>8/15/19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508C8-2A45-B14C-AB06-96E355434B3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054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74C-84D5-EF4F-9B73-1608ACF8ED6B}" type="datetimeFigureOut">
              <a:rPr lang="en-US" smtClean="0"/>
              <a:t>8/15/19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508C8-2A45-B14C-AB06-96E355434B3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300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74C-84D5-EF4F-9B73-1608ACF8ED6B}" type="datetimeFigureOut">
              <a:rPr lang="en-US" smtClean="0"/>
              <a:t>8/15/19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508C8-2A45-B14C-AB06-96E355434B3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13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1074C-84D5-EF4F-9B73-1608ACF8ED6B}" type="datetimeFigureOut">
              <a:rPr lang="en-US" smtClean="0"/>
              <a:t>8/15/19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508C8-2A45-B14C-AB06-96E355434B3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24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1074C-84D5-EF4F-9B73-1608ACF8ED6B}" type="datetimeFigureOut">
              <a:rPr lang="en-US" smtClean="0"/>
              <a:t>8/15/19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508C8-2A45-B14C-AB06-96E355434B3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79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1074C-84D5-EF4F-9B73-1608ACF8ED6B}" type="datetimeFigureOut">
              <a:rPr lang="en-US" smtClean="0"/>
              <a:t>8/15/19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508C8-2A45-B14C-AB06-96E355434B3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65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1074C-84D5-EF4F-9B73-1608ACF8ED6B}" type="datetimeFigureOut">
              <a:rPr lang="en-US" smtClean="0"/>
              <a:t>8/15/19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508C8-2A45-B14C-AB06-96E355434B3B}" type="slidenum">
              <a:rPr lang="en-US" smtClean="0"/>
              <a:t>‹#›</a:t>
            </a:fld>
            <a:endParaRPr lang="en-US"/>
          </a:p>
        </p:txBody>
      </p:sp>
    </p:spTree>
    <p:extLst>
      <p:ext uri="{BB962C8B-B14F-4D97-AF65-F5344CB8AC3E}">
        <p14:creationId xmlns:p14="http://schemas.microsoft.com/office/powerpoint/2010/main" val="361140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1074C-84D5-EF4F-9B73-1608ACF8ED6B}" type="datetimeFigureOut">
              <a:rPr lang="en-US" smtClean="0"/>
              <a:t>8/15/19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508C8-2A45-B14C-AB06-96E355434B3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21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81074C-84D5-EF4F-9B73-1608ACF8ED6B}" type="datetimeFigureOut">
              <a:rPr lang="en-US" smtClean="0"/>
              <a:t>8/15/19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E9508C8-2A45-B14C-AB06-96E355434B3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410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81074C-84D5-EF4F-9B73-1608ACF8ED6B}" type="datetimeFigureOut">
              <a:rPr lang="en-US" smtClean="0"/>
              <a:t>8/15/19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E9508C8-2A45-B14C-AB06-96E355434B3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45845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D41710-DC42-0B4F-89C8-23FB003F20A1}"/>
              </a:ext>
            </a:extLst>
          </p:cNvPr>
          <p:cNvSpPr/>
          <p:nvPr/>
        </p:nvSpPr>
        <p:spPr>
          <a:xfrm>
            <a:off x="2194932" y="1257427"/>
            <a:ext cx="7802136"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Suggesting best venues for </a:t>
            </a:r>
          </a:p>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stay in Toronto for Tourism</a:t>
            </a:r>
            <a:endParaRPr lang="en-US" sz="5400" dirty="0">
              <a:ln w="0"/>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C7E81D9D-AF16-8440-A163-2EE819EA0862}"/>
              </a:ext>
            </a:extLst>
          </p:cNvPr>
          <p:cNvSpPr/>
          <p:nvPr/>
        </p:nvSpPr>
        <p:spPr>
          <a:xfrm>
            <a:off x="7837714" y="4792132"/>
            <a:ext cx="4354286" cy="1015663"/>
          </a:xfrm>
          <a:prstGeom prst="rect">
            <a:avLst/>
          </a:prstGeom>
        </p:spPr>
        <p:txBody>
          <a:bodyPr wrap="square">
            <a:spAutoFit/>
          </a:bodyPr>
          <a:lstStyle/>
          <a:p>
            <a:pPr marL="285750" indent="-285750" algn="ctr">
              <a:buFontTx/>
              <a:buChar char="-"/>
            </a:pPr>
            <a:r>
              <a:rPr lang="en-US" sz="2000" dirty="0">
                <a:ln w="0"/>
                <a:effectLst>
                  <a:outerShdw blurRad="38100" dist="19050" dir="2700000" algn="tl" rotWithShape="0">
                    <a:schemeClr val="dk1">
                      <a:alpha val="40000"/>
                    </a:schemeClr>
                  </a:outerShdw>
                </a:effectLst>
              </a:rPr>
              <a:t>By</a:t>
            </a:r>
          </a:p>
          <a:p>
            <a:pPr marL="285750" indent="-285750" algn="ctr">
              <a:buFontTx/>
              <a:buChar char="-"/>
            </a:pPr>
            <a:endParaRPr lang="en-US" sz="2000" dirty="0">
              <a:ln w="0"/>
              <a:effectLst>
                <a:outerShdw blurRad="38100" dist="19050" dir="2700000" algn="tl" rotWithShape="0">
                  <a:schemeClr val="dk1">
                    <a:alpha val="40000"/>
                  </a:schemeClr>
                </a:outerShdw>
              </a:effectLst>
            </a:endParaRPr>
          </a:p>
          <a:p>
            <a:pPr algn="ctr"/>
            <a:r>
              <a:rPr lang="en-US" sz="2000" dirty="0" err="1">
                <a:ln w="0"/>
                <a:effectLst>
                  <a:outerShdw blurRad="38100" dist="19050" dir="2700000" algn="tl" rotWithShape="0">
                    <a:schemeClr val="dk1">
                      <a:alpha val="40000"/>
                    </a:schemeClr>
                  </a:outerShdw>
                </a:effectLst>
              </a:rPr>
              <a:t>Navaneeth</a:t>
            </a:r>
            <a:r>
              <a:rPr lang="en-US" sz="2000" dirty="0">
                <a:ln w="0"/>
                <a:effectLst>
                  <a:outerShdw blurRad="38100" dist="19050" dir="2700000" algn="tl" rotWithShape="0">
                    <a:schemeClr val="dk1">
                      <a:alpha val="40000"/>
                    </a:schemeClr>
                  </a:outerShdw>
                </a:effectLst>
              </a:rPr>
              <a:t> Krishna </a:t>
            </a:r>
            <a:r>
              <a:rPr lang="en-US" sz="2000" dirty="0" err="1">
                <a:ln w="0"/>
                <a:effectLst>
                  <a:outerShdw blurRad="38100" dist="19050" dir="2700000" algn="tl" rotWithShape="0">
                    <a:schemeClr val="dk1">
                      <a:alpha val="40000"/>
                    </a:schemeClr>
                  </a:outerShdw>
                </a:effectLst>
              </a:rPr>
              <a:t>Vadapalli</a:t>
            </a:r>
            <a:endParaRPr 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515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0727A8-02F3-C642-A9CA-F07E0F0BA432}"/>
              </a:ext>
            </a:extLst>
          </p:cNvPr>
          <p:cNvSpPr/>
          <p:nvPr/>
        </p:nvSpPr>
        <p:spPr>
          <a:xfrm>
            <a:off x="5050681" y="120381"/>
            <a:ext cx="2090637" cy="584775"/>
          </a:xfrm>
          <a:prstGeom prst="rect">
            <a:avLst/>
          </a:prstGeom>
        </p:spPr>
        <p:txBody>
          <a:bodyPr wrap="none">
            <a:spAutoFit/>
          </a:bodyPr>
          <a:lstStyle/>
          <a:p>
            <a:pPr marR="0" lvl="0">
              <a:spcBef>
                <a:spcPts val="0"/>
              </a:spcBef>
              <a:spcAft>
                <a:spcPts val="0"/>
              </a:spcAft>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Discussion</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EDCDD3C-B98D-5940-B96A-9502D7C853C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53261" y="1033255"/>
            <a:ext cx="10285477" cy="4975660"/>
          </a:xfrm>
          <a:prstGeom prst="rect">
            <a:avLst/>
          </a:prstGeom>
        </p:spPr>
      </p:pic>
    </p:spTree>
    <p:extLst>
      <p:ext uri="{BB962C8B-B14F-4D97-AF65-F5344CB8AC3E}">
        <p14:creationId xmlns:p14="http://schemas.microsoft.com/office/powerpoint/2010/main" val="194789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137061-FC7C-A746-8BAA-6A17ECB9E8A0}"/>
              </a:ext>
            </a:extLst>
          </p:cNvPr>
          <p:cNvSpPr/>
          <p:nvPr/>
        </p:nvSpPr>
        <p:spPr>
          <a:xfrm>
            <a:off x="637308" y="1411805"/>
            <a:ext cx="10917382" cy="369331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Based on the use case of </a:t>
            </a:r>
            <a:r>
              <a:rPr lang="en-US" b="1" dirty="0">
                <a:latin typeface="Times New Roman" panose="02020603050405020304" pitchFamily="18" charset="0"/>
                <a:ea typeface="Calibri" panose="020F0502020204030204" pitchFamily="34" charset="0"/>
                <a:cs typeface="Times New Roman" panose="02020603050405020304" pitchFamily="18" charset="0"/>
              </a:rPr>
              <a:t>Suggesting best venues for stay in Toronto for Tourism: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The best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neighbourhood</a:t>
            </a:r>
            <a:r>
              <a:rPr lang="en-US" dirty="0">
                <a:latin typeface="Times New Roman" panose="02020603050405020304" pitchFamily="18" charset="0"/>
                <a:ea typeface="Times New Roman" panose="02020603050405020304" pitchFamily="18" charset="0"/>
                <a:cs typeface="Times New Roman" panose="02020603050405020304" pitchFamily="18" charset="0"/>
              </a:rPr>
              <a:t> could be any one from the top 8 entries. But based on the variety and of-course the case provided, the best Neighborhood would be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Harbourfront</a:t>
            </a:r>
            <a:r>
              <a:rPr lang="en-US" dirty="0">
                <a:latin typeface="Times New Roman" panose="02020603050405020304" pitchFamily="18" charset="0"/>
                <a:ea typeface="Times New Roman" panose="02020603050405020304" pitchFamily="18" charset="0"/>
                <a:cs typeface="Times New Roman" panose="02020603050405020304" pitchFamily="18" charset="0"/>
              </a:rPr>
              <a:t> East, Toronto Islands, Union Station’.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in the scope of the project cannot be decisively state or claim the best neighborhood as the factors such as reviews, number of visits made by people, costs, menu, sanitation and other vital factors are not taken into consideration.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future scenarios if these factors are tapped into and a model is prescribed on it, then the analysis would be more rigid and accurate. </a:t>
            </a: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EF7E765-5531-2148-AED7-B7A04FA7A8D8}"/>
              </a:ext>
            </a:extLst>
          </p:cNvPr>
          <p:cNvSpPr/>
          <p:nvPr/>
        </p:nvSpPr>
        <p:spPr>
          <a:xfrm>
            <a:off x="5023429" y="311128"/>
            <a:ext cx="2145139" cy="584775"/>
          </a:xfrm>
          <a:prstGeom prst="rect">
            <a:avLst/>
          </a:prstGeom>
        </p:spPr>
        <p:txBody>
          <a:bodyPr wrap="none">
            <a:spAutoFit/>
          </a:bodyPr>
          <a:lstStyle/>
          <a:p>
            <a:pPr marR="0" lvl="0">
              <a:spcBef>
                <a:spcPts val="0"/>
              </a:spcBef>
              <a:spcAft>
                <a:spcPts val="0"/>
              </a:spcAft>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022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4EB6A1-4BD1-F64E-8532-B19505FB7498}"/>
              </a:ext>
            </a:extLst>
          </p:cNvPr>
          <p:cNvSpPr/>
          <p:nvPr/>
        </p:nvSpPr>
        <p:spPr>
          <a:xfrm>
            <a:off x="597725" y="1405977"/>
            <a:ext cx="110836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Tourism is a social, cultural and economic phenomenon which entails the movement of people to countries or places outside their usual environment for personal or business/professional purposes.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Tourism generates about </a:t>
            </a:r>
            <a:r>
              <a:rPr lang="en-US" b="1" dirty="0">
                <a:latin typeface="Times New Roman" panose="02020603050405020304" pitchFamily="18" charset="0"/>
                <a:cs typeface="Times New Roman" panose="02020603050405020304" pitchFamily="18" charset="0"/>
              </a:rPr>
              <a:t>Half a Billion Dollar revenue</a:t>
            </a:r>
            <a:r>
              <a:rPr lang="en-US" dirty="0">
                <a:latin typeface="Times New Roman" panose="02020603050405020304" pitchFamily="18" charset="0"/>
                <a:cs typeface="Times New Roman" panose="02020603050405020304" pitchFamily="18" charset="0"/>
              </a:rPr>
              <a:t> worldwide.</a:t>
            </a:r>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15617D99-CB22-4B4A-9D23-B1741D2EADEB}"/>
              </a:ext>
            </a:extLst>
          </p:cNvPr>
          <p:cNvSpPr/>
          <p:nvPr/>
        </p:nvSpPr>
        <p:spPr>
          <a:xfrm>
            <a:off x="4009901" y="466986"/>
            <a:ext cx="3131127" cy="584775"/>
          </a:xfrm>
          <a:prstGeom prst="rect">
            <a:avLst/>
          </a:prstGeom>
        </p:spPr>
        <p:txBody>
          <a:bodyPr wrap="square">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3200"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3C0BE668-C56C-BB4D-9482-37B38E2488B2}"/>
              </a:ext>
            </a:extLst>
          </p:cNvPr>
          <p:cNvSpPr/>
          <p:nvPr/>
        </p:nvSpPr>
        <p:spPr>
          <a:xfrm>
            <a:off x="3780312" y="3042589"/>
            <a:ext cx="4011845" cy="584775"/>
          </a:xfrm>
          <a:prstGeom prst="rect">
            <a:avLst/>
          </a:prstGeom>
        </p:spPr>
        <p:txBody>
          <a:bodyPr wrap="square">
            <a:spAutoFit/>
          </a:bodyPr>
          <a:lstStyle/>
          <a:p>
            <a:pPr algn="ctr"/>
            <a:r>
              <a:rPr lang="en-US" sz="3200" dirty="0"/>
              <a:t>Problem Statement</a:t>
            </a:r>
          </a:p>
        </p:txBody>
      </p:sp>
      <p:sp>
        <p:nvSpPr>
          <p:cNvPr id="5" name="Rectangle 4">
            <a:extLst>
              <a:ext uri="{FF2B5EF4-FFF2-40B4-BE49-F238E27FC236}">
                <a16:creationId xmlns:a16="http://schemas.microsoft.com/office/drawing/2014/main" id="{785A0F6E-0241-4C4C-875C-359FA394F0F3}"/>
              </a:ext>
            </a:extLst>
          </p:cNvPr>
          <p:cNvSpPr/>
          <p:nvPr/>
        </p:nvSpPr>
        <p:spPr>
          <a:xfrm>
            <a:off x="597725" y="4110663"/>
            <a:ext cx="9955481"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Rate of exploitation by the local neighborhoods when a tourist comes to an unknown place.</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Tourists end up staying in places where the venues are very fat apart causing a lot of inconvenience</a:t>
            </a:r>
            <a:r>
              <a:rPr lang="en-US" dirty="0"/>
              <a:t>.</a:t>
            </a:r>
          </a:p>
        </p:txBody>
      </p:sp>
    </p:spTree>
    <p:extLst>
      <p:ext uri="{BB962C8B-B14F-4D97-AF65-F5344CB8AC3E}">
        <p14:creationId xmlns:p14="http://schemas.microsoft.com/office/powerpoint/2010/main" val="10018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C4DB51-80FB-1544-A577-9CCAC9368AF4}"/>
              </a:ext>
            </a:extLst>
          </p:cNvPr>
          <p:cNvSpPr/>
          <p:nvPr/>
        </p:nvSpPr>
        <p:spPr>
          <a:xfrm>
            <a:off x="700644" y="1305341"/>
            <a:ext cx="8550234" cy="4247317"/>
          </a:xfrm>
          <a:prstGeom prst="rect">
            <a:avLst/>
          </a:prstGeom>
        </p:spPr>
        <p:txBody>
          <a:bodyPr wrap="square">
            <a:spAutoFit/>
          </a:bodyPr>
          <a:lstStyle/>
          <a:p>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Data Sources: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The source of the data is Wikipedia and the links are attached below:</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https://en.wikipedia.org/wiki/List_of_postal_codes_of_Canada:_M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The link contains data about the neighborhoods in Toronto.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https://foursquare.com/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To get the venues around a location.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http://cocl.us/Geospatial_data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To get the co-ordinates of various neighborhoods of Toronto.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81D398D-7F5B-EA4A-A1D3-B58844B9BF09}"/>
              </a:ext>
            </a:extLst>
          </p:cNvPr>
          <p:cNvSpPr/>
          <p:nvPr/>
        </p:nvSpPr>
        <p:spPr>
          <a:xfrm>
            <a:off x="2642297" y="382381"/>
            <a:ext cx="6038566" cy="584775"/>
          </a:xfrm>
          <a:prstGeom prst="rect">
            <a:avLst/>
          </a:prstGeom>
        </p:spPr>
        <p:txBody>
          <a:bodyPr wrap="square">
            <a:spAutoFit/>
          </a:bodyPr>
          <a:lstStyle/>
          <a:p>
            <a:pPr algn="ct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Data acquisition</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037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21D69A-BC72-3D44-AA69-37EC07540DA0}"/>
              </a:ext>
            </a:extLst>
          </p:cNvPr>
          <p:cNvSpPr/>
          <p:nvPr/>
        </p:nvSpPr>
        <p:spPr>
          <a:xfrm>
            <a:off x="395844" y="1389412"/>
            <a:ext cx="11400311" cy="369331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final data was obtained by combining data from multiple sources into one.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data from Wikipedia has to be scrapped cleaned and obtain the columns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PostalCode</a:t>
            </a:r>
            <a:r>
              <a:rPr lang="en-US" dirty="0">
                <a:latin typeface="Times New Roman" panose="02020603050405020304" pitchFamily="18" charset="0"/>
                <a:ea typeface="Times New Roman" panose="02020603050405020304" pitchFamily="18" charset="0"/>
                <a:cs typeface="Times New Roman" panose="02020603050405020304" pitchFamily="18" charset="0"/>
              </a:rPr>
              <a:t>, Borough, and Neighborhood.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Later these had to be integrated with the co-ordinates (Latitudes and Longitudes).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processing involved working with the cells that have an assigned borough.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Ignore cells with a borough that is Not assigned.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More than one neighborhood can exist in one postal code area.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If a cell has a borough but a </a:t>
            </a:r>
            <a:r>
              <a:rPr lang="en-US" b="1" dirty="0">
                <a:latin typeface="Times New Roman" panose="02020603050405020304" pitchFamily="18" charset="0"/>
                <a:ea typeface="Times New Roman" panose="02020603050405020304" pitchFamily="18" charset="0"/>
                <a:cs typeface="Times New Roman" panose="02020603050405020304" pitchFamily="18" charset="0"/>
              </a:rPr>
              <a:t>Not assigned </a:t>
            </a:r>
            <a:r>
              <a:rPr lang="en-US" dirty="0">
                <a:latin typeface="Times New Roman" panose="02020603050405020304" pitchFamily="18" charset="0"/>
                <a:ea typeface="Times New Roman" panose="02020603050405020304" pitchFamily="18" charset="0"/>
                <a:cs typeface="Times New Roman" panose="02020603050405020304" pitchFamily="18" charset="0"/>
              </a:rPr>
              <a:t>neighborhood, then the neighborhood will be the same as the borough.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3EB8670-AD1C-DC4A-9198-DCE317493441}"/>
              </a:ext>
            </a:extLst>
          </p:cNvPr>
          <p:cNvSpPr/>
          <p:nvPr/>
        </p:nvSpPr>
        <p:spPr>
          <a:xfrm>
            <a:off x="3934690" y="496286"/>
            <a:ext cx="3451761" cy="584775"/>
          </a:xfrm>
          <a:prstGeom prst="rect">
            <a:avLst/>
          </a:prstGeom>
        </p:spPr>
        <p:txBody>
          <a:bodyPr wrap="square">
            <a:spAutoFit/>
          </a:bodyPr>
          <a:lstStyle/>
          <a:p>
            <a:pPr marR="0" lvl="1">
              <a:spcBef>
                <a:spcPts val="0"/>
              </a:spcBef>
              <a:spcAft>
                <a:spcPts val="0"/>
              </a:spcAft>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261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0BBC10-BAE0-144C-A5DF-5ED3018085D4}"/>
              </a:ext>
            </a:extLst>
          </p:cNvPr>
          <p:cNvPicPr/>
          <p:nvPr/>
        </p:nvPicPr>
        <p:blipFill>
          <a:blip r:embed="rId2">
            <a:extLst>
              <a:ext uri="{28A0092B-C50C-407E-A947-70E740481C1C}">
                <a14:useLocalDpi xmlns:a14="http://schemas.microsoft.com/office/drawing/2010/main" val="0"/>
              </a:ext>
            </a:extLst>
          </a:blip>
          <a:stretch>
            <a:fillRect/>
          </a:stretch>
        </p:blipFill>
        <p:spPr>
          <a:xfrm>
            <a:off x="3124200" y="1713886"/>
            <a:ext cx="5943600" cy="4286885"/>
          </a:xfrm>
          <a:prstGeom prst="rect">
            <a:avLst/>
          </a:prstGeom>
        </p:spPr>
      </p:pic>
      <p:sp>
        <p:nvSpPr>
          <p:cNvPr id="5" name="Rectangle 4">
            <a:extLst>
              <a:ext uri="{FF2B5EF4-FFF2-40B4-BE49-F238E27FC236}">
                <a16:creationId xmlns:a16="http://schemas.microsoft.com/office/drawing/2014/main" id="{377FDCBD-FDEA-D747-900E-7347AFBC5682}"/>
              </a:ext>
            </a:extLst>
          </p:cNvPr>
          <p:cNvSpPr/>
          <p:nvPr/>
        </p:nvSpPr>
        <p:spPr>
          <a:xfrm>
            <a:off x="3124200" y="272454"/>
            <a:ext cx="5943599" cy="584775"/>
          </a:xfrm>
          <a:prstGeom prst="rect">
            <a:avLst/>
          </a:prstGeom>
        </p:spPr>
        <p:txBody>
          <a:bodyPr wrap="square">
            <a:spAutoFit/>
          </a:bodyPr>
          <a:lstStyle/>
          <a:p>
            <a:pPr algn="ctr"/>
            <a:r>
              <a:rPr lang="en-US" sz="32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Exploratory Data Analysis</a:t>
            </a:r>
            <a:endParaRPr lang="en-US" sz="3200" b="1" dirty="0"/>
          </a:p>
        </p:txBody>
      </p:sp>
      <p:sp>
        <p:nvSpPr>
          <p:cNvPr id="6" name="Rectangle 5">
            <a:extLst>
              <a:ext uri="{FF2B5EF4-FFF2-40B4-BE49-F238E27FC236}">
                <a16:creationId xmlns:a16="http://schemas.microsoft.com/office/drawing/2014/main" id="{6DAE7563-A45D-5549-A197-3D1E3A56D9A2}"/>
              </a:ext>
            </a:extLst>
          </p:cNvPr>
          <p:cNvSpPr/>
          <p:nvPr/>
        </p:nvSpPr>
        <p:spPr>
          <a:xfrm>
            <a:off x="5422752" y="1054725"/>
            <a:ext cx="995785" cy="461665"/>
          </a:xfrm>
          <a:prstGeom prst="rect">
            <a:avLst/>
          </a:prstGeom>
        </p:spPr>
        <p:txBody>
          <a:bodyPr wrap="none">
            <a:spAutoFit/>
          </a:bodyPr>
          <a:lstStyle/>
          <a:p>
            <a:pPr algn="ctr"/>
            <a:r>
              <a:rPr lang="en-US" sz="24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Part 1</a:t>
            </a:r>
            <a:endParaRPr lang="en-US" sz="2400" b="1" dirty="0"/>
          </a:p>
        </p:txBody>
      </p:sp>
    </p:spTree>
    <p:extLst>
      <p:ext uri="{BB962C8B-B14F-4D97-AF65-F5344CB8AC3E}">
        <p14:creationId xmlns:p14="http://schemas.microsoft.com/office/powerpoint/2010/main" val="231813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B83E06-6317-2E46-A951-87A11A09700E}"/>
              </a:ext>
            </a:extLst>
          </p:cNvPr>
          <p:cNvSpPr/>
          <p:nvPr/>
        </p:nvSpPr>
        <p:spPr>
          <a:xfrm>
            <a:off x="5142694" y="418006"/>
            <a:ext cx="995785" cy="461665"/>
          </a:xfrm>
          <a:prstGeom prst="rect">
            <a:avLst/>
          </a:prstGeom>
        </p:spPr>
        <p:txBody>
          <a:bodyPr wrap="none">
            <a:spAutoFit/>
          </a:bodyPr>
          <a:lstStyle/>
          <a:p>
            <a:pPr algn="ctr"/>
            <a:r>
              <a:rPr lang="en-US" sz="24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Part 2</a:t>
            </a:r>
            <a:endParaRPr lang="en-US" sz="2400" b="1" dirty="0"/>
          </a:p>
        </p:txBody>
      </p:sp>
      <p:pic>
        <p:nvPicPr>
          <p:cNvPr id="3" name="Picture 2">
            <a:extLst>
              <a:ext uri="{FF2B5EF4-FFF2-40B4-BE49-F238E27FC236}">
                <a16:creationId xmlns:a16="http://schemas.microsoft.com/office/drawing/2014/main" id="{85A46FA8-14BF-1947-8D9D-52748E6E1414}"/>
              </a:ext>
            </a:extLst>
          </p:cNvPr>
          <p:cNvPicPr/>
          <p:nvPr/>
        </p:nvPicPr>
        <p:blipFill>
          <a:blip r:embed="rId2">
            <a:extLst>
              <a:ext uri="{28A0092B-C50C-407E-A947-70E740481C1C}">
                <a14:useLocalDpi xmlns:a14="http://schemas.microsoft.com/office/drawing/2010/main" val="0"/>
              </a:ext>
            </a:extLst>
          </a:blip>
          <a:stretch>
            <a:fillRect/>
          </a:stretch>
        </p:blipFill>
        <p:spPr>
          <a:xfrm>
            <a:off x="152400" y="1606136"/>
            <a:ext cx="5791201" cy="3954483"/>
          </a:xfrm>
          <a:prstGeom prst="rect">
            <a:avLst/>
          </a:prstGeom>
        </p:spPr>
      </p:pic>
      <p:pic>
        <p:nvPicPr>
          <p:cNvPr id="4" name="Picture 3">
            <a:extLst>
              <a:ext uri="{FF2B5EF4-FFF2-40B4-BE49-F238E27FC236}">
                <a16:creationId xmlns:a16="http://schemas.microsoft.com/office/drawing/2014/main" id="{0289CC7A-EF16-D84F-9ABF-79AB985BBFA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1606136"/>
            <a:ext cx="5943600" cy="3954483"/>
          </a:xfrm>
          <a:prstGeom prst="rect">
            <a:avLst/>
          </a:prstGeom>
        </p:spPr>
      </p:pic>
    </p:spTree>
    <p:extLst>
      <p:ext uri="{BB962C8B-B14F-4D97-AF65-F5344CB8AC3E}">
        <p14:creationId xmlns:p14="http://schemas.microsoft.com/office/powerpoint/2010/main" val="243654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BF7A45-8BF6-1E45-8631-C49CB735175B}"/>
              </a:ext>
            </a:extLst>
          </p:cNvPr>
          <p:cNvSpPr/>
          <p:nvPr/>
        </p:nvSpPr>
        <p:spPr>
          <a:xfrm>
            <a:off x="5208852" y="121123"/>
            <a:ext cx="995785" cy="461665"/>
          </a:xfrm>
          <a:prstGeom prst="rect">
            <a:avLst/>
          </a:prstGeom>
        </p:spPr>
        <p:txBody>
          <a:bodyPr wrap="none">
            <a:spAutoFit/>
          </a:bodyPr>
          <a:lstStyle/>
          <a:p>
            <a:pPr algn="ctr"/>
            <a:r>
              <a:rPr lang="en-US" sz="2400" b="1"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Part 3</a:t>
            </a:r>
            <a:endParaRPr lang="en-US" sz="2400" b="1" dirty="0"/>
          </a:p>
        </p:txBody>
      </p:sp>
      <p:pic>
        <p:nvPicPr>
          <p:cNvPr id="3" name="Picture 2">
            <a:extLst>
              <a:ext uri="{FF2B5EF4-FFF2-40B4-BE49-F238E27FC236}">
                <a16:creationId xmlns:a16="http://schemas.microsoft.com/office/drawing/2014/main" id="{D7D5F70F-8F76-FA40-AD84-C55C52E15C4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214" y="679162"/>
            <a:ext cx="6053786" cy="2598427"/>
          </a:xfrm>
          <a:prstGeom prst="rect">
            <a:avLst/>
          </a:prstGeom>
        </p:spPr>
      </p:pic>
      <p:pic>
        <p:nvPicPr>
          <p:cNvPr id="4" name="Picture 3">
            <a:extLst>
              <a:ext uri="{FF2B5EF4-FFF2-40B4-BE49-F238E27FC236}">
                <a16:creationId xmlns:a16="http://schemas.microsoft.com/office/drawing/2014/main" id="{E97B7DB6-22B5-A640-A96F-0978088B91F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3277589"/>
            <a:ext cx="6053786" cy="2853747"/>
          </a:xfrm>
          <a:prstGeom prst="rect">
            <a:avLst/>
          </a:prstGeom>
        </p:spPr>
      </p:pic>
      <p:sp>
        <p:nvSpPr>
          <p:cNvPr id="5" name="Rectangle 4">
            <a:extLst>
              <a:ext uri="{FF2B5EF4-FFF2-40B4-BE49-F238E27FC236}">
                <a16:creationId xmlns:a16="http://schemas.microsoft.com/office/drawing/2014/main" id="{39150ACB-659A-C04B-A3A3-0CF7393AFEF8}"/>
              </a:ext>
            </a:extLst>
          </p:cNvPr>
          <p:cNvSpPr/>
          <p:nvPr/>
        </p:nvSpPr>
        <p:spPr>
          <a:xfrm>
            <a:off x="220344" y="4687472"/>
            <a:ext cx="5664530" cy="646331"/>
          </a:xfrm>
          <a:prstGeom prst="rect">
            <a:avLst/>
          </a:prstGeom>
        </p:spPr>
        <p:txBody>
          <a:bodyPr wrap="square">
            <a:spAutoFit/>
          </a:bodyPr>
          <a:lstStyle/>
          <a:p>
            <a:r>
              <a:rPr lang="en-US" u="sng" dirty="0">
                <a:latin typeface="Times New Roman" panose="02020603050405020304" pitchFamily="18" charset="0"/>
                <a:ea typeface="Times New Roman" panose="02020603050405020304" pitchFamily="18" charset="0"/>
                <a:cs typeface="Times New Roman" panose="02020603050405020304" pitchFamily="18" charset="0"/>
              </a:rPr>
              <a:t>Top 20 neighborhoods which have highest number of venues located within 500 meters of the location</a:t>
            </a:r>
            <a:endParaRPr lang="en-US"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BB87800-C301-9647-A9F0-C061D1E8B82F}"/>
              </a:ext>
            </a:extLst>
          </p:cNvPr>
          <p:cNvSpPr/>
          <p:nvPr/>
        </p:nvSpPr>
        <p:spPr>
          <a:xfrm>
            <a:off x="6096000" y="1152478"/>
            <a:ext cx="4275594" cy="369332"/>
          </a:xfrm>
          <a:prstGeom prst="rect">
            <a:avLst/>
          </a:prstGeom>
        </p:spPr>
        <p:txBody>
          <a:bodyPr wrap="none">
            <a:spAutoFit/>
          </a:bodyPr>
          <a:lstStyle/>
          <a:p>
            <a:r>
              <a:rPr lang="en-US" u="sng" dirty="0">
                <a:latin typeface="Times New Roman" panose="02020603050405020304" pitchFamily="18" charset="0"/>
                <a:ea typeface="Times New Roman" panose="02020603050405020304" pitchFamily="18" charset="0"/>
                <a:cs typeface="Times New Roman" panose="02020603050405020304" pitchFamily="18" charset="0"/>
              </a:rPr>
              <a:t>Using Foursquare API to get nearby venues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343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ACFB6D-B7B1-AE48-ACF1-D124DB01C4E8}"/>
              </a:ext>
            </a:extLst>
          </p:cNvPr>
          <p:cNvSpPr/>
          <p:nvPr/>
        </p:nvSpPr>
        <p:spPr>
          <a:xfrm>
            <a:off x="5260191" y="358631"/>
            <a:ext cx="1462260" cy="584775"/>
          </a:xfrm>
          <a:prstGeom prst="rect">
            <a:avLst/>
          </a:prstGeom>
        </p:spPr>
        <p:txBody>
          <a:bodyPr wrap="none">
            <a:spAutoFit/>
          </a:bodyPr>
          <a:lstStyle/>
          <a:p>
            <a:pPr algn="ct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Results</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1A45556-8AA2-B440-80B7-F739BFDB5DC3}"/>
              </a:ext>
            </a:extLst>
          </p:cNvPr>
          <p:cNvPicPr/>
          <p:nvPr/>
        </p:nvPicPr>
        <p:blipFill>
          <a:blip r:embed="rId2">
            <a:extLst>
              <a:ext uri="{28A0092B-C50C-407E-A947-70E740481C1C}">
                <a14:useLocalDpi xmlns:a14="http://schemas.microsoft.com/office/drawing/2010/main" val="0"/>
              </a:ext>
            </a:extLst>
          </a:blip>
          <a:stretch>
            <a:fillRect/>
          </a:stretch>
        </p:blipFill>
        <p:spPr>
          <a:xfrm>
            <a:off x="596966" y="1320284"/>
            <a:ext cx="5794375" cy="4003675"/>
          </a:xfrm>
          <a:prstGeom prst="rect">
            <a:avLst/>
          </a:prstGeom>
        </p:spPr>
      </p:pic>
      <p:sp>
        <p:nvSpPr>
          <p:cNvPr id="5" name="Rectangle 4">
            <a:extLst>
              <a:ext uri="{FF2B5EF4-FFF2-40B4-BE49-F238E27FC236}">
                <a16:creationId xmlns:a16="http://schemas.microsoft.com/office/drawing/2014/main" id="{02E5BA23-BC94-574A-83B5-C9F2581DF472}"/>
              </a:ext>
            </a:extLst>
          </p:cNvPr>
          <p:cNvSpPr/>
          <p:nvPr/>
        </p:nvSpPr>
        <p:spPr>
          <a:xfrm>
            <a:off x="6985107" y="2828834"/>
            <a:ext cx="5103973"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Analyzing the sum of squared distances of the centroids of the cluster.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optimal value of k = 5. The reason being the elbow joint occurring at k = 5.  </a:t>
            </a:r>
          </a:p>
        </p:txBody>
      </p:sp>
    </p:spTree>
    <p:extLst>
      <p:ext uri="{BB962C8B-B14F-4D97-AF65-F5344CB8AC3E}">
        <p14:creationId xmlns:p14="http://schemas.microsoft.com/office/powerpoint/2010/main" val="134781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EF0690-5FA0-C441-ABDE-5F93422C26F7}"/>
              </a:ext>
            </a:extLst>
          </p:cNvPr>
          <p:cNvSpPr/>
          <p:nvPr/>
        </p:nvSpPr>
        <p:spPr>
          <a:xfrm>
            <a:off x="154379" y="4263242"/>
            <a:ext cx="12037621"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Cluster 2 is very highly concentrated having 81 Burrows in the group.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This implies that the 81 neighborhoods in that area have very high similarity and is the best cluster to live in.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reasons being high availability of the venues around the neighborhood and having a variety of options to explore.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Cluster 1 stands second as there are 13 Burrows in the group.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6CB88BD-CC56-DD49-822D-5EDBD2C6976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45845" y="106878"/>
            <a:ext cx="6292513" cy="3984493"/>
          </a:xfrm>
          <a:prstGeom prst="rect">
            <a:avLst/>
          </a:prstGeom>
        </p:spPr>
      </p:pic>
    </p:spTree>
    <p:extLst>
      <p:ext uri="{BB962C8B-B14F-4D97-AF65-F5344CB8AC3E}">
        <p14:creationId xmlns:p14="http://schemas.microsoft.com/office/powerpoint/2010/main" val="41341206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{82640FDE-B845-1A43-9E93-BA34176C3FFE}tf10001119</Template>
  <TotalTime>41</TotalTime>
  <Words>468</Words>
  <Application>Microsoft Macintosh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Navaneeth Vadapalli</dc:creator>
  <cp:lastModifiedBy>Navaneeth Vadapalli</cp:lastModifiedBy>
  <cp:revision>57</cp:revision>
  <dcterms:created xsi:type="dcterms:W3CDTF">2019-08-16T02:27:36Z</dcterms:created>
  <dcterms:modified xsi:type="dcterms:W3CDTF">2019-08-16T03:11:22Z</dcterms:modified>
</cp:coreProperties>
</file>