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22"/>
  </p:notesMasterIdLst>
  <p:sldIdLst>
    <p:sldId id="256" r:id="rId2"/>
    <p:sldId id="258" r:id="rId3"/>
    <p:sldId id="262" r:id="rId4"/>
    <p:sldId id="300" r:id="rId5"/>
    <p:sldId id="301" r:id="rId6"/>
    <p:sldId id="263" r:id="rId7"/>
    <p:sldId id="291" r:id="rId8"/>
    <p:sldId id="292" r:id="rId9"/>
    <p:sldId id="293" r:id="rId10"/>
    <p:sldId id="303" r:id="rId11"/>
    <p:sldId id="302" r:id="rId12"/>
    <p:sldId id="294" r:id="rId13"/>
    <p:sldId id="304" r:id="rId14"/>
    <p:sldId id="306" r:id="rId15"/>
    <p:sldId id="307" r:id="rId16"/>
    <p:sldId id="309" r:id="rId17"/>
    <p:sldId id="310" r:id="rId18"/>
    <p:sldId id="311" r:id="rId19"/>
    <p:sldId id="295" r:id="rId20"/>
    <p:sldId id="290" r:id="rId21"/>
  </p:sldIdLst>
  <p:sldSz cx="9144000" cy="5143500" type="screen16x9"/>
  <p:notesSz cx="9144000" cy="6858000"/>
  <p:embeddedFontLst>
    <p:embeddedFont>
      <p:font typeface="Montserrat Medium" panose="020B0604020202020204" charset="0"/>
      <p:regular r:id="rId23"/>
      <p:bold r:id="rId24"/>
      <p:italic r:id="rId25"/>
      <p:boldItalic r:id="rId26"/>
    </p:embeddedFont>
    <p:embeddedFont>
      <p:font typeface="Nunito" panose="020B0604020202020204" charset="0"/>
      <p:regular r:id="rId27"/>
      <p:bold r:id="rId28"/>
      <p:italic r:id="rId29"/>
      <p:boldItalic r:id="rId30"/>
    </p:embeddedFont>
    <p:embeddedFont>
      <p:font typeface="Montserrat" panose="020B0604020202020204" charset="0"/>
      <p:regular r:id="rId31"/>
      <p:bold r:id="rId32"/>
      <p:italic r:id="rId33"/>
      <p:boldItalic r:id="rId34"/>
    </p:embeddedFont>
    <p:embeddedFont>
      <p:font typeface="Lato" panose="020B0604020202020204" charset="0"/>
      <p:regular r:id="rId35"/>
      <p:bold r:id="rId36"/>
      <p:italic r:id="rId37"/>
      <p:boldItalic r:id="rId38"/>
    </p:embeddedFont>
    <p:embeddedFont>
      <p:font typeface="Cambria Math" panose="02040503050406030204" pitchFamily="18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36DB40-47D8-4FDD-B250-A96F5E7751B8}">
  <a:tblStyle styleId="{1D36DB40-47D8-4FDD-B250-A96F5E7751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30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04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9c029a1faf_0_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g9c029a1f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a4d9eac47b_1_10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a4d9eac47b_1_108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148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a4d9eac47b_1_10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a4d9eac47b_1_108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720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a4d9eac47b_1_10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a4d9eac47b_1_108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061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a4d9eac47b_1_10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a4d9eac47b_1_108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807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a4d9eac47b_1_10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a4d9eac47b_1_108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358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a4d9eac47b_1_10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a4d9eac47b_1_108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918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a4d9eac47b_1_10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a4d9eac47b_1_108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1208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a4d9eac47b_1_10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a4d9eac47b_1_108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088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a4d9eac47b_1_10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a4d9eac47b_1_108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3064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c029a1faf_0_7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c029a1faf_0_793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761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9c029a1faf_0_1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9c029a1faf_0_152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ga4d9eac47b_4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2" name="Google Shape;2782;ga4d9eac47b_4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c029a1faf_0_7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c029a1faf_0_793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a4d9eac4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a4d9eac47b_0_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206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a4d9eac4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a4d9eac47b_0_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607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a4d9eac4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a4d9eac47b_0_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a4d9eac4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a4d9eac47b_0_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491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ga4d9eac47b_1_5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1" name="Google Shape;2591;ga4d9eac47b_1_557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822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a4d9eac47b_1_10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a4d9eac47b_1_108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722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01252" y="1467375"/>
            <a:ext cx="3955500" cy="17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01359" y="3169875"/>
            <a:ext cx="2198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707525"/>
            <a:ext cx="5385788" cy="435917"/>
          </a:xfrm>
          <a:custGeom>
            <a:avLst/>
            <a:gdLst/>
            <a:ahLst/>
            <a:cxnLst/>
            <a:rect l="l" t="t" r="r" b="b"/>
            <a:pathLst>
              <a:path w="239262" h="48665" extrusionOk="0">
                <a:moveTo>
                  <a:pt x="0" y="0"/>
                </a:moveTo>
                <a:lnTo>
                  <a:pt x="0" y="48665"/>
                </a:lnTo>
                <a:lnTo>
                  <a:pt x="239262" y="48665"/>
                </a:lnTo>
                <a:lnTo>
                  <a:pt x="239262" y="0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34677" y="-236317"/>
            <a:ext cx="2255500" cy="754675"/>
          </a:xfrm>
          <a:custGeom>
            <a:avLst/>
            <a:gdLst/>
            <a:ahLst/>
            <a:cxnLst/>
            <a:rect l="l" t="t" r="r" b="b"/>
            <a:pathLst>
              <a:path w="90220" h="30187" extrusionOk="0">
                <a:moveTo>
                  <a:pt x="89445" y="775"/>
                </a:moveTo>
                <a:lnTo>
                  <a:pt x="89445" y="29412"/>
                </a:lnTo>
                <a:lnTo>
                  <a:pt x="774" y="29412"/>
                </a:lnTo>
                <a:lnTo>
                  <a:pt x="774" y="775"/>
                </a:lnTo>
                <a:close/>
                <a:moveTo>
                  <a:pt x="0" y="1"/>
                </a:moveTo>
                <a:lnTo>
                  <a:pt x="0" y="30186"/>
                </a:lnTo>
                <a:lnTo>
                  <a:pt x="90219" y="30186"/>
                </a:lnTo>
                <a:lnTo>
                  <a:pt x="90219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3628328" y="4535472"/>
            <a:ext cx="749495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57927" y="320008"/>
            <a:ext cx="1410150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 userDrawn="1">
  <p:cSld name="CUSTOM_34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/>
          <p:nvPr/>
        </p:nvSpPr>
        <p:spPr>
          <a:xfrm>
            <a:off x="8552575" y="710050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0"/>
          <p:cNvSpPr/>
          <p:nvPr/>
        </p:nvSpPr>
        <p:spPr>
          <a:xfrm>
            <a:off x="-676600" y="3404363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40"/>
          <p:cNvSpPr/>
          <p:nvPr/>
        </p:nvSpPr>
        <p:spPr>
          <a:xfrm>
            <a:off x="3902363" y="4925650"/>
            <a:ext cx="1339269" cy="795308"/>
          </a:xfrm>
          <a:custGeom>
            <a:avLst/>
            <a:gdLst/>
            <a:ahLst/>
            <a:cxnLst/>
            <a:rect l="l" t="t" r="r" b="b"/>
            <a:pathLst>
              <a:path w="239262" h="48665" extrusionOk="0">
                <a:moveTo>
                  <a:pt x="0" y="0"/>
                </a:moveTo>
                <a:lnTo>
                  <a:pt x="0" y="48665"/>
                </a:lnTo>
                <a:lnTo>
                  <a:pt x="239262" y="48665"/>
                </a:lnTo>
                <a:lnTo>
                  <a:pt x="239262" y="0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0"/>
          <p:cNvSpPr/>
          <p:nvPr/>
        </p:nvSpPr>
        <p:spPr>
          <a:xfrm rot="5400000">
            <a:off x="88783" y="3247729"/>
            <a:ext cx="722984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64450" y="4621213"/>
            <a:ext cx="989013" cy="401637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lvl="0"/>
            <a:fld id="{D4E3A0A4-94D5-4EE2-92FF-15768C4CE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 userDrawn="1">
  <p:cSld name="CUSTOM_34_1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/>
          <p:nvPr/>
        </p:nvSpPr>
        <p:spPr>
          <a:xfrm>
            <a:off x="7527327" y="312750"/>
            <a:ext cx="1410150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41"/>
          <p:cNvSpPr/>
          <p:nvPr/>
        </p:nvSpPr>
        <p:spPr>
          <a:xfrm>
            <a:off x="8552575" y="-206350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41"/>
          <p:cNvSpPr/>
          <p:nvPr/>
        </p:nvSpPr>
        <p:spPr>
          <a:xfrm>
            <a:off x="6454752" y="4740700"/>
            <a:ext cx="1410150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41"/>
          <p:cNvSpPr/>
          <p:nvPr/>
        </p:nvSpPr>
        <p:spPr>
          <a:xfrm rot="5400000">
            <a:off x="-167273" y="2171850"/>
            <a:ext cx="1410150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1"/>
          <p:cNvSpPr/>
          <p:nvPr/>
        </p:nvSpPr>
        <p:spPr>
          <a:xfrm>
            <a:off x="-629275" y="2458375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64450" y="4621213"/>
            <a:ext cx="989013" cy="401637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lvl="0"/>
            <a:fld id="{D4E3A0A4-94D5-4EE2-92FF-15768C4CE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 userDrawn="1">
  <p:cSld name="Section header 2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>
            <a:spLocks noGrp="1"/>
          </p:cNvSpPr>
          <p:nvPr>
            <p:ph type="title" hasCustomPrompt="1"/>
          </p:nvPr>
        </p:nvSpPr>
        <p:spPr>
          <a:xfrm>
            <a:off x="5384981" y="1454165"/>
            <a:ext cx="1268700" cy="9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900"/>
              <a:buNone/>
              <a:defRPr sz="4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t>xx%</a:t>
            </a:r>
          </a:p>
        </p:txBody>
      </p:sp>
      <p:sp>
        <p:nvSpPr>
          <p:cNvPr id="240" name="Google Shape;240;p31"/>
          <p:cNvSpPr txBox="1">
            <a:spLocks noGrp="1"/>
          </p:cNvSpPr>
          <p:nvPr>
            <p:ph type="title" idx="2"/>
          </p:nvPr>
        </p:nvSpPr>
        <p:spPr>
          <a:xfrm>
            <a:off x="5384981" y="2239868"/>
            <a:ext cx="2935800" cy="8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7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subTitle" idx="1"/>
          </p:nvPr>
        </p:nvSpPr>
        <p:spPr>
          <a:xfrm>
            <a:off x="5384975" y="3206246"/>
            <a:ext cx="29358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31"/>
          <p:cNvSpPr/>
          <p:nvPr/>
        </p:nvSpPr>
        <p:spPr>
          <a:xfrm rot="10800000" flipH="1">
            <a:off x="3260002" y="558958"/>
            <a:ext cx="1137093" cy="855652"/>
          </a:xfrm>
          <a:custGeom>
            <a:avLst/>
            <a:gdLst/>
            <a:ahLst/>
            <a:cxnLst/>
            <a:rect l="l" t="t" r="r" b="b"/>
            <a:pathLst>
              <a:path w="239262" h="48665" extrusionOk="0">
                <a:moveTo>
                  <a:pt x="0" y="0"/>
                </a:moveTo>
                <a:lnTo>
                  <a:pt x="0" y="48665"/>
                </a:lnTo>
                <a:lnTo>
                  <a:pt x="239262" y="48665"/>
                </a:lnTo>
                <a:lnTo>
                  <a:pt x="239262" y="0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1"/>
          <p:cNvSpPr/>
          <p:nvPr/>
        </p:nvSpPr>
        <p:spPr>
          <a:xfrm rot="10800000" flipH="1">
            <a:off x="8277352" y="728585"/>
            <a:ext cx="1410150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1"/>
          <p:cNvSpPr/>
          <p:nvPr/>
        </p:nvSpPr>
        <p:spPr>
          <a:xfrm rot="5400000" flipH="1">
            <a:off x="5973213" y="4396323"/>
            <a:ext cx="632233" cy="645825"/>
          </a:xfrm>
          <a:custGeom>
            <a:avLst/>
            <a:gdLst/>
            <a:ahLst/>
            <a:cxnLst/>
            <a:rect l="l" t="t" r="r" b="b"/>
            <a:pathLst>
              <a:path w="66903" h="25833" extrusionOk="0">
                <a:moveTo>
                  <a:pt x="1" y="1"/>
                </a:moveTo>
                <a:lnTo>
                  <a:pt x="1" y="25833"/>
                </a:lnTo>
                <a:lnTo>
                  <a:pt x="66903" y="25833"/>
                </a:lnTo>
                <a:lnTo>
                  <a:pt x="66903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1"/>
          <p:cNvSpPr/>
          <p:nvPr/>
        </p:nvSpPr>
        <p:spPr>
          <a:xfrm rot="5400000" flipH="1">
            <a:off x="5492392" y="4617977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64450" y="4621213"/>
            <a:ext cx="989013" cy="401637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lvl="0"/>
            <a:fld id="{D4E3A0A4-94D5-4EE2-92FF-15768C4CE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88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855250" y="1434057"/>
            <a:ext cx="1268700" cy="9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900"/>
              <a:buNone/>
              <a:defRPr sz="5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855250" y="2187825"/>
            <a:ext cx="38055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250" y="3184675"/>
            <a:ext cx="27624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-548498" y="4287850"/>
            <a:ext cx="1137093" cy="855652"/>
          </a:xfrm>
          <a:custGeom>
            <a:avLst/>
            <a:gdLst/>
            <a:ahLst/>
            <a:cxnLst/>
            <a:rect l="l" t="t" r="r" b="b"/>
            <a:pathLst>
              <a:path w="239262" h="48665" extrusionOk="0">
                <a:moveTo>
                  <a:pt x="0" y="0"/>
                </a:moveTo>
                <a:lnTo>
                  <a:pt x="0" y="48665"/>
                </a:lnTo>
                <a:lnTo>
                  <a:pt x="239262" y="48665"/>
                </a:lnTo>
                <a:lnTo>
                  <a:pt x="239262" y="0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5400000">
            <a:off x="3934813" y="264738"/>
            <a:ext cx="632233" cy="645825"/>
          </a:xfrm>
          <a:custGeom>
            <a:avLst/>
            <a:gdLst/>
            <a:ahLst/>
            <a:cxnLst/>
            <a:rect l="l" t="t" r="r" b="b"/>
            <a:pathLst>
              <a:path w="66903" h="25833" extrusionOk="0">
                <a:moveTo>
                  <a:pt x="1" y="1"/>
                </a:moveTo>
                <a:lnTo>
                  <a:pt x="1" y="25833"/>
                </a:lnTo>
                <a:lnTo>
                  <a:pt x="66903" y="25833"/>
                </a:lnTo>
                <a:lnTo>
                  <a:pt x="66903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5400000">
            <a:off x="3453992" y="-703117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-676612" y="-730375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8653700" y="2000425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-158487" y="4620850"/>
            <a:ext cx="1339269" cy="795308"/>
          </a:xfrm>
          <a:custGeom>
            <a:avLst/>
            <a:gdLst/>
            <a:ahLst/>
            <a:cxnLst/>
            <a:rect l="l" t="t" r="r" b="b"/>
            <a:pathLst>
              <a:path w="239262" h="48665" extrusionOk="0">
                <a:moveTo>
                  <a:pt x="0" y="0"/>
                </a:moveTo>
                <a:lnTo>
                  <a:pt x="0" y="48665"/>
                </a:lnTo>
                <a:lnTo>
                  <a:pt x="239262" y="48665"/>
                </a:lnTo>
                <a:lnTo>
                  <a:pt x="239262" y="0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 rot="5400000">
            <a:off x="68183" y="398029"/>
            <a:ext cx="722984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64450" y="4621213"/>
            <a:ext cx="989013" cy="401637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lvl="0"/>
            <a:fld id="{D4E3A0A4-94D5-4EE2-92FF-15768C4CE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userDrawn="1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324691" y="1091725"/>
            <a:ext cx="4494600" cy="15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563350" y="2972125"/>
            <a:ext cx="4017300" cy="87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3902363" y="4925650"/>
            <a:ext cx="1339269" cy="795308"/>
          </a:xfrm>
          <a:custGeom>
            <a:avLst/>
            <a:gdLst/>
            <a:ahLst/>
            <a:cxnLst/>
            <a:rect l="l" t="t" r="r" b="b"/>
            <a:pathLst>
              <a:path w="239262" h="48665" extrusionOk="0">
                <a:moveTo>
                  <a:pt x="0" y="0"/>
                </a:moveTo>
                <a:lnTo>
                  <a:pt x="0" y="48665"/>
                </a:lnTo>
                <a:lnTo>
                  <a:pt x="239262" y="48665"/>
                </a:lnTo>
                <a:lnTo>
                  <a:pt x="239262" y="0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9"/>
          <p:cNvSpPr/>
          <p:nvPr/>
        </p:nvSpPr>
        <p:spPr>
          <a:xfrm rot="10800000" flipH="1">
            <a:off x="8627950" y="4066538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/>
          <p:nvPr/>
        </p:nvSpPr>
        <p:spPr>
          <a:xfrm rot="10800000" flipH="1">
            <a:off x="-676600" y="1895238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 rot="5400000" flipH="1">
            <a:off x="88783" y="2927496"/>
            <a:ext cx="722984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64450" y="4621213"/>
            <a:ext cx="989013" cy="401637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lvl="0"/>
            <a:fld id="{D4E3A0A4-94D5-4EE2-92FF-15768C4CE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64450" y="4627744"/>
            <a:ext cx="989013" cy="401637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lvl="0"/>
            <a:fld id="{D4E3A0A4-94D5-4EE2-92FF-15768C4CE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457200" y="1198435"/>
            <a:ext cx="8229600" cy="3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650" tIns="34325" rIns="68650" bIns="34325" anchor="t" anchorCtr="0">
            <a:noAutofit/>
          </a:bodyPr>
          <a:lstStyle>
            <a:lvl1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200"/>
            </a:lvl1pPr>
            <a:lvl2pPr marL="914400" lvl="1" indent="-298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/>
            </a:lvl2pPr>
            <a:lvl3pPr marL="1371600" lvl="2" indent="-298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/>
            </a:lvl3pPr>
            <a:lvl4pPr marL="1828800" lvl="3" indent="-298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/>
            </a:lvl4pPr>
            <a:lvl5pPr marL="2286000" lvl="4" indent="-298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/>
            </a:lvl5pPr>
            <a:lvl6pPr marL="2743200" lvl="5" indent="-298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/>
            </a:lvl6pPr>
            <a:lvl7pPr marL="3200400" lvl="6" indent="-298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/>
            </a:lvl7pPr>
            <a:lvl8pPr marL="3657600" lvl="7" indent="-298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/>
            </a:lvl8pPr>
            <a:lvl9pPr marL="4114800" lvl="8" indent="-298450" algn="l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dt" idx="10"/>
          </p:nvPr>
        </p:nvSpPr>
        <p:spPr>
          <a:xfrm>
            <a:off x="457200" y="4732020"/>
            <a:ext cx="21306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ftr" idx="11"/>
          </p:nvPr>
        </p:nvSpPr>
        <p:spPr>
          <a:xfrm>
            <a:off x="3118104" y="4732020"/>
            <a:ext cx="28986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664450" y="4621213"/>
            <a:ext cx="989013" cy="401637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lvl="0"/>
            <a:fld id="{D4E3A0A4-94D5-4EE2-92FF-15768C4CE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userDrawn="1">
  <p:cSld name="CUSTOM_20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1666325" y="3058600"/>
            <a:ext cx="17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2"/>
          </p:nvPr>
        </p:nvSpPr>
        <p:spPr>
          <a:xfrm>
            <a:off x="1666375" y="3527725"/>
            <a:ext cx="17715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3"/>
          </p:nvPr>
        </p:nvSpPr>
        <p:spPr>
          <a:xfrm>
            <a:off x="3686250" y="3058600"/>
            <a:ext cx="17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4"/>
          </p:nvPr>
        </p:nvSpPr>
        <p:spPr>
          <a:xfrm>
            <a:off x="3686250" y="3527725"/>
            <a:ext cx="17715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5"/>
          </p:nvPr>
        </p:nvSpPr>
        <p:spPr>
          <a:xfrm>
            <a:off x="5706125" y="3058600"/>
            <a:ext cx="17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6"/>
          </p:nvPr>
        </p:nvSpPr>
        <p:spPr>
          <a:xfrm>
            <a:off x="5706175" y="3527725"/>
            <a:ext cx="17715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8832300" y="3453200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/>
          <p:nvPr/>
        </p:nvSpPr>
        <p:spPr>
          <a:xfrm rot="5400000">
            <a:off x="-167273" y="891900"/>
            <a:ext cx="1410150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629275" y="-257975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7" hasCustomPrompt="1"/>
          </p:nvPr>
        </p:nvSpPr>
        <p:spPr>
          <a:xfrm>
            <a:off x="1968600" y="1779950"/>
            <a:ext cx="1167000" cy="1167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 idx="8" hasCustomPrompt="1"/>
          </p:nvPr>
        </p:nvSpPr>
        <p:spPr>
          <a:xfrm>
            <a:off x="3988500" y="1780025"/>
            <a:ext cx="1167000" cy="1167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9" hasCustomPrompt="1"/>
          </p:nvPr>
        </p:nvSpPr>
        <p:spPr>
          <a:xfrm>
            <a:off x="6008400" y="1779950"/>
            <a:ext cx="1167000" cy="1167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64450" y="4621213"/>
            <a:ext cx="989013" cy="401637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lvl="0"/>
            <a:fld id="{D4E3A0A4-94D5-4EE2-92FF-15768C4CE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 userDrawn="1">
  <p:cSld name="CUSTOM_3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subTitle" idx="1"/>
          </p:nvPr>
        </p:nvSpPr>
        <p:spPr>
          <a:xfrm>
            <a:off x="1486856" y="1994100"/>
            <a:ext cx="1721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subTitle" idx="2"/>
          </p:nvPr>
        </p:nvSpPr>
        <p:spPr>
          <a:xfrm>
            <a:off x="3711291" y="1994100"/>
            <a:ext cx="1721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4"/>
          <p:cNvSpPr txBox="1">
            <a:spLocks noGrp="1"/>
          </p:cNvSpPr>
          <p:nvPr>
            <p:ph type="subTitle" idx="3"/>
          </p:nvPr>
        </p:nvSpPr>
        <p:spPr>
          <a:xfrm>
            <a:off x="5935750" y="1994107"/>
            <a:ext cx="1721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34"/>
          <p:cNvSpPr txBox="1">
            <a:spLocks noGrp="1"/>
          </p:cNvSpPr>
          <p:nvPr>
            <p:ph type="subTitle" idx="4"/>
          </p:nvPr>
        </p:nvSpPr>
        <p:spPr>
          <a:xfrm>
            <a:off x="1486850" y="3693799"/>
            <a:ext cx="1721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4"/>
          <p:cNvSpPr txBox="1">
            <a:spLocks noGrp="1"/>
          </p:cNvSpPr>
          <p:nvPr>
            <p:ph type="subTitle" idx="5"/>
          </p:nvPr>
        </p:nvSpPr>
        <p:spPr>
          <a:xfrm>
            <a:off x="3711300" y="3693799"/>
            <a:ext cx="1721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4"/>
          <p:cNvSpPr txBox="1">
            <a:spLocks noGrp="1"/>
          </p:cNvSpPr>
          <p:nvPr>
            <p:ph type="subTitle" idx="6"/>
          </p:nvPr>
        </p:nvSpPr>
        <p:spPr>
          <a:xfrm>
            <a:off x="5935750" y="3693798"/>
            <a:ext cx="1721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4"/>
          <p:cNvSpPr txBox="1">
            <a:spLocks noGrp="1"/>
          </p:cNvSpPr>
          <p:nvPr>
            <p:ph type="subTitle" idx="7"/>
          </p:nvPr>
        </p:nvSpPr>
        <p:spPr>
          <a:xfrm>
            <a:off x="1486863" y="2308827"/>
            <a:ext cx="1721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34"/>
          <p:cNvSpPr txBox="1">
            <a:spLocks noGrp="1"/>
          </p:cNvSpPr>
          <p:nvPr>
            <p:ph type="subTitle" idx="8"/>
          </p:nvPr>
        </p:nvSpPr>
        <p:spPr>
          <a:xfrm>
            <a:off x="3711300" y="2308827"/>
            <a:ext cx="1721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4"/>
          <p:cNvSpPr txBox="1">
            <a:spLocks noGrp="1"/>
          </p:cNvSpPr>
          <p:nvPr>
            <p:ph type="subTitle" idx="9"/>
          </p:nvPr>
        </p:nvSpPr>
        <p:spPr>
          <a:xfrm>
            <a:off x="5935750" y="2308827"/>
            <a:ext cx="1721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34"/>
          <p:cNvSpPr txBox="1">
            <a:spLocks noGrp="1"/>
          </p:cNvSpPr>
          <p:nvPr>
            <p:ph type="subTitle" idx="13"/>
          </p:nvPr>
        </p:nvSpPr>
        <p:spPr>
          <a:xfrm>
            <a:off x="1486856" y="4013504"/>
            <a:ext cx="1721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14"/>
          </p:nvPr>
        </p:nvSpPr>
        <p:spPr>
          <a:xfrm>
            <a:off x="3711300" y="4013504"/>
            <a:ext cx="1721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4"/>
          <p:cNvSpPr txBox="1">
            <a:spLocks noGrp="1"/>
          </p:cNvSpPr>
          <p:nvPr>
            <p:ph type="subTitle" idx="15"/>
          </p:nvPr>
        </p:nvSpPr>
        <p:spPr>
          <a:xfrm>
            <a:off x="5935750" y="4013504"/>
            <a:ext cx="1721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34"/>
          <p:cNvSpPr/>
          <p:nvPr/>
        </p:nvSpPr>
        <p:spPr>
          <a:xfrm rot="10800000" flipH="1">
            <a:off x="8769750" y="894750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4"/>
          <p:cNvSpPr/>
          <p:nvPr/>
        </p:nvSpPr>
        <p:spPr>
          <a:xfrm rot="5400000" flipH="1">
            <a:off x="8372058" y="639996"/>
            <a:ext cx="722984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4"/>
          <p:cNvSpPr/>
          <p:nvPr/>
        </p:nvSpPr>
        <p:spPr>
          <a:xfrm rot="10800000" flipH="1">
            <a:off x="-766075" y="3336138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64450" y="4621213"/>
            <a:ext cx="989013" cy="401637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lvl="0"/>
            <a:fld id="{D4E3A0A4-94D5-4EE2-92FF-15768C4CE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_2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 txBox="1">
            <a:spLocks noGrp="1"/>
          </p:cNvSpPr>
          <p:nvPr>
            <p:ph type="title"/>
          </p:nvPr>
        </p:nvSpPr>
        <p:spPr>
          <a:xfrm>
            <a:off x="2141700" y="538700"/>
            <a:ext cx="48606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08" name="Google Shape;308;p38"/>
          <p:cNvSpPr txBox="1"/>
          <p:nvPr/>
        </p:nvSpPr>
        <p:spPr>
          <a:xfrm>
            <a:off x="1684975" y="3508775"/>
            <a:ext cx="57741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p38"/>
          <p:cNvSpPr txBox="1">
            <a:spLocks noGrp="1"/>
          </p:cNvSpPr>
          <p:nvPr>
            <p:ph type="subTitle" idx="1"/>
          </p:nvPr>
        </p:nvSpPr>
        <p:spPr>
          <a:xfrm>
            <a:off x="1749150" y="1520000"/>
            <a:ext cx="5645700" cy="13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38"/>
          <p:cNvSpPr/>
          <p:nvPr/>
        </p:nvSpPr>
        <p:spPr>
          <a:xfrm>
            <a:off x="8552575" y="710050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8"/>
          <p:cNvSpPr/>
          <p:nvPr/>
        </p:nvSpPr>
        <p:spPr>
          <a:xfrm>
            <a:off x="-676600" y="2040325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8"/>
          <p:cNvSpPr/>
          <p:nvPr/>
        </p:nvSpPr>
        <p:spPr>
          <a:xfrm>
            <a:off x="-1027537" y="1711138"/>
            <a:ext cx="1339269" cy="795308"/>
          </a:xfrm>
          <a:custGeom>
            <a:avLst/>
            <a:gdLst/>
            <a:ahLst/>
            <a:cxnLst/>
            <a:rect l="l" t="t" r="r" b="b"/>
            <a:pathLst>
              <a:path w="239262" h="48665" extrusionOk="0">
                <a:moveTo>
                  <a:pt x="0" y="0"/>
                </a:moveTo>
                <a:lnTo>
                  <a:pt x="0" y="48665"/>
                </a:lnTo>
                <a:lnTo>
                  <a:pt x="239262" y="48665"/>
                </a:lnTo>
                <a:lnTo>
                  <a:pt x="239262" y="0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8"/>
          <p:cNvSpPr/>
          <p:nvPr/>
        </p:nvSpPr>
        <p:spPr>
          <a:xfrm rot="5400000">
            <a:off x="8212583" y="1771629"/>
            <a:ext cx="722984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" name="Text Placeholder 2"/>
          <p:cNvSpPr txBox="1">
            <a:spLocks/>
          </p:cNvSpPr>
          <p:nvPr userDrawn="1"/>
        </p:nvSpPr>
        <p:spPr>
          <a:xfrm>
            <a:off x="7664450" y="4621213"/>
            <a:ext cx="989013" cy="401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4E3A0A4-94D5-4EE2-92FF-15768C4CE1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0" r:id="rId7"/>
    <p:sldLayoutId id="2147483680" r:id="rId8"/>
    <p:sldLayoutId id="2147483684" r:id="rId9"/>
    <p:sldLayoutId id="2147483686" r:id="rId10"/>
    <p:sldLayoutId id="2147483687" r:id="rId11"/>
    <p:sldLayoutId id="2147483692" r:id="rId12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46"/>
          <p:cNvPicPr preferRelativeResize="0"/>
          <p:nvPr/>
        </p:nvPicPr>
        <p:blipFill rotWithShape="1">
          <a:blip r:embed="rId3">
            <a:alphaModFix/>
          </a:blip>
          <a:srcRect l="2647"/>
          <a:stretch/>
        </p:blipFill>
        <p:spPr>
          <a:xfrm>
            <a:off x="5382075" y="0"/>
            <a:ext cx="3761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6"/>
          <p:cNvSpPr/>
          <p:nvPr/>
        </p:nvSpPr>
        <p:spPr>
          <a:xfrm>
            <a:off x="5382150" y="0"/>
            <a:ext cx="3761700" cy="5143500"/>
          </a:xfrm>
          <a:prstGeom prst="rect">
            <a:avLst/>
          </a:prstGeom>
          <a:solidFill>
            <a:srgbClr val="35A9E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6"/>
          <p:cNvSpPr txBox="1">
            <a:spLocks noGrp="1"/>
          </p:cNvSpPr>
          <p:nvPr>
            <p:ph type="ctrTitle"/>
          </p:nvPr>
        </p:nvSpPr>
        <p:spPr>
          <a:xfrm>
            <a:off x="161185" y="917806"/>
            <a:ext cx="5297506" cy="16539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000" smtClean="0"/>
              <a:t/>
            </a:r>
            <a:br>
              <a:rPr lang="en" sz="2000" smtClean="0"/>
            </a:br>
            <a:r>
              <a:rPr lang="en-US" sz="2800" b="1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Thêm </a:t>
            </a:r>
            <a:r>
              <a:rPr lang="en-US" sz="2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dấu cho tiếng Việt ứng dụng cho báo cáo y </a:t>
            </a:r>
            <a:r>
              <a:rPr lang="en-US" sz="2800" b="1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tế</a:t>
            </a:r>
            <a:endParaRPr sz="28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6" name="Picture 2" descr="@VNOpenA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5" y="4764504"/>
            <a:ext cx="308007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05242" y="4764734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mtClean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VNOpenAI.org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1185" y="1143244"/>
            <a:ext cx="11608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smtClean="0">
                <a:latin typeface="Montserrat Medium"/>
                <a:sym typeface="Montserrat Medium"/>
              </a:rPr>
              <a:t>Project: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val 119"/>
          <p:cNvSpPr/>
          <p:nvPr/>
        </p:nvSpPr>
        <p:spPr>
          <a:xfrm>
            <a:off x="532224" y="346870"/>
            <a:ext cx="701040" cy="670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1</a:t>
            </a:r>
            <a:endParaRPr lang="en-US" sz="2400"/>
          </a:p>
        </p:txBody>
      </p:sp>
      <p:sp>
        <p:nvSpPr>
          <p:cNvPr id="121" name="Rectangle 120"/>
          <p:cNvSpPr/>
          <p:nvPr/>
        </p:nvSpPr>
        <p:spPr>
          <a:xfrm>
            <a:off x="1361210" y="482095"/>
            <a:ext cx="3992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smtClean="0">
                <a:latin typeface="Montserrat" panose="020B0604020202020204" charset="0"/>
              </a:rPr>
              <a:t>Dataset</a:t>
            </a:r>
            <a:endParaRPr lang="en-US" sz="2000" b="1">
              <a:latin typeface="Montserrat" panose="020B060402020202020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233264" y="2245909"/>
            <a:ext cx="1042241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Data</a:t>
            </a:r>
            <a:endParaRPr lang="en-US" sz="1600" b="1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75505" y="2742699"/>
            <a:ext cx="99663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75506" y="2372300"/>
            <a:ext cx="9966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smtClean="0">
                <a:latin typeface="Montserrat" panose="020B0604020202020204" charset="0"/>
              </a:rPr>
              <a:t>Shuffle</a:t>
            </a:r>
            <a:endParaRPr lang="en-US" sz="1600">
              <a:latin typeface="Montserrat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5249663" y="165761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845448" y="1447256"/>
            <a:ext cx="1550472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Train</a:t>
            </a:r>
            <a:endParaRPr lang="en-US" sz="1600" smtClean="0"/>
          </a:p>
          <a:p>
            <a:pPr algn="ctr"/>
            <a:r>
              <a:rPr lang="en-US" sz="1600" smtClean="0"/>
              <a:t>4750883 </a:t>
            </a:r>
            <a:r>
              <a:rPr lang="en-US" sz="1600"/>
              <a:t>sentences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272137" y="2245909"/>
            <a:ext cx="1299863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Shuffled</a:t>
            </a:r>
          </a:p>
          <a:p>
            <a:pPr algn="ctr"/>
            <a:r>
              <a:rPr lang="en-US" sz="1600" b="1" smtClean="0"/>
              <a:t>Data</a:t>
            </a:r>
            <a:endParaRPr lang="en-US" sz="1600" b="1"/>
          </a:p>
        </p:txBody>
      </p:sp>
      <p:sp>
        <p:nvSpPr>
          <p:cNvPr id="30" name="Rounded Rectangle 29"/>
          <p:cNvSpPr/>
          <p:nvPr/>
        </p:nvSpPr>
        <p:spPr>
          <a:xfrm>
            <a:off x="5845448" y="2325984"/>
            <a:ext cx="1550472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Validation</a:t>
            </a:r>
            <a:endParaRPr lang="en-US" sz="1600" smtClean="0"/>
          </a:p>
          <a:p>
            <a:pPr algn="ctr"/>
            <a:r>
              <a:rPr lang="en-US" sz="1600" smtClean="0"/>
              <a:t>10000 </a:t>
            </a:r>
            <a:r>
              <a:rPr lang="en-US" sz="1600"/>
              <a:t>sentences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845448" y="3218668"/>
            <a:ext cx="1550472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Test</a:t>
            </a:r>
            <a:endParaRPr lang="en-US" sz="1600" smtClean="0"/>
          </a:p>
          <a:p>
            <a:pPr algn="ctr"/>
            <a:r>
              <a:rPr lang="en-US" sz="1600"/>
              <a:t>10000 sentences</a:t>
            </a:r>
          </a:p>
        </p:txBody>
      </p:sp>
      <p:cxnSp>
        <p:nvCxnSpPr>
          <p:cNvPr id="32" name="Straight Arrow Connector 31"/>
          <p:cNvCxnSpPr>
            <a:stCxn id="21" idx="3"/>
            <a:endCxn id="18" idx="1"/>
          </p:cNvCxnSpPr>
          <p:nvPr/>
        </p:nvCxnSpPr>
        <p:spPr>
          <a:xfrm flipV="1">
            <a:off x="4572000" y="1846583"/>
            <a:ext cx="1273448" cy="798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21" idx="3"/>
            <a:endCxn id="30" idx="1"/>
          </p:cNvCxnSpPr>
          <p:nvPr/>
        </p:nvCxnSpPr>
        <p:spPr>
          <a:xfrm>
            <a:off x="4572000" y="2645236"/>
            <a:ext cx="1273448" cy="80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34" name="Straight Arrow Connector 33"/>
          <p:cNvCxnSpPr>
            <a:stCxn id="21" idx="3"/>
            <a:endCxn id="31" idx="1"/>
          </p:cNvCxnSpPr>
          <p:nvPr/>
        </p:nvCxnSpPr>
        <p:spPr>
          <a:xfrm>
            <a:off x="4572000" y="2645236"/>
            <a:ext cx="1273448" cy="972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70351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val 119"/>
          <p:cNvSpPr/>
          <p:nvPr/>
        </p:nvSpPr>
        <p:spPr>
          <a:xfrm>
            <a:off x="532224" y="346870"/>
            <a:ext cx="701040" cy="670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1</a:t>
            </a:r>
            <a:endParaRPr lang="en-US" sz="2400"/>
          </a:p>
        </p:txBody>
      </p:sp>
      <p:sp>
        <p:nvSpPr>
          <p:cNvPr id="121" name="Rectangle 120"/>
          <p:cNvSpPr/>
          <p:nvPr/>
        </p:nvSpPr>
        <p:spPr>
          <a:xfrm>
            <a:off x="1361210" y="482095"/>
            <a:ext cx="3992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smtClean="0">
                <a:latin typeface="Montserrat" panose="020B0604020202020204" charset="0"/>
              </a:rPr>
              <a:t>Dataset</a:t>
            </a:r>
            <a:endParaRPr lang="en-US" sz="2000" b="1">
              <a:latin typeface="Montserrat" panose="020B060402020202020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08972" y="891527"/>
            <a:ext cx="1839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smtClean="0">
                <a:latin typeface="Montserrat" panose="020B0604020202020204" charset="0"/>
              </a:rPr>
              <a:t>Tiền xử lý</a:t>
            </a:r>
            <a:endParaRPr lang="en-US" sz="1600">
              <a:latin typeface="Montserrat" panose="020B060402020202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36090" y="1842522"/>
            <a:ext cx="751863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B</a:t>
            </a:r>
            <a:r>
              <a:rPr lang="vi-VN" sz="2000" smtClean="0"/>
              <a:t>ỏ </a:t>
            </a:r>
            <a:r>
              <a:rPr lang="vi-VN" sz="2000"/>
              <a:t>số, các dấu chấm câu và đưa về chữ </a:t>
            </a:r>
            <a:r>
              <a:rPr lang="vi-VN" sz="2000" smtClean="0"/>
              <a:t>thường</a:t>
            </a:r>
            <a:r>
              <a:rPr lang="en-US" sz="2000" smtClean="0"/>
              <a:t>.</a:t>
            </a:r>
            <a:endParaRPr lang="vi-VN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Bỏ </a:t>
            </a:r>
            <a:r>
              <a:rPr lang="vi-VN" sz="2000" smtClean="0"/>
              <a:t>các </a:t>
            </a:r>
            <a:r>
              <a:rPr lang="vi-VN" sz="2000"/>
              <a:t>câu có dưới 10 từ và lớn hơn </a:t>
            </a:r>
            <a:r>
              <a:rPr lang="vi-VN" sz="2000" smtClean="0"/>
              <a:t>200</a:t>
            </a:r>
            <a:r>
              <a:rPr lang="en-US" sz="2000"/>
              <a:t> </a:t>
            </a:r>
            <a:r>
              <a:rPr lang="en-US" sz="2000" smtClean="0"/>
              <a:t>từ</a:t>
            </a:r>
            <a:r>
              <a:rPr lang="en-US" sz="200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Chuẩn hoá vị trí bỏ dấu câu.</a:t>
            </a:r>
            <a:endParaRPr lang="en-US" sz="200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Tạo dữ liệu không dấu bằng cách loại bỏ dấu câu</a:t>
            </a:r>
            <a:r>
              <a:rPr lang="en-US" sz="2000" smtClean="0"/>
              <a:t>.</a:t>
            </a:r>
            <a:endParaRPr lang="en-US" sz="200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vi-VN" sz="2000"/>
          </a:p>
        </p:txBody>
      </p:sp>
    </p:spTree>
    <p:extLst>
      <p:ext uri="{BB962C8B-B14F-4D97-AF65-F5344CB8AC3E}">
        <p14:creationId xmlns:p14="http://schemas.microsoft.com/office/powerpoint/2010/main" val="408523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val 119"/>
          <p:cNvSpPr/>
          <p:nvPr/>
        </p:nvSpPr>
        <p:spPr>
          <a:xfrm>
            <a:off x="532224" y="346870"/>
            <a:ext cx="701040" cy="670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402081" y="482095"/>
            <a:ext cx="3992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latin typeface="Montserrat" panose="020B0604020202020204" charset="0"/>
              </a:rPr>
              <a:t>Models and pipeline</a:t>
            </a:r>
            <a:endParaRPr lang="en-US" sz="2000" b="1"/>
          </a:p>
        </p:txBody>
      </p:sp>
      <p:grpSp>
        <p:nvGrpSpPr>
          <p:cNvPr id="3" name="Group 2"/>
          <p:cNvGrpSpPr/>
          <p:nvPr/>
        </p:nvGrpSpPr>
        <p:grpSpPr>
          <a:xfrm>
            <a:off x="1100117" y="1421805"/>
            <a:ext cx="2673380" cy="1226521"/>
            <a:chOff x="882744" y="1656080"/>
            <a:chExt cx="3169919" cy="1772985"/>
          </a:xfrm>
        </p:grpSpPr>
        <p:sp>
          <p:nvSpPr>
            <p:cNvPr id="7" name="Rounded Rectangle 6"/>
            <p:cNvSpPr/>
            <p:nvPr/>
          </p:nvSpPr>
          <p:spPr>
            <a:xfrm>
              <a:off x="882744" y="165608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tri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82744" y="211499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tue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82744" y="257391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nhan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82744" y="303282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tao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50024" y="165608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trí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50024" y="211499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tuệ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250024" y="257391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nhân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250024" y="303282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tạo</a:t>
              </a:r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2007963" y="2114995"/>
              <a:ext cx="919480" cy="6383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model</a:t>
              </a:r>
              <a:endParaRPr lang="en-US" sz="1200" b="1"/>
            </a:p>
          </p:txBody>
        </p:sp>
        <p:cxnSp>
          <p:nvCxnSpPr>
            <p:cNvPr id="21" name="Straight Arrow Connector 20"/>
            <p:cNvCxnSpPr>
              <a:stCxn id="7" idx="3"/>
              <a:endCxn id="2" idx="1"/>
            </p:cNvCxnSpPr>
            <p:nvPr/>
          </p:nvCxnSpPr>
          <p:spPr>
            <a:xfrm>
              <a:off x="1685383" y="1854200"/>
              <a:ext cx="322580" cy="57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23" name="Straight Arrow Connector 22"/>
            <p:cNvCxnSpPr>
              <a:stCxn id="9" idx="3"/>
              <a:endCxn id="2" idx="1"/>
            </p:cNvCxnSpPr>
            <p:nvPr/>
          </p:nvCxnSpPr>
          <p:spPr>
            <a:xfrm>
              <a:off x="1685383" y="2313115"/>
              <a:ext cx="322580" cy="1210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26" name="Straight Arrow Connector 25"/>
            <p:cNvCxnSpPr>
              <a:stCxn id="10" idx="3"/>
              <a:endCxn id="2" idx="1"/>
            </p:cNvCxnSpPr>
            <p:nvPr/>
          </p:nvCxnSpPr>
          <p:spPr>
            <a:xfrm flipV="1">
              <a:off x="1685383" y="2434178"/>
              <a:ext cx="322580" cy="3378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29" name="Straight Arrow Connector 28"/>
            <p:cNvCxnSpPr>
              <a:stCxn id="11" idx="3"/>
              <a:endCxn id="2" idx="1"/>
            </p:cNvCxnSpPr>
            <p:nvPr/>
          </p:nvCxnSpPr>
          <p:spPr>
            <a:xfrm flipV="1">
              <a:off x="1685383" y="2434178"/>
              <a:ext cx="322580" cy="7967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2" name="Straight Arrow Connector 31"/>
            <p:cNvCxnSpPr>
              <a:stCxn id="2" idx="3"/>
              <a:endCxn id="12" idx="1"/>
            </p:cNvCxnSpPr>
            <p:nvPr/>
          </p:nvCxnSpPr>
          <p:spPr>
            <a:xfrm flipV="1">
              <a:off x="2927443" y="1854200"/>
              <a:ext cx="322581" cy="57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5" name="Straight Arrow Connector 34"/>
            <p:cNvCxnSpPr>
              <a:stCxn id="2" idx="3"/>
              <a:endCxn id="13" idx="1"/>
            </p:cNvCxnSpPr>
            <p:nvPr/>
          </p:nvCxnSpPr>
          <p:spPr>
            <a:xfrm flipV="1">
              <a:off x="2927443" y="2313115"/>
              <a:ext cx="322581" cy="1210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8" name="Straight Arrow Connector 37"/>
            <p:cNvCxnSpPr>
              <a:stCxn id="2" idx="3"/>
              <a:endCxn id="14" idx="1"/>
            </p:cNvCxnSpPr>
            <p:nvPr/>
          </p:nvCxnSpPr>
          <p:spPr>
            <a:xfrm>
              <a:off x="2927443" y="2434178"/>
              <a:ext cx="322581" cy="3378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1" name="Straight Arrow Connector 40"/>
            <p:cNvCxnSpPr>
              <a:stCxn id="2" idx="3"/>
              <a:endCxn id="16" idx="1"/>
            </p:cNvCxnSpPr>
            <p:nvPr/>
          </p:nvCxnSpPr>
          <p:spPr>
            <a:xfrm>
              <a:off x="2927443" y="2434178"/>
              <a:ext cx="322581" cy="7967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5699173" y="1331471"/>
            <a:ext cx="2412330" cy="1537393"/>
            <a:chOff x="5048343" y="1656080"/>
            <a:chExt cx="3169920" cy="2783970"/>
          </a:xfrm>
        </p:grpSpPr>
        <p:sp>
          <p:nvSpPr>
            <p:cNvPr id="44" name="Rounded Rectangle 43"/>
            <p:cNvSpPr/>
            <p:nvPr/>
          </p:nvSpPr>
          <p:spPr>
            <a:xfrm>
              <a:off x="5048344" y="165608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t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048344" y="211499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r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048344" y="257391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+mj-lt"/>
                </a:rPr>
                <a:t>i</a:t>
              </a:r>
              <a:endParaRPr lang="en-US" sz="1200" b="1" smtClean="0">
                <a:latin typeface="+mj-lt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5048343" y="404381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+mj-lt"/>
                </a:rPr>
                <a:t>o</a:t>
              </a:r>
              <a:endParaRPr lang="en-US" sz="1200" b="1" smtClean="0">
                <a:latin typeface="+mj-lt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7415624" y="165608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t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7415624" y="211499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r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7415624" y="257391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+mj-lt"/>
                </a:rPr>
                <a:t>í</a:t>
              </a:r>
              <a:endParaRPr lang="en-US" sz="1200" b="1" smtClean="0">
                <a:latin typeface="+mj-lt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7415624" y="403879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o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6173563" y="2114995"/>
              <a:ext cx="919480" cy="6383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model</a:t>
              </a:r>
              <a:endParaRPr lang="en-US" sz="1200" b="1">
                <a:latin typeface="+mj-lt"/>
              </a:endParaRPr>
            </a:p>
          </p:txBody>
        </p:sp>
        <p:cxnSp>
          <p:nvCxnSpPr>
            <p:cNvPr id="53" name="Straight Arrow Connector 52"/>
            <p:cNvCxnSpPr>
              <a:stCxn id="44" idx="3"/>
              <a:endCxn id="52" idx="1"/>
            </p:cNvCxnSpPr>
            <p:nvPr/>
          </p:nvCxnSpPr>
          <p:spPr>
            <a:xfrm>
              <a:off x="5850983" y="1854200"/>
              <a:ext cx="322580" cy="57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4" name="Straight Arrow Connector 53"/>
            <p:cNvCxnSpPr>
              <a:stCxn id="45" idx="3"/>
              <a:endCxn id="52" idx="1"/>
            </p:cNvCxnSpPr>
            <p:nvPr/>
          </p:nvCxnSpPr>
          <p:spPr>
            <a:xfrm>
              <a:off x="5850983" y="2313115"/>
              <a:ext cx="322580" cy="1210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5" name="Straight Arrow Connector 54"/>
            <p:cNvCxnSpPr>
              <a:stCxn id="46" idx="3"/>
              <a:endCxn id="52" idx="1"/>
            </p:cNvCxnSpPr>
            <p:nvPr/>
          </p:nvCxnSpPr>
          <p:spPr>
            <a:xfrm flipV="1">
              <a:off x="5850983" y="2434178"/>
              <a:ext cx="322580" cy="3378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6" name="Straight Arrow Connector 55"/>
            <p:cNvCxnSpPr>
              <a:stCxn id="47" idx="3"/>
              <a:endCxn id="52" idx="1"/>
            </p:cNvCxnSpPr>
            <p:nvPr/>
          </p:nvCxnSpPr>
          <p:spPr>
            <a:xfrm flipV="1">
              <a:off x="5850982" y="2434178"/>
              <a:ext cx="322581" cy="18077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7" name="Straight Arrow Connector 56"/>
            <p:cNvCxnSpPr>
              <a:stCxn id="52" idx="3"/>
              <a:endCxn id="48" idx="1"/>
            </p:cNvCxnSpPr>
            <p:nvPr/>
          </p:nvCxnSpPr>
          <p:spPr>
            <a:xfrm flipV="1">
              <a:off x="7093043" y="1854200"/>
              <a:ext cx="322581" cy="57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8" name="Straight Arrow Connector 57"/>
            <p:cNvCxnSpPr>
              <a:stCxn id="52" idx="3"/>
              <a:endCxn id="49" idx="1"/>
            </p:cNvCxnSpPr>
            <p:nvPr/>
          </p:nvCxnSpPr>
          <p:spPr>
            <a:xfrm flipV="1">
              <a:off x="7093043" y="2313115"/>
              <a:ext cx="322581" cy="1210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9" name="Straight Arrow Connector 58"/>
            <p:cNvCxnSpPr>
              <a:stCxn id="52" idx="3"/>
              <a:endCxn id="50" idx="1"/>
            </p:cNvCxnSpPr>
            <p:nvPr/>
          </p:nvCxnSpPr>
          <p:spPr>
            <a:xfrm>
              <a:off x="7093043" y="2434178"/>
              <a:ext cx="322581" cy="3378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60" name="Straight Arrow Connector 59"/>
            <p:cNvCxnSpPr>
              <a:stCxn id="52" idx="3"/>
              <a:endCxn id="51" idx="1"/>
            </p:cNvCxnSpPr>
            <p:nvPr/>
          </p:nvCxnSpPr>
          <p:spPr>
            <a:xfrm>
              <a:off x="7093043" y="2434178"/>
              <a:ext cx="322581" cy="18027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5122579" y="3519842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. . .</a:t>
              </a:r>
              <a:endParaRPr lang="en-US" sz="1200">
                <a:latin typeface="+mj-lt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549642" y="3515620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. . .</a:t>
              </a:r>
              <a:endParaRPr lang="en-US" sz="1200">
                <a:latin typeface="+mj-lt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048343" y="3042192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␣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415624" y="304476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␣</a:t>
              </a:r>
              <a:endParaRPr lang="en-US" sz="1200" b="1">
                <a:latin typeface="+mj-lt"/>
              </a:endParaRPr>
            </a:p>
          </p:txBody>
        </p:sp>
      </p:grpSp>
      <p:sp>
        <p:nvSpPr>
          <p:cNvPr id="65" name="Rectangle 64"/>
          <p:cNvSpPr/>
          <p:nvPr/>
        </p:nvSpPr>
        <p:spPr>
          <a:xfrm>
            <a:off x="1508508" y="914015"/>
            <a:ext cx="18565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Montserrat" panose="020B0604020202020204" charset="0"/>
              </a:rPr>
              <a:t>Word-level model</a:t>
            </a:r>
            <a:endParaRPr lang="en-US" b="1"/>
          </a:p>
        </p:txBody>
      </p:sp>
      <p:sp>
        <p:nvSpPr>
          <p:cNvPr id="66" name="Rectangle 65"/>
          <p:cNvSpPr/>
          <p:nvPr/>
        </p:nvSpPr>
        <p:spPr>
          <a:xfrm>
            <a:off x="5709036" y="896372"/>
            <a:ext cx="2274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Montserrat" panose="020B0604020202020204" charset="0"/>
              </a:rPr>
              <a:t>Character-level </a:t>
            </a:r>
            <a:r>
              <a:rPr lang="en-US" b="1">
                <a:latin typeface="Montserrat" panose="020B0604020202020204" charset="0"/>
              </a:rPr>
              <a:t>model</a:t>
            </a:r>
            <a:endParaRPr lang="en-US" b="1"/>
          </a:p>
        </p:txBody>
      </p:sp>
      <p:sp>
        <p:nvSpPr>
          <p:cNvPr id="62" name="Rectangle 61"/>
          <p:cNvSpPr/>
          <p:nvPr/>
        </p:nvSpPr>
        <p:spPr>
          <a:xfrm>
            <a:off x="4165766" y="1729387"/>
            <a:ext cx="1196107" cy="73866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Montserrat" panose="020B0604020202020204" charset="0"/>
              </a:rPr>
              <a:t>Text prediction models</a:t>
            </a:r>
            <a:endParaRPr lang="en-US" b="1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00117" y="3267274"/>
            <a:ext cx="2673380" cy="1142512"/>
            <a:chOff x="1381756" y="3173179"/>
            <a:chExt cx="3169919" cy="1772985"/>
          </a:xfrm>
        </p:grpSpPr>
        <p:sp>
          <p:nvSpPr>
            <p:cNvPr id="63" name="Rounded Rectangle 62"/>
            <p:cNvSpPr/>
            <p:nvPr/>
          </p:nvSpPr>
          <p:spPr>
            <a:xfrm>
              <a:off x="1381756" y="3173179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tri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1381756" y="3632094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tue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1381756" y="4091009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nhan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1381756" y="4549924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tao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3749036" y="3173179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 /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3749036" y="3632094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^.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3749036" y="4091009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^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749036" y="4549924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.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2506975" y="3632094"/>
              <a:ext cx="919480" cy="6383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model</a:t>
              </a:r>
              <a:endParaRPr lang="en-US" sz="1200" b="1"/>
            </a:p>
          </p:txBody>
        </p:sp>
        <p:cxnSp>
          <p:nvCxnSpPr>
            <p:cNvPr id="77" name="Straight Arrow Connector 76"/>
            <p:cNvCxnSpPr>
              <a:stCxn id="63" idx="3"/>
              <a:endCxn id="76" idx="1"/>
            </p:cNvCxnSpPr>
            <p:nvPr/>
          </p:nvCxnSpPr>
          <p:spPr>
            <a:xfrm>
              <a:off x="2184395" y="3371299"/>
              <a:ext cx="322580" cy="57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78" name="Straight Arrow Connector 77"/>
            <p:cNvCxnSpPr>
              <a:stCxn id="69" idx="3"/>
              <a:endCxn id="76" idx="1"/>
            </p:cNvCxnSpPr>
            <p:nvPr/>
          </p:nvCxnSpPr>
          <p:spPr>
            <a:xfrm>
              <a:off x="2184395" y="3830214"/>
              <a:ext cx="322580" cy="1210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79" name="Straight Arrow Connector 78"/>
            <p:cNvCxnSpPr>
              <a:stCxn id="70" idx="3"/>
              <a:endCxn id="76" idx="1"/>
            </p:cNvCxnSpPr>
            <p:nvPr/>
          </p:nvCxnSpPr>
          <p:spPr>
            <a:xfrm flipV="1">
              <a:off x="2184395" y="3951277"/>
              <a:ext cx="322580" cy="3378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80" name="Straight Arrow Connector 79"/>
            <p:cNvCxnSpPr>
              <a:stCxn id="71" idx="3"/>
              <a:endCxn id="76" idx="1"/>
            </p:cNvCxnSpPr>
            <p:nvPr/>
          </p:nvCxnSpPr>
          <p:spPr>
            <a:xfrm flipV="1">
              <a:off x="2184395" y="3951277"/>
              <a:ext cx="322580" cy="7967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81" name="Straight Arrow Connector 80"/>
            <p:cNvCxnSpPr>
              <a:stCxn id="76" idx="3"/>
              <a:endCxn id="72" idx="1"/>
            </p:cNvCxnSpPr>
            <p:nvPr/>
          </p:nvCxnSpPr>
          <p:spPr>
            <a:xfrm flipV="1">
              <a:off x="3426455" y="3371299"/>
              <a:ext cx="322581" cy="57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82" name="Straight Arrow Connector 81"/>
            <p:cNvCxnSpPr>
              <a:stCxn id="76" idx="3"/>
              <a:endCxn id="73" idx="1"/>
            </p:cNvCxnSpPr>
            <p:nvPr/>
          </p:nvCxnSpPr>
          <p:spPr>
            <a:xfrm flipV="1">
              <a:off x="3426455" y="3830214"/>
              <a:ext cx="322581" cy="1210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83" name="Straight Arrow Connector 82"/>
            <p:cNvCxnSpPr>
              <a:stCxn id="76" idx="3"/>
              <a:endCxn id="74" idx="1"/>
            </p:cNvCxnSpPr>
            <p:nvPr/>
          </p:nvCxnSpPr>
          <p:spPr>
            <a:xfrm>
              <a:off x="3426455" y="3951277"/>
              <a:ext cx="322581" cy="3378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84" name="Straight Arrow Connector 83"/>
            <p:cNvCxnSpPr>
              <a:stCxn id="76" idx="3"/>
              <a:endCxn id="75" idx="1"/>
            </p:cNvCxnSpPr>
            <p:nvPr/>
          </p:nvCxnSpPr>
          <p:spPr>
            <a:xfrm>
              <a:off x="3426455" y="3951277"/>
              <a:ext cx="322581" cy="7967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709036" y="3108109"/>
            <a:ext cx="2412330" cy="1520883"/>
            <a:chOff x="5048343" y="1656080"/>
            <a:chExt cx="3169920" cy="2783970"/>
          </a:xfrm>
        </p:grpSpPr>
        <p:sp>
          <p:nvSpPr>
            <p:cNvPr id="102" name="Rounded Rectangle 101"/>
            <p:cNvSpPr/>
            <p:nvPr/>
          </p:nvSpPr>
          <p:spPr>
            <a:xfrm>
              <a:off x="5048344" y="165608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t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5048344" y="211499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r</a:t>
              </a: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5048344" y="257391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+mj-lt"/>
                </a:rPr>
                <a:t>i</a:t>
              </a:r>
              <a:endParaRPr lang="en-US" sz="1200" b="1" smtClean="0">
                <a:latin typeface="+mj-lt"/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5048343" y="404381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+mj-lt"/>
                </a:rPr>
                <a:t>o</a:t>
              </a:r>
              <a:endParaRPr lang="en-US" sz="1200" b="1" smtClean="0">
                <a:latin typeface="+mj-lt"/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7415624" y="165608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null</a:t>
              </a: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7415624" y="211499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null</a:t>
              </a: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7415624" y="257391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+mj-lt"/>
                </a:rPr>
                <a:t> </a:t>
              </a:r>
              <a:r>
                <a:rPr lang="en-US" sz="1200" b="1" smtClean="0">
                  <a:latin typeface="+mj-lt"/>
                </a:rPr>
                <a:t>/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7415624" y="403879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+mj-lt"/>
                </a:rPr>
                <a:t>null</a:t>
              </a:r>
              <a:endParaRPr lang="en-US" sz="1200" b="1" smtClean="0">
                <a:latin typeface="+mj-lt"/>
              </a:endParaRPr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6173563" y="2114995"/>
              <a:ext cx="919480" cy="6383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model</a:t>
              </a:r>
              <a:endParaRPr lang="en-US" sz="1200" b="1">
                <a:latin typeface="+mj-lt"/>
              </a:endParaRPr>
            </a:p>
          </p:txBody>
        </p:sp>
        <p:cxnSp>
          <p:nvCxnSpPr>
            <p:cNvPr id="111" name="Straight Arrow Connector 110"/>
            <p:cNvCxnSpPr>
              <a:stCxn id="102" idx="3"/>
              <a:endCxn id="110" idx="1"/>
            </p:cNvCxnSpPr>
            <p:nvPr/>
          </p:nvCxnSpPr>
          <p:spPr>
            <a:xfrm>
              <a:off x="5850983" y="1854200"/>
              <a:ext cx="322580" cy="57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2" name="Straight Arrow Connector 111"/>
            <p:cNvCxnSpPr>
              <a:stCxn id="103" idx="3"/>
              <a:endCxn id="110" idx="1"/>
            </p:cNvCxnSpPr>
            <p:nvPr/>
          </p:nvCxnSpPr>
          <p:spPr>
            <a:xfrm>
              <a:off x="5850983" y="2313115"/>
              <a:ext cx="322580" cy="1210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3" name="Straight Arrow Connector 112"/>
            <p:cNvCxnSpPr>
              <a:stCxn id="104" idx="3"/>
              <a:endCxn id="110" idx="1"/>
            </p:cNvCxnSpPr>
            <p:nvPr/>
          </p:nvCxnSpPr>
          <p:spPr>
            <a:xfrm flipV="1">
              <a:off x="5850983" y="2434178"/>
              <a:ext cx="322580" cy="3378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4" name="Straight Arrow Connector 113"/>
            <p:cNvCxnSpPr>
              <a:stCxn id="105" idx="3"/>
              <a:endCxn id="110" idx="1"/>
            </p:cNvCxnSpPr>
            <p:nvPr/>
          </p:nvCxnSpPr>
          <p:spPr>
            <a:xfrm flipV="1">
              <a:off x="5850982" y="2434178"/>
              <a:ext cx="322581" cy="18077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5" name="Straight Arrow Connector 114"/>
            <p:cNvCxnSpPr>
              <a:stCxn id="110" idx="3"/>
              <a:endCxn id="106" idx="1"/>
            </p:cNvCxnSpPr>
            <p:nvPr/>
          </p:nvCxnSpPr>
          <p:spPr>
            <a:xfrm flipV="1">
              <a:off x="7093043" y="1854200"/>
              <a:ext cx="322581" cy="57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6" name="Straight Arrow Connector 115"/>
            <p:cNvCxnSpPr>
              <a:stCxn id="110" idx="3"/>
              <a:endCxn id="107" idx="1"/>
            </p:cNvCxnSpPr>
            <p:nvPr/>
          </p:nvCxnSpPr>
          <p:spPr>
            <a:xfrm flipV="1">
              <a:off x="7093043" y="2313115"/>
              <a:ext cx="322581" cy="1210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7" name="Straight Arrow Connector 116"/>
            <p:cNvCxnSpPr>
              <a:stCxn id="110" idx="3"/>
              <a:endCxn id="108" idx="1"/>
            </p:cNvCxnSpPr>
            <p:nvPr/>
          </p:nvCxnSpPr>
          <p:spPr>
            <a:xfrm>
              <a:off x="7093043" y="2434178"/>
              <a:ext cx="322581" cy="3378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8" name="Straight Arrow Connector 117"/>
            <p:cNvCxnSpPr>
              <a:stCxn id="110" idx="3"/>
              <a:endCxn id="109" idx="1"/>
            </p:cNvCxnSpPr>
            <p:nvPr/>
          </p:nvCxnSpPr>
          <p:spPr>
            <a:xfrm>
              <a:off x="7093043" y="2434178"/>
              <a:ext cx="322581" cy="18027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5122579" y="3519842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. . .</a:t>
              </a:r>
              <a:endParaRPr lang="en-US" sz="1200">
                <a:latin typeface="+mj-lt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549642" y="3515620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. . .</a:t>
              </a:r>
              <a:endParaRPr lang="en-US" sz="1200">
                <a:latin typeface="+mj-lt"/>
              </a:endParaRP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5048343" y="3042192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␣</a:t>
              </a:r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7415624" y="304476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null</a:t>
              </a:r>
              <a:endParaRPr lang="en-US" sz="1200" b="1">
                <a:latin typeface="+mj-lt"/>
              </a:endParaRPr>
            </a:p>
          </p:txBody>
        </p:sp>
      </p:grpSp>
      <p:sp>
        <p:nvSpPr>
          <p:cNvPr id="125" name="Rectangle 124"/>
          <p:cNvSpPr/>
          <p:nvPr/>
        </p:nvSpPr>
        <p:spPr>
          <a:xfrm>
            <a:off x="4154121" y="3468869"/>
            <a:ext cx="1207752" cy="73866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1" smtClean="0">
                <a:latin typeface="Montserrat" panose="020B0604020202020204" charset="0"/>
              </a:rPr>
              <a:t>Tone prediction models</a:t>
            </a:r>
            <a:endParaRPr lang="en-US" b="1"/>
          </a:p>
        </p:txBody>
      </p:sp>
      <p:sp>
        <p:nvSpPr>
          <p:cNvPr id="5" name="Rectangle 4"/>
          <p:cNvSpPr/>
          <p:nvPr/>
        </p:nvSpPr>
        <p:spPr>
          <a:xfrm>
            <a:off x="868101" y="1221792"/>
            <a:ext cx="3183038" cy="16443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6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val 119"/>
          <p:cNvSpPr/>
          <p:nvPr/>
        </p:nvSpPr>
        <p:spPr>
          <a:xfrm>
            <a:off x="532224" y="346870"/>
            <a:ext cx="701040" cy="670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402081" y="482095"/>
            <a:ext cx="3992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latin typeface="Montserrat" panose="020B0604020202020204" charset="0"/>
              </a:rPr>
              <a:t>Models and pipeline</a:t>
            </a:r>
            <a:endParaRPr lang="en-US" sz="2000" b="1"/>
          </a:p>
        </p:txBody>
      </p:sp>
      <p:sp>
        <p:nvSpPr>
          <p:cNvPr id="65" name="Rectangle 64"/>
          <p:cNvSpPr/>
          <p:nvPr/>
        </p:nvSpPr>
        <p:spPr>
          <a:xfrm>
            <a:off x="1145727" y="1254700"/>
            <a:ext cx="1991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Montserrat" panose="020B0604020202020204" charset="0"/>
              </a:rPr>
              <a:t>Transformer model</a:t>
            </a:r>
            <a:endParaRPr lang="en-US" b="1"/>
          </a:p>
        </p:txBody>
      </p:sp>
      <p:sp>
        <p:nvSpPr>
          <p:cNvPr id="66" name="Rectangle 65"/>
          <p:cNvSpPr/>
          <p:nvPr/>
        </p:nvSpPr>
        <p:spPr>
          <a:xfrm>
            <a:off x="6177280" y="1254699"/>
            <a:ext cx="13227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Montserrat" panose="020B0604020202020204" charset="0"/>
              </a:rPr>
              <a:t>LSTM Model</a:t>
            </a:r>
            <a:endParaRPr 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0071"/>
          <a:stretch/>
        </p:blipFill>
        <p:spPr>
          <a:xfrm>
            <a:off x="279717" y="1640969"/>
            <a:ext cx="3977323" cy="23289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283" y="1640969"/>
            <a:ext cx="4378662" cy="29074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534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val 119"/>
          <p:cNvSpPr/>
          <p:nvPr/>
        </p:nvSpPr>
        <p:spPr>
          <a:xfrm>
            <a:off x="532224" y="346870"/>
            <a:ext cx="701040" cy="670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402081" y="482095"/>
            <a:ext cx="3992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latin typeface="Montserrat" panose="020B0604020202020204" charset="0"/>
              </a:rPr>
              <a:t>Models and pipeline</a:t>
            </a:r>
            <a:endParaRPr lang="en-US" sz="2000" b="1"/>
          </a:p>
        </p:txBody>
      </p:sp>
      <p:sp>
        <p:nvSpPr>
          <p:cNvPr id="66" name="Rectangle 65"/>
          <p:cNvSpPr/>
          <p:nvPr/>
        </p:nvSpPr>
        <p:spPr>
          <a:xfrm>
            <a:off x="1402081" y="823443"/>
            <a:ext cx="13227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Montserrat" panose="020B0604020202020204" charset="0"/>
              </a:rPr>
              <a:t>LSTM Model</a:t>
            </a:r>
            <a:endParaRPr lang="en-US" b="1"/>
          </a:p>
        </p:txBody>
      </p:sp>
      <p:grpSp>
        <p:nvGrpSpPr>
          <p:cNvPr id="4107" name="Group 4106"/>
          <p:cNvGrpSpPr/>
          <p:nvPr/>
        </p:nvGrpSpPr>
        <p:grpSpPr>
          <a:xfrm>
            <a:off x="1850283" y="1293071"/>
            <a:ext cx="5590125" cy="3333991"/>
            <a:chOff x="2106592" y="1376198"/>
            <a:chExt cx="5590125" cy="3333991"/>
          </a:xfrm>
        </p:grpSpPr>
        <p:sp>
          <p:nvSpPr>
            <p:cNvPr id="64" name="Rounded Rectangle 63"/>
            <p:cNvSpPr/>
            <p:nvPr/>
          </p:nvSpPr>
          <p:spPr>
            <a:xfrm>
              <a:off x="2425964" y="4064838"/>
              <a:ext cx="4196520" cy="30578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Embedding</a:t>
              </a:r>
              <a:endParaRPr lang="en-US" sz="1200" b="1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425964" y="4434130"/>
              <a:ext cx="4196520" cy="27605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Input words</a:t>
              </a:r>
              <a:endParaRPr lang="en-US" sz="1200" b="1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007105" y="2891620"/>
              <a:ext cx="6896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mtClean="0">
                  <a:latin typeface="Montserrat" panose="020B0604020202020204" charset="0"/>
                </a:rPr>
                <a:t>LSTM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2782159" y="3770297"/>
              <a:ext cx="3339697" cy="304676"/>
              <a:chOff x="3172691" y="4099173"/>
              <a:chExt cx="3425154" cy="313500"/>
            </a:xfrm>
          </p:grpSpPr>
          <p:cxnSp>
            <p:nvCxnSpPr>
              <p:cNvPr id="133" name="Straight Arrow Connector 132"/>
              <p:cNvCxnSpPr/>
              <p:nvPr/>
            </p:nvCxnSpPr>
            <p:spPr>
              <a:xfrm flipV="1">
                <a:off x="3172691" y="4135584"/>
                <a:ext cx="0" cy="2770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134" name="Straight Arrow Connector 133"/>
              <p:cNvCxnSpPr/>
              <p:nvPr/>
            </p:nvCxnSpPr>
            <p:spPr>
              <a:xfrm flipV="1">
                <a:off x="4194463" y="4128657"/>
                <a:ext cx="0" cy="2770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135" name="Straight Arrow Connector 134"/>
              <p:cNvCxnSpPr/>
              <p:nvPr/>
            </p:nvCxnSpPr>
            <p:spPr>
              <a:xfrm flipV="1">
                <a:off x="5149376" y="4099173"/>
                <a:ext cx="0" cy="2770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136" name="Straight Arrow Connector 135"/>
              <p:cNvCxnSpPr/>
              <p:nvPr/>
            </p:nvCxnSpPr>
            <p:spPr>
              <a:xfrm flipV="1">
                <a:off x="6597845" y="4106464"/>
                <a:ext cx="0" cy="2770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</p:grpSp>
        <p:sp>
          <p:nvSpPr>
            <p:cNvPr id="69" name="Right Brace 68"/>
            <p:cNvSpPr/>
            <p:nvPr/>
          </p:nvSpPr>
          <p:spPr>
            <a:xfrm>
              <a:off x="6670113" y="2346595"/>
              <a:ext cx="284562" cy="1465086"/>
            </a:xfrm>
            <a:prstGeom prst="rightBrac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>
              <a:stCxn id="93" idx="0"/>
              <a:endCxn id="77" idx="2"/>
            </p:cNvCxnSpPr>
            <p:nvPr/>
          </p:nvCxnSpPr>
          <p:spPr>
            <a:xfrm flipH="1" flipV="1">
              <a:off x="2782227" y="3192082"/>
              <a:ext cx="1614" cy="2911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77" idx="3"/>
              <a:endCxn id="78" idx="1"/>
            </p:cNvCxnSpPr>
            <p:nvPr/>
          </p:nvCxnSpPr>
          <p:spPr>
            <a:xfrm>
              <a:off x="2967529" y="3023192"/>
              <a:ext cx="625607" cy="731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78" idx="3"/>
              <a:endCxn id="79" idx="1"/>
            </p:cNvCxnSpPr>
            <p:nvPr/>
          </p:nvCxnSpPr>
          <p:spPr>
            <a:xfrm>
              <a:off x="3963741" y="3030507"/>
              <a:ext cx="5604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79" idx="3"/>
              <a:endCxn id="76" idx="1"/>
            </p:cNvCxnSpPr>
            <p:nvPr/>
          </p:nvCxnSpPr>
          <p:spPr>
            <a:xfrm flipV="1">
              <a:off x="4894829" y="3024242"/>
              <a:ext cx="300319" cy="62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76" idx="3"/>
              <a:endCxn id="80" idx="1"/>
            </p:cNvCxnSpPr>
            <p:nvPr/>
          </p:nvCxnSpPr>
          <p:spPr>
            <a:xfrm flipV="1">
              <a:off x="5548463" y="3023192"/>
              <a:ext cx="423426" cy="10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80" idx="3"/>
            </p:cNvCxnSpPr>
            <p:nvPr/>
          </p:nvCxnSpPr>
          <p:spPr>
            <a:xfrm>
              <a:off x="6342494" y="3023192"/>
              <a:ext cx="321791" cy="107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5195149" y="2874684"/>
                  <a:ext cx="353314" cy="299115"/>
                </a:xfrm>
                <a:prstGeom prst="rect">
                  <a:avLst/>
                </a:prstGeom>
                <a:ln>
                  <a:noFill/>
                  <a:headEnd type="none" w="med" len="med"/>
                  <a:tailEnd type="arrow" w="med" len="med"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149" y="2874684"/>
                  <a:ext cx="353314" cy="2991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  <a:headEnd type="none" w="med" len="med"/>
                  <a:tailEnd type="arrow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Rounded Rectangle 76"/>
            <p:cNvSpPr/>
            <p:nvPr/>
          </p:nvSpPr>
          <p:spPr>
            <a:xfrm>
              <a:off x="2596924" y="2854301"/>
              <a:ext cx="370605" cy="3377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593136" y="2861616"/>
              <a:ext cx="370605" cy="3377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4524224" y="2861616"/>
              <a:ext cx="370605" cy="3377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5971889" y="2854301"/>
              <a:ext cx="370605" cy="3377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cxnSp>
          <p:nvCxnSpPr>
            <p:cNvPr id="94" name="Straight Arrow Connector 93"/>
            <p:cNvCxnSpPr>
              <a:stCxn id="96" idx="0"/>
              <a:endCxn id="78" idx="2"/>
            </p:cNvCxnSpPr>
            <p:nvPr/>
          </p:nvCxnSpPr>
          <p:spPr>
            <a:xfrm flipH="1" flipV="1">
              <a:off x="3778439" y="3199397"/>
              <a:ext cx="2198" cy="28385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99" idx="0"/>
              <a:endCxn id="79" idx="2"/>
            </p:cNvCxnSpPr>
            <p:nvPr/>
          </p:nvCxnSpPr>
          <p:spPr>
            <a:xfrm flipH="1" flipV="1">
              <a:off x="4709527" y="3199397"/>
              <a:ext cx="3608" cy="28909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02" idx="0"/>
              <a:endCxn id="80" idx="2"/>
            </p:cNvCxnSpPr>
            <p:nvPr/>
          </p:nvCxnSpPr>
          <p:spPr>
            <a:xfrm flipV="1">
              <a:off x="6154385" y="3192082"/>
              <a:ext cx="2807" cy="2771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endCxn id="77" idx="1"/>
            </p:cNvCxnSpPr>
            <p:nvPr/>
          </p:nvCxnSpPr>
          <p:spPr>
            <a:xfrm>
              <a:off x="2106592" y="3023192"/>
              <a:ext cx="49033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104" idx="4"/>
              <a:endCxn id="77" idx="0"/>
            </p:cNvCxnSpPr>
            <p:nvPr/>
          </p:nvCxnSpPr>
          <p:spPr>
            <a:xfrm flipH="1">
              <a:off x="2782227" y="2613176"/>
              <a:ext cx="18144" cy="2411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7" idx="4"/>
              <a:endCxn id="78" idx="0"/>
            </p:cNvCxnSpPr>
            <p:nvPr/>
          </p:nvCxnSpPr>
          <p:spPr>
            <a:xfrm>
              <a:off x="3770668" y="2630843"/>
              <a:ext cx="7771" cy="23077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10" idx="4"/>
              <a:endCxn id="79" idx="0"/>
            </p:cNvCxnSpPr>
            <p:nvPr/>
          </p:nvCxnSpPr>
          <p:spPr>
            <a:xfrm flipH="1">
              <a:off x="4709527" y="2641486"/>
              <a:ext cx="20803" cy="2201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113" idx="4"/>
              <a:endCxn id="80" idx="0"/>
            </p:cNvCxnSpPr>
            <p:nvPr/>
          </p:nvCxnSpPr>
          <p:spPr>
            <a:xfrm flipH="1">
              <a:off x="6157192" y="2610099"/>
              <a:ext cx="13329" cy="24420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02" name="Group 4101"/>
            <p:cNvGrpSpPr/>
            <p:nvPr/>
          </p:nvGrpSpPr>
          <p:grpSpPr>
            <a:xfrm>
              <a:off x="2603385" y="3448533"/>
              <a:ext cx="394079" cy="329614"/>
              <a:chOff x="2904327" y="3703176"/>
              <a:chExt cx="394079" cy="329614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2925474" y="3737899"/>
                <a:ext cx="318617" cy="29489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Rectangle 115"/>
                  <p:cNvSpPr/>
                  <p:nvPr/>
                </p:nvSpPr>
                <p:spPr>
                  <a:xfrm>
                    <a:off x="2904327" y="3703176"/>
                    <a:ext cx="394079" cy="29911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6" name="Rectangle 1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4327" y="3703176"/>
                    <a:ext cx="394079" cy="29911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03" name="Group 4102"/>
            <p:cNvGrpSpPr/>
            <p:nvPr/>
          </p:nvGrpSpPr>
          <p:grpSpPr>
            <a:xfrm>
              <a:off x="3587587" y="3471184"/>
              <a:ext cx="390088" cy="306962"/>
              <a:chOff x="3888529" y="3725827"/>
              <a:chExt cx="390088" cy="306962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3922270" y="3737898"/>
                <a:ext cx="318617" cy="29489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Rectangle 116"/>
                  <p:cNvSpPr/>
                  <p:nvPr/>
                </p:nvSpPr>
                <p:spPr>
                  <a:xfrm>
                    <a:off x="3888529" y="3725827"/>
                    <a:ext cx="390088" cy="29911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7" name="Rectangle 1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8529" y="3725827"/>
                    <a:ext cx="390088" cy="29911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04" name="Group 4103"/>
            <p:cNvGrpSpPr/>
            <p:nvPr/>
          </p:nvGrpSpPr>
          <p:grpSpPr>
            <a:xfrm>
              <a:off x="4548775" y="3455258"/>
              <a:ext cx="394079" cy="328121"/>
              <a:chOff x="4846109" y="3674170"/>
              <a:chExt cx="394079" cy="328121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4851160" y="3707400"/>
                <a:ext cx="318617" cy="29489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Rectangle 117"/>
                  <p:cNvSpPr/>
                  <p:nvPr/>
                </p:nvSpPr>
                <p:spPr>
                  <a:xfrm>
                    <a:off x="4846109" y="3674170"/>
                    <a:ext cx="394079" cy="29911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8" name="Rectangle 1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6109" y="3674170"/>
                    <a:ext cx="394079" cy="29911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05" name="Group 4104"/>
            <p:cNvGrpSpPr/>
            <p:nvPr/>
          </p:nvGrpSpPr>
          <p:grpSpPr>
            <a:xfrm>
              <a:off x="5969010" y="3432026"/>
              <a:ext cx="370750" cy="332128"/>
              <a:chOff x="6237424" y="3670163"/>
              <a:chExt cx="370750" cy="332128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6263490" y="3707400"/>
                <a:ext cx="318617" cy="29489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ctangle 118"/>
                  <p:cNvSpPr/>
                  <p:nvPr/>
                </p:nvSpPr>
                <p:spPr>
                  <a:xfrm>
                    <a:off x="6237424" y="3670163"/>
                    <a:ext cx="370750" cy="29911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9" name="Rectangle 1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37424" y="3670163"/>
                    <a:ext cx="370750" cy="29911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2587327" y="2278847"/>
              <a:ext cx="489375" cy="334329"/>
              <a:chOff x="2820273" y="2556954"/>
              <a:chExt cx="489375" cy="334329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2874008" y="2596392"/>
                <a:ext cx="318617" cy="29489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Rectangle 121"/>
                  <p:cNvSpPr/>
                  <p:nvPr/>
                </p:nvSpPr>
                <p:spPr>
                  <a:xfrm>
                    <a:off x="2820273" y="2556954"/>
                    <a:ext cx="489375" cy="29911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2" name="Rectangle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0273" y="2556954"/>
                    <a:ext cx="489375" cy="29911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61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96" name="Group 4095"/>
            <p:cNvGrpSpPr/>
            <p:nvPr/>
          </p:nvGrpSpPr>
          <p:grpSpPr>
            <a:xfrm>
              <a:off x="3535773" y="2322683"/>
              <a:ext cx="484433" cy="308160"/>
              <a:chOff x="3803156" y="2565741"/>
              <a:chExt cx="484433" cy="308160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3878742" y="2579010"/>
                <a:ext cx="318617" cy="29489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Rectangle 122"/>
                  <p:cNvSpPr/>
                  <p:nvPr/>
                </p:nvSpPr>
                <p:spPr>
                  <a:xfrm>
                    <a:off x="3803156" y="2565741"/>
                    <a:ext cx="484433" cy="29911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3" name="Rectangle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3156" y="2565741"/>
                    <a:ext cx="484433" cy="29911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61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00" name="Group 4099"/>
            <p:cNvGrpSpPr/>
            <p:nvPr/>
          </p:nvGrpSpPr>
          <p:grpSpPr>
            <a:xfrm>
              <a:off x="4501128" y="2317379"/>
              <a:ext cx="489375" cy="324107"/>
              <a:chOff x="4744505" y="2549582"/>
              <a:chExt cx="489375" cy="324107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4814398" y="2578798"/>
                <a:ext cx="318617" cy="29489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Rectangle 123"/>
                  <p:cNvSpPr/>
                  <p:nvPr/>
                </p:nvSpPr>
                <p:spPr>
                  <a:xfrm>
                    <a:off x="4744505" y="2549582"/>
                    <a:ext cx="489375" cy="29911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4" name="Rectangle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4505" y="2549582"/>
                    <a:ext cx="489375" cy="29911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61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01" name="Group 4100"/>
            <p:cNvGrpSpPr/>
            <p:nvPr/>
          </p:nvGrpSpPr>
          <p:grpSpPr>
            <a:xfrm>
              <a:off x="5949151" y="2275386"/>
              <a:ext cx="460480" cy="334713"/>
              <a:chOff x="6216763" y="2530518"/>
              <a:chExt cx="460480" cy="334713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6278824" y="2570340"/>
                <a:ext cx="318617" cy="29489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Rectangle 124"/>
                  <p:cNvSpPr/>
                  <p:nvPr/>
                </p:nvSpPr>
                <p:spPr>
                  <a:xfrm>
                    <a:off x="6216763" y="2530518"/>
                    <a:ext cx="460480" cy="29911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5" name="Rectangle 1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6763" y="2530518"/>
                    <a:ext cx="460480" cy="29911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61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6" name="Rounded Rectangle 125"/>
            <p:cNvSpPr/>
            <p:nvPr/>
          </p:nvSpPr>
          <p:spPr>
            <a:xfrm>
              <a:off x="2436208" y="1925064"/>
              <a:ext cx="4196520" cy="27194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Linear</a:t>
              </a:r>
              <a:endParaRPr lang="en-US" sz="1200" b="1"/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2421947" y="1588383"/>
              <a:ext cx="4196520" cy="27605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Output words</a:t>
              </a:r>
              <a:endParaRPr lang="en-US" sz="1200" b="1"/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2704312" y="1376198"/>
              <a:ext cx="3339697" cy="223429"/>
              <a:chOff x="3172691" y="4099173"/>
              <a:chExt cx="3425154" cy="313500"/>
            </a:xfrm>
          </p:grpSpPr>
          <p:cxnSp>
            <p:nvCxnSpPr>
              <p:cNvPr id="129" name="Straight Arrow Connector 128"/>
              <p:cNvCxnSpPr/>
              <p:nvPr/>
            </p:nvCxnSpPr>
            <p:spPr>
              <a:xfrm flipV="1">
                <a:off x="3172691" y="4135584"/>
                <a:ext cx="0" cy="2770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130" name="Straight Arrow Connector 129"/>
              <p:cNvCxnSpPr/>
              <p:nvPr/>
            </p:nvCxnSpPr>
            <p:spPr>
              <a:xfrm flipV="1">
                <a:off x="4194463" y="4128657"/>
                <a:ext cx="0" cy="2770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 flipV="1">
                <a:off x="5149376" y="4099173"/>
                <a:ext cx="0" cy="2770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132" name="Straight Arrow Connector 131"/>
              <p:cNvCxnSpPr/>
              <p:nvPr/>
            </p:nvCxnSpPr>
            <p:spPr>
              <a:xfrm flipV="1">
                <a:off x="6597845" y="4106464"/>
                <a:ext cx="0" cy="2770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8337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val 119"/>
          <p:cNvSpPr/>
          <p:nvPr/>
        </p:nvSpPr>
        <p:spPr>
          <a:xfrm>
            <a:off x="532224" y="346870"/>
            <a:ext cx="701040" cy="670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402081" y="482095"/>
            <a:ext cx="3992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latin typeface="Montserrat" panose="020B0604020202020204" charset="0"/>
              </a:rPr>
              <a:t>Models and pipeline</a:t>
            </a:r>
            <a:endParaRPr lang="en-US" sz="2000" b="1"/>
          </a:p>
        </p:txBody>
      </p:sp>
      <p:sp>
        <p:nvSpPr>
          <p:cNvPr id="66" name="Rectangle 65"/>
          <p:cNvSpPr/>
          <p:nvPr/>
        </p:nvSpPr>
        <p:spPr>
          <a:xfrm>
            <a:off x="1402081" y="824764"/>
            <a:ext cx="1515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Montserrat" panose="020B0604020202020204" charset="0"/>
              </a:rPr>
              <a:t>BiLSTM </a:t>
            </a:r>
            <a:r>
              <a:rPr lang="en-US" b="1" smtClean="0">
                <a:latin typeface="Montserrat" panose="020B0604020202020204" charset="0"/>
              </a:rPr>
              <a:t>Model</a:t>
            </a:r>
            <a:endParaRPr lang="en-US" b="1"/>
          </a:p>
        </p:txBody>
      </p:sp>
      <p:grpSp>
        <p:nvGrpSpPr>
          <p:cNvPr id="3" name="Group 2"/>
          <p:cNvGrpSpPr/>
          <p:nvPr/>
        </p:nvGrpSpPr>
        <p:grpSpPr>
          <a:xfrm>
            <a:off x="1557911" y="1206266"/>
            <a:ext cx="6136538" cy="3694108"/>
            <a:chOff x="1557911" y="1206266"/>
            <a:chExt cx="6136538" cy="3694108"/>
          </a:xfrm>
        </p:grpSpPr>
        <p:sp>
          <p:nvSpPr>
            <p:cNvPr id="28" name="Rectangle 27"/>
            <p:cNvSpPr/>
            <p:nvPr/>
          </p:nvSpPr>
          <p:spPr>
            <a:xfrm>
              <a:off x="6812476" y="2834974"/>
              <a:ext cx="8819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mtClean="0">
                  <a:latin typeface="Montserrat" panose="020B0604020202020204" charset="0"/>
                </a:rPr>
                <a:t>BiLSTM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557911" y="1206266"/>
              <a:ext cx="5244979" cy="3694108"/>
              <a:chOff x="1904275" y="1270724"/>
              <a:chExt cx="5244979" cy="3694108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726906" y="4319481"/>
                <a:ext cx="4196520" cy="3057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smtClean="0"/>
                  <a:t>Embedding</a:t>
                </a:r>
                <a:endParaRPr lang="en-US" sz="1200" b="1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726906" y="4688773"/>
                <a:ext cx="4196520" cy="276059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smtClean="0"/>
                  <a:t>Input words</a:t>
                </a:r>
                <a:endParaRPr lang="en-US" sz="1200" b="1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083101" y="4024940"/>
                <a:ext cx="3339697" cy="304676"/>
                <a:chOff x="3172691" y="4099173"/>
                <a:chExt cx="3425154" cy="31350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V="1">
                  <a:off x="3172691" y="4135584"/>
                  <a:ext cx="0" cy="2770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 flipV="1">
                  <a:off x="4194463" y="4128657"/>
                  <a:ext cx="0" cy="2770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 flipV="1">
                  <a:off x="5149376" y="4099173"/>
                  <a:ext cx="0" cy="2770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 flipV="1">
                  <a:off x="6597845" y="4106464"/>
                  <a:ext cx="0" cy="2770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8" name="Right Brace 7"/>
              <p:cNvSpPr/>
              <p:nvPr/>
            </p:nvSpPr>
            <p:spPr>
              <a:xfrm>
                <a:off x="7010839" y="2159774"/>
                <a:ext cx="138415" cy="1809503"/>
              </a:xfrm>
              <a:prstGeom prst="rightBrace">
                <a:avLst/>
              </a:prstGeom>
              <a:ln w="3810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/>
              <p:cNvCxnSpPr>
                <a:stCxn id="108" idx="0"/>
                <a:endCxn id="58" idx="2"/>
              </p:cNvCxnSpPr>
              <p:nvPr/>
            </p:nvCxnSpPr>
            <p:spPr>
              <a:xfrm flipH="1" flipV="1">
                <a:off x="3083169" y="3446725"/>
                <a:ext cx="1614" cy="2911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58" idx="3"/>
                <a:endCxn id="60" idx="1"/>
              </p:cNvCxnSpPr>
              <p:nvPr/>
            </p:nvCxnSpPr>
            <p:spPr>
              <a:xfrm>
                <a:off x="3268471" y="3277835"/>
                <a:ext cx="625607" cy="7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60" idx="3"/>
                <a:endCxn id="61" idx="1"/>
              </p:cNvCxnSpPr>
              <p:nvPr/>
            </p:nvCxnSpPr>
            <p:spPr>
              <a:xfrm>
                <a:off x="4264683" y="3285150"/>
                <a:ext cx="5604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61" idx="3"/>
                <a:endCxn id="57" idx="1"/>
              </p:cNvCxnSpPr>
              <p:nvPr/>
            </p:nvCxnSpPr>
            <p:spPr>
              <a:xfrm flipV="1">
                <a:off x="5195771" y="3278885"/>
                <a:ext cx="300319" cy="62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57" idx="3"/>
                <a:endCxn id="62" idx="1"/>
              </p:cNvCxnSpPr>
              <p:nvPr/>
            </p:nvCxnSpPr>
            <p:spPr>
              <a:xfrm flipV="1">
                <a:off x="5849405" y="3277835"/>
                <a:ext cx="423426" cy="10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62" idx="3"/>
              </p:cNvCxnSpPr>
              <p:nvPr/>
            </p:nvCxnSpPr>
            <p:spPr>
              <a:xfrm>
                <a:off x="6643436" y="3277835"/>
                <a:ext cx="321791" cy="10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5496091" y="3129327"/>
                    <a:ext cx="353314" cy="299115"/>
                  </a:xfrm>
                  <a:prstGeom prst="rect">
                    <a:avLst/>
                  </a:prstGeom>
                  <a:ln>
                    <a:noFill/>
                    <a:headEnd type="none" w="med" len="med"/>
                    <a:tailEnd type="arrow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6091" y="3129327"/>
                    <a:ext cx="353314" cy="29911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  <a:headEnd type="none" w="med" len="med"/>
                    <a:tailEnd type="arrow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" name="Rounded Rectangle 57"/>
              <p:cNvSpPr/>
              <p:nvPr/>
            </p:nvSpPr>
            <p:spPr>
              <a:xfrm>
                <a:off x="2897866" y="3108944"/>
                <a:ext cx="370605" cy="33778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3894078" y="3116259"/>
                <a:ext cx="370605" cy="33778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4825166" y="3116259"/>
                <a:ext cx="370605" cy="33778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6272831" y="3108944"/>
                <a:ext cx="370605" cy="33778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" name="Rectangle 71"/>
                  <p:cNvSpPr/>
                  <p:nvPr/>
                </p:nvSpPr>
                <p:spPr>
                  <a:xfrm>
                    <a:off x="5135924" y="2763646"/>
                    <a:ext cx="353314" cy="299115"/>
                  </a:xfrm>
                  <a:prstGeom prst="rect">
                    <a:avLst/>
                  </a:prstGeom>
                  <a:ln>
                    <a:noFill/>
                    <a:headEnd type="none" w="med" len="med"/>
                    <a:tailEnd type="arrow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2" name="Rectangle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5924" y="2763646"/>
                    <a:ext cx="353314" cy="29911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  <a:headEnd type="none" w="med" len="med"/>
                    <a:tailEnd type="arrow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3" name="Rounded Rectangle 72"/>
              <p:cNvSpPr/>
              <p:nvPr/>
            </p:nvSpPr>
            <p:spPr>
              <a:xfrm>
                <a:off x="2311910" y="2736398"/>
                <a:ext cx="370605" cy="33778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3329278" y="2736398"/>
                <a:ext cx="370605" cy="33778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4276125" y="2738080"/>
                <a:ext cx="370605" cy="33778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5725597" y="2736399"/>
                <a:ext cx="370605" cy="33778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/>
              </a:p>
            </p:txBody>
          </p:sp>
          <p:cxnSp>
            <p:nvCxnSpPr>
              <p:cNvPr id="80" name="Straight Arrow Connector 79"/>
              <p:cNvCxnSpPr>
                <a:stCxn id="108" idx="0"/>
                <a:endCxn id="73" idx="2"/>
              </p:cNvCxnSpPr>
              <p:nvPr/>
            </p:nvCxnSpPr>
            <p:spPr>
              <a:xfrm flipH="1" flipV="1">
                <a:off x="2497213" y="3074179"/>
                <a:ext cx="587570" cy="6637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1"/>
                <a:endCxn id="73" idx="3"/>
              </p:cNvCxnSpPr>
              <p:nvPr/>
            </p:nvCxnSpPr>
            <p:spPr>
              <a:xfrm flipH="1">
                <a:off x="2682515" y="2905289"/>
                <a:ext cx="6467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75" idx="1"/>
                <a:endCxn id="74" idx="3"/>
              </p:cNvCxnSpPr>
              <p:nvPr/>
            </p:nvCxnSpPr>
            <p:spPr>
              <a:xfrm flipH="1" flipV="1">
                <a:off x="3699883" y="2905289"/>
                <a:ext cx="576242" cy="16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2" idx="1"/>
                <a:endCxn id="75" idx="3"/>
              </p:cNvCxnSpPr>
              <p:nvPr/>
            </p:nvCxnSpPr>
            <p:spPr>
              <a:xfrm flipH="1" flipV="1">
                <a:off x="4646730" y="2906971"/>
                <a:ext cx="489194" cy="6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1"/>
                <a:endCxn id="72" idx="3"/>
              </p:cNvCxnSpPr>
              <p:nvPr/>
            </p:nvCxnSpPr>
            <p:spPr>
              <a:xfrm flipH="1">
                <a:off x="5489238" y="2905290"/>
                <a:ext cx="236359" cy="79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endCxn id="76" idx="3"/>
              </p:cNvCxnSpPr>
              <p:nvPr/>
            </p:nvCxnSpPr>
            <p:spPr>
              <a:xfrm flipH="1">
                <a:off x="6096202" y="2899432"/>
                <a:ext cx="754331" cy="5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73" idx="1"/>
              </p:cNvCxnSpPr>
              <p:nvPr/>
            </p:nvCxnSpPr>
            <p:spPr>
              <a:xfrm flipH="1">
                <a:off x="1904275" y="2905289"/>
                <a:ext cx="407635" cy="19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/>
              <p:cNvSpPr/>
              <p:nvPr/>
            </p:nvSpPr>
            <p:spPr>
              <a:xfrm>
                <a:off x="2925474" y="3737899"/>
                <a:ext cx="318617" cy="29489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Straight Arrow Connector 115"/>
              <p:cNvCxnSpPr>
                <a:stCxn id="118" idx="0"/>
                <a:endCxn id="60" idx="2"/>
              </p:cNvCxnSpPr>
              <p:nvPr/>
            </p:nvCxnSpPr>
            <p:spPr>
              <a:xfrm flipH="1" flipV="1">
                <a:off x="4079381" y="3454040"/>
                <a:ext cx="2198" cy="28385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stCxn id="118" idx="0"/>
                <a:endCxn id="74" idx="2"/>
              </p:cNvCxnSpPr>
              <p:nvPr/>
            </p:nvCxnSpPr>
            <p:spPr>
              <a:xfrm flipH="1" flipV="1">
                <a:off x="3514581" y="3074179"/>
                <a:ext cx="566998" cy="6637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Oval 117"/>
              <p:cNvSpPr/>
              <p:nvPr/>
            </p:nvSpPr>
            <p:spPr>
              <a:xfrm>
                <a:off x="3922270" y="3737898"/>
                <a:ext cx="318617" cy="29489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Arrow Connector 122"/>
              <p:cNvCxnSpPr>
                <a:stCxn id="125" idx="0"/>
                <a:endCxn id="61" idx="2"/>
              </p:cNvCxnSpPr>
              <p:nvPr/>
            </p:nvCxnSpPr>
            <p:spPr>
              <a:xfrm flipV="1">
                <a:off x="5010469" y="3454040"/>
                <a:ext cx="0" cy="2533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>
                <a:stCxn id="125" idx="0"/>
                <a:endCxn id="75" idx="2"/>
              </p:cNvCxnSpPr>
              <p:nvPr/>
            </p:nvCxnSpPr>
            <p:spPr>
              <a:xfrm flipH="1" flipV="1">
                <a:off x="4461428" y="3075861"/>
                <a:ext cx="549041" cy="63153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/>
              <p:cNvSpPr/>
              <p:nvPr/>
            </p:nvSpPr>
            <p:spPr>
              <a:xfrm>
                <a:off x="4851160" y="3707400"/>
                <a:ext cx="318617" cy="29489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" name="Straight Arrow Connector 125"/>
              <p:cNvCxnSpPr>
                <a:stCxn id="128" idx="0"/>
                <a:endCxn id="62" idx="2"/>
              </p:cNvCxnSpPr>
              <p:nvPr/>
            </p:nvCxnSpPr>
            <p:spPr>
              <a:xfrm flipV="1">
                <a:off x="6422799" y="3446725"/>
                <a:ext cx="35335" cy="26067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>
                <a:stCxn id="128" idx="0"/>
                <a:endCxn id="76" idx="2"/>
              </p:cNvCxnSpPr>
              <p:nvPr/>
            </p:nvCxnSpPr>
            <p:spPr>
              <a:xfrm flipH="1" flipV="1">
                <a:off x="5910900" y="3074180"/>
                <a:ext cx="511899" cy="6332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Oval 127"/>
              <p:cNvSpPr/>
              <p:nvPr/>
            </p:nvSpPr>
            <p:spPr>
              <a:xfrm>
                <a:off x="6263490" y="3707400"/>
                <a:ext cx="318617" cy="29489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0" name="Straight Arrow Connector 199"/>
              <p:cNvCxnSpPr>
                <a:endCxn id="58" idx="1"/>
              </p:cNvCxnSpPr>
              <p:nvPr/>
            </p:nvCxnSpPr>
            <p:spPr>
              <a:xfrm>
                <a:off x="1920790" y="3277833"/>
                <a:ext cx="977076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Oval 202"/>
              <p:cNvSpPr/>
              <p:nvPr/>
            </p:nvSpPr>
            <p:spPr>
              <a:xfrm>
                <a:off x="2363136" y="2190425"/>
                <a:ext cx="318617" cy="29489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4" name="Straight Arrow Connector 203"/>
              <p:cNvCxnSpPr>
                <a:stCxn id="203" idx="4"/>
                <a:endCxn id="73" idx="0"/>
              </p:cNvCxnSpPr>
              <p:nvPr/>
            </p:nvCxnSpPr>
            <p:spPr>
              <a:xfrm flipH="1">
                <a:off x="2497213" y="2485316"/>
                <a:ext cx="25232" cy="2510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/>
              <p:cNvCxnSpPr>
                <a:stCxn id="203" idx="4"/>
                <a:endCxn id="58" idx="0"/>
              </p:cNvCxnSpPr>
              <p:nvPr/>
            </p:nvCxnSpPr>
            <p:spPr>
              <a:xfrm>
                <a:off x="2522445" y="2485316"/>
                <a:ext cx="560724" cy="623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Oval 211"/>
              <p:cNvSpPr/>
              <p:nvPr/>
            </p:nvSpPr>
            <p:spPr>
              <a:xfrm>
                <a:off x="3367870" y="2173043"/>
                <a:ext cx="318617" cy="29489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3" name="Straight Arrow Connector 212"/>
              <p:cNvCxnSpPr>
                <a:stCxn id="212" idx="4"/>
                <a:endCxn id="74" idx="0"/>
              </p:cNvCxnSpPr>
              <p:nvPr/>
            </p:nvCxnSpPr>
            <p:spPr>
              <a:xfrm flipH="1">
                <a:off x="3514581" y="2467934"/>
                <a:ext cx="12598" cy="2684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/>
              <p:cNvCxnSpPr>
                <a:stCxn id="212" idx="4"/>
                <a:endCxn id="60" idx="0"/>
              </p:cNvCxnSpPr>
              <p:nvPr/>
            </p:nvCxnSpPr>
            <p:spPr>
              <a:xfrm>
                <a:off x="3527179" y="2467934"/>
                <a:ext cx="552202" cy="6483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Oval 214"/>
              <p:cNvSpPr/>
              <p:nvPr/>
            </p:nvSpPr>
            <p:spPr>
              <a:xfrm>
                <a:off x="4303526" y="2172831"/>
                <a:ext cx="318617" cy="29489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6" name="Straight Arrow Connector 215"/>
              <p:cNvCxnSpPr>
                <a:stCxn id="215" idx="4"/>
                <a:endCxn id="75" idx="0"/>
              </p:cNvCxnSpPr>
              <p:nvPr/>
            </p:nvCxnSpPr>
            <p:spPr>
              <a:xfrm flipH="1">
                <a:off x="4461428" y="2467722"/>
                <a:ext cx="1407" cy="27035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/>
              <p:cNvCxnSpPr>
                <a:stCxn id="215" idx="4"/>
                <a:endCxn id="61" idx="0"/>
              </p:cNvCxnSpPr>
              <p:nvPr/>
            </p:nvCxnSpPr>
            <p:spPr>
              <a:xfrm>
                <a:off x="4462835" y="2467722"/>
                <a:ext cx="547634" cy="64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Oval 217"/>
              <p:cNvSpPr/>
              <p:nvPr/>
            </p:nvSpPr>
            <p:spPr>
              <a:xfrm>
                <a:off x="5767952" y="2164373"/>
                <a:ext cx="318617" cy="29489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9" name="Straight Arrow Connector 218"/>
              <p:cNvCxnSpPr>
                <a:stCxn id="218" idx="4"/>
                <a:endCxn id="76" idx="0"/>
              </p:cNvCxnSpPr>
              <p:nvPr/>
            </p:nvCxnSpPr>
            <p:spPr>
              <a:xfrm flipH="1">
                <a:off x="5910900" y="2459264"/>
                <a:ext cx="16361" cy="27713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/>
              <p:cNvCxnSpPr>
                <a:stCxn id="218" idx="4"/>
                <a:endCxn id="62" idx="0"/>
              </p:cNvCxnSpPr>
              <p:nvPr/>
            </p:nvCxnSpPr>
            <p:spPr>
              <a:xfrm>
                <a:off x="5927261" y="2459264"/>
                <a:ext cx="530873" cy="6496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8" name="Rectangle 227"/>
                  <p:cNvSpPr/>
                  <p:nvPr/>
                </p:nvSpPr>
                <p:spPr>
                  <a:xfrm>
                    <a:off x="2904327" y="3703176"/>
                    <a:ext cx="394079" cy="29911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28" name="Rectangle 2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4327" y="3703176"/>
                    <a:ext cx="394079" cy="29911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0" name="Rectangle 239"/>
                  <p:cNvSpPr/>
                  <p:nvPr/>
                </p:nvSpPr>
                <p:spPr>
                  <a:xfrm>
                    <a:off x="3888529" y="3725827"/>
                    <a:ext cx="390088" cy="29911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40" name="Rectangle 2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8529" y="3725827"/>
                    <a:ext cx="390088" cy="29911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1" name="Rectangle 240"/>
                  <p:cNvSpPr/>
                  <p:nvPr/>
                </p:nvSpPr>
                <p:spPr>
                  <a:xfrm>
                    <a:off x="4846109" y="3674170"/>
                    <a:ext cx="394079" cy="29911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41" name="Rectangle 2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6109" y="3674170"/>
                    <a:ext cx="394079" cy="29911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2" name="Rectangle 241"/>
                  <p:cNvSpPr/>
                  <p:nvPr/>
                </p:nvSpPr>
                <p:spPr>
                  <a:xfrm>
                    <a:off x="6237424" y="3670163"/>
                    <a:ext cx="370750" cy="29911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42" name="Rectangle 2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37424" y="3670163"/>
                    <a:ext cx="370750" cy="29911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3" name="Rectangle 242"/>
                  <p:cNvSpPr/>
                  <p:nvPr/>
                </p:nvSpPr>
                <p:spPr>
                  <a:xfrm>
                    <a:off x="2309401" y="2150987"/>
                    <a:ext cx="489375" cy="29911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43" name="Rectangle 2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9401" y="2150987"/>
                    <a:ext cx="489375" cy="29911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61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4" name="Rectangle 243"/>
                  <p:cNvSpPr/>
                  <p:nvPr/>
                </p:nvSpPr>
                <p:spPr>
                  <a:xfrm>
                    <a:off x="3292284" y="2159774"/>
                    <a:ext cx="484433" cy="29911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44" name="Rectangle 2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2284" y="2159774"/>
                    <a:ext cx="484433" cy="29911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61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5" name="Rectangle 244"/>
                  <p:cNvSpPr/>
                  <p:nvPr/>
                </p:nvSpPr>
                <p:spPr>
                  <a:xfrm>
                    <a:off x="4233633" y="2143615"/>
                    <a:ext cx="489375" cy="29911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45" name="Rectangle 2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3633" y="2143615"/>
                    <a:ext cx="489375" cy="29911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61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6" name="Rectangle 245"/>
                  <p:cNvSpPr/>
                  <p:nvPr/>
                </p:nvSpPr>
                <p:spPr>
                  <a:xfrm>
                    <a:off x="5705891" y="2124551"/>
                    <a:ext cx="460480" cy="29911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46" name="Rectangle 2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5891" y="2124551"/>
                    <a:ext cx="460480" cy="29911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61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7" name="Rounded Rectangle 266"/>
              <p:cNvSpPr/>
              <p:nvPr/>
            </p:nvSpPr>
            <p:spPr>
              <a:xfrm>
                <a:off x="2219527" y="1819590"/>
                <a:ext cx="4196520" cy="27194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smtClean="0"/>
                  <a:t>Linear</a:t>
                </a:r>
                <a:endParaRPr lang="en-US" sz="1200" b="1"/>
              </a:p>
            </p:txBody>
          </p:sp>
          <p:sp>
            <p:nvSpPr>
              <p:cNvPr id="268" name="Rounded Rectangle 267"/>
              <p:cNvSpPr/>
              <p:nvPr/>
            </p:nvSpPr>
            <p:spPr>
              <a:xfrm>
                <a:off x="2205266" y="1482909"/>
                <a:ext cx="4196520" cy="276059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smtClean="0"/>
                  <a:t>Output words</a:t>
                </a:r>
                <a:endParaRPr lang="en-US" sz="1200" b="1"/>
              </a:p>
            </p:txBody>
          </p:sp>
          <p:grpSp>
            <p:nvGrpSpPr>
              <p:cNvPr id="285" name="Group 284"/>
              <p:cNvGrpSpPr/>
              <p:nvPr/>
            </p:nvGrpSpPr>
            <p:grpSpPr>
              <a:xfrm>
                <a:off x="2487631" y="1270724"/>
                <a:ext cx="3339697" cy="223429"/>
                <a:chOff x="3172691" y="4099173"/>
                <a:chExt cx="3425154" cy="313500"/>
              </a:xfrm>
            </p:grpSpPr>
            <p:cxnSp>
              <p:nvCxnSpPr>
                <p:cNvPr id="286" name="Straight Arrow Connector 285"/>
                <p:cNvCxnSpPr/>
                <p:nvPr/>
              </p:nvCxnSpPr>
              <p:spPr>
                <a:xfrm flipV="1">
                  <a:off x="3172691" y="4135584"/>
                  <a:ext cx="0" cy="2770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</p:cxnSp>
            <p:cxnSp>
              <p:nvCxnSpPr>
                <p:cNvPr id="287" name="Straight Arrow Connector 286"/>
                <p:cNvCxnSpPr/>
                <p:nvPr/>
              </p:nvCxnSpPr>
              <p:spPr>
                <a:xfrm flipV="1">
                  <a:off x="4194463" y="4128657"/>
                  <a:ext cx="0" cy="2770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 flipV="1">
                  <a:off x="5149376" y="4099173"/>
                  <a:ext cx="0" cy="2770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V="1">
                  <a:off x="6597845" y="4106464"/>
                  <a:ext cx="0" cy="2770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47914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val 119"/>
          <p:cNvSpPr/>
          <p:nvPr/>
        </p:nvSpPr>
        <p:spPr>
          <a:xfrm>
            <a:off x="532224" y="346870"/>
            <a:ext cx="701040" cy="670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402081" y="482095"/>
            <a:ext cx="3992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latin typeface="Montserrat" panose="020B0604020202020204" charset="0"/>
              </a:rPr>
              <a:t>Models and pipeline</a:t>
            </a:r>
            <a:endParaRPr lang="en-US" sz="2000" b="1"/>
          </a:p>
        </p:txBody>
      </p:sp>
      <p:sp>
        <p:nvSpPr>
          <p:cNvPr id="66" name="Rectangle 65"/>
          <p:cNvSpPr/>
          <p:nvPr/>
        </p:nvSpPr>
        <p:spPr>
          <a:xfrm>
            <a:off x="1402081" y="824764"/>
            <a:ext cx="1975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Montserrat" panose="020B0604020202020204" charset="0"/>
              </a:rPr>
              <a:t>Transformer </a:t>
            </a:r>
            <a:r>
              <a:rPr lang="en-US" b="1" smtClean="0">
                <a:latin typeface="Montserrat" panose="020B0604020202020204" charset="0"/>
              </a:rPr>
              <a:t>Model</a:t>
            </a:r>
            <a:endParaRPr 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022" y="231493"/>
            <a:ext cx="3691323" cy="4761393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432804" y="1923241"/>
            <a:ext cx="349101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latin typeface="Montserrat" panose="020B0604020202020204" charset="0"/>
              </a:rPr>
              <a:t>Transformer model</a:t>
            </a:r>
          </a:p>
          <a:p>
            <a:r>
              <a:rPr lang="en-US"/>
              <a:t>Hình ảnh từ cuốn Dive into Deep</a:t>
            </a:r>
            <a:r>
              <a:rPr lang="en-US"/>
              <a:t> </a:t>
            </a:r>
            <a:r>
              <a:rPr lang="en-US" smtClean="0"/>
              <a:t>learning</a:t>
            </a:r>
            <a:endParaRPr lang="en-US"/>
          </a:p>
          <a:p>
            <a:r>
              <a:rPr lang="en-US" smtClean="0"/>
              <a:t>https</a:t>
            </a:r>
            <a:r>
              <a:rPr lang="en-US"/>
              <a:t>://d2l.ai/chapter_attention-mechanisms/transformer.html</a:t>
            </a:r>
          </a:p>
          <a:p>
            <a:endParaRPr lang="en-US" b="1" smtClean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74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val 119"/>
          <p:cNvSpPr/>
          <p:nvPr/>
        </p:nvSpPr>
        <p:spPr>
          <a:xfrm>
            <a:off x="532224" y="346870"/>
            <a:ext cx="701040" cy="670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402081" y="482095"/>
            <a:ext cx="3992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latin typeface="Montserrat" panose="020B0604020202020204" charset="0"/>
              </a:rPr>
              <a:t>Models and pipeline</a:t>
            </a:r>
            <a:endParaRPr lang="en-US" sz="2000" b="1"/>
          </a:p>
        </p:txBody>
      </p:sp>
      <p:sp>
        <p:nvSpPr>
          <p:cNvPr id="66" name="Rectangle 65"/>
          <p:cNvSpPr/>
          <p:nvPr/>
        </p:nvSpPr>
        <p:spPr>
          <a:xfrm>
            <a:off x="1402081" y="824764"/>
            <a:ext cx="1975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Montserrat" panose="020B0604020202020204" charset="0"/>
              </a:rPr>
              <a:t>Transformer </a:t>
            </a:r>
            <a:r>
              <a:rPr lang="en-US" b="1" smtClean="0">
                <a:latin typeface="Montserrat" panose="020B0604020202020204" charset="0"/>
              </a:rPr>
              <a:t>Model</a:t>
            </a:r>
            <a:endParaRPr lang="en-US" b="1"/>
          </a:p>
        </p:txBody>
      </p:sp>
      <p:sp>
        <p:nvSpPr>
          <p:cNvPr id="10" name="Rectangle 9"/>
          <p:cNvSpPr/>
          <p:nvPr/>
        </p:nvSpPr>
        <p:spPr>
          <a:xfrm>
            <a:off x="2105731" y="4578563"/>
            <a:ext cx="51583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latin typeface="Montserrat" panose="020B0604020202020204" charset="0"/>
              </a:rPr>
              <a:t>Transformer Encoder + Linear in our project</a:t>
            </a:r>
            <a:endParaRPr lang="en-US" b="1" smtClean="0">
              <a:latin typeface="Montserrat" panose="020B060402020202020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155274" y="1530292"/>
            <a:ext cx="6366454" cy="2939165"/>
            <a:chOff x="1155274" y="1530292"/>
            <a:chExt cx="6366454" cy="2939165"/>
          </a:xfrm>
        </p:grpSpPr>
        <p:sp>
          <p:nvSpPr>
            <p:cNvPr id="8" name="Rounded Rectangle 7"/>
            <p:cNvSpPr/>
            <p:nvPr/>
          </p:nvSpPr>
          <p:spPr>
            <a:xfrm>
              <a:off x="1168182" y="3730011"/>
              <a:ext cx="3798406" cy="27681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Embedding</a:t>
              </a:r>
              <a:endParaRPr lang="en-US" sz="1200" b="1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168182" y="4064322"/>
              <a:ext cx="3798406" cy="24991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Input words</a:t>
              </a:r>
              <a:endParaRPr lang="en-US" sz="1200" b="1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168182" y="1955185"/>
              <a:ext cx="3798406" cy="24618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Linear</a:t>
              </a:r>
              <a:endParaRPr lang="en-US" sz="1200" b="1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155274" y="1650396"/>
              <a:ext cx="3798406" cy="24991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Output words</a:t>
              </a:r>
              <a:endParaRPr lang="en-US" sz="1200" b="1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1168182" y="2426295"/>
              <a:ext cx="3798406" cy="107879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Transformer Encoder</a:t>
              </a:r>
              <a:endParaRPr lang="en-US" sz="1200" b="1"/>
            </a:p>
          </p:txBody>
        </p:sp>
        <p:cxnSp>
          <p:nvCxnSpPr>
            <p:cNvPr id="70" name="Straight Arrow Connector 69"/>
            <p:cNvCxnSpPr>
              <a:stCxn id="69" idx="0"/>
              <a:endCxn id="40" idx="2"/>
            </p:cNvCxnSpPr>
            <p:nvPr/>
          </p:nvCxnSpPr>
          <p:spPr>
            <a:xfrm flipV="1">
              <a:off x="3067385" y="2201370"/>
              <a:ext cx="0" cy="2249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74" name="Straight Arrow Connector 73"/>
            <p:cNvCxnSpPr>
              <a:stCxn id="8" idx="0"/>
              <a:endCxn id="69" idx="2"/>
            </p:cNvCxnSpPr>
            <p:nvPr/>
          </p:nvCxnSpPr>
          <p:spPr>
            <a:xfrm flipV="1">
              <a:off x="3067385" y="3505086"/>
              <a:ext cx="0" cy="2249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76" name="Rectangular Callout 75"/>
            <p:cNvSpPr/>
            <p:nvPr/>
          </p:nvSpPr>
          <p:spPr>
            <a:xfrm>
              <a:off x="5394960" y="1530292"/>
              <a:ext cx="2126768" cy="2922721"/>
            </a:xfrm>
            <a:prstGeom prst="wedgeRectCallout">
              <a:avLst>
                <a:gd name="adj1" fmla="val -74228"/>
                <a:gd name="adj2" fmla="val 6144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3"/>
            <a:srcRect l="-1366" t="35012" r="51509" b="4785"/>
            <a:stretch/>
          </p:blipFill>
          <p:spPr>
            <a:xfrm>
              <a:off x="5509549" y="1584935"/>
              <a:ext cx="1851950" cy="28845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133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val 119"/>
          <p:cNvSpPr/>
          <p:nvPr/>
        </p:nvSpPr>
        <p:spPr>
          <a:xfrm>
            <a:off x="532224" y="346870"/>
            <a:ext cx="701040" cy="670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402081" y="482095"/>
            <a:ext cx="3992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latin typeface="Montserrat" panose="020B0604020202020204" charset="0"/>
              </a:rPr>
              <a:t>Models and pipeline</a:t>
            </a:r>
            <a:endParaRPr lang="en-US" sz="2000" b="1"/>
          </a:p>
        </p:txBody>
      </p:sp>
      <p:sp>
        <p:nvSpPr>
          <p:cNvPr id="66" name="Rectangle 65"/>
          <p:cNvSpPr/>
          <p:nvPr/>
        </p:nvSpPr>
        <p:spPr>
          <a:xfrm>
            <a:off x="1402081" y="824764"/>
            <a:ext cx="2771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Montserrat" panose="020B0604020202020204" charset="0"/>
              </a:rPr>
              <a:t>Evolved Transformer </a:t>
            </a:r>
            <a:r>
              <a:rPr lang="en-US" b="1" smtClean="0">
                <a:latin typeface="Montserrat" panose="020B0604020202020204" charset="0"/>
              </a:rPr>
              <a:t>Model</a:t>
            </a:r>
            <a:endParaRPr lang="en-US" b="1"/>
          </a:p>
        </p:txBody>
      </p:sp>
      <p:sp>
        <p:nvSpPr>
          <p:cNvPr id="10" name="Rectangle 9"/>
          <p:cNvSpPr/>
          <p:nvPr/>
        </p:nvSpPr>
        <p:spPr>
          <a:xfrm>
            <a:off x="1955260" y="4528151"/>
            <a:ext cx="51583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mtClean="0">
                <a:latin typeface="Montserrat" panose="020B0604020202020204" charset="0"/>
              </a:rPr>
              <a:t>Transformer Encoder + Linear in our project</a:t>
            </a:r>
            <a:endParaRPr lang="en-US" b="1" smtClean="0">
              <a:latin typeface="Montserrat" panose="020B060402020202020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2486363" y="1523634"/>
            <a:ext cx="3811314" cy="2663836"/>
            <a:chOff x="1155274" y="1650396"/>
            <a:chExt cx="3811314" cy="2663836"/>
          </a:xfrm>
        </p:grpSpPr>
        <p:sp>
          <p:nvSpPr>
            <p:cNvPr id="8" name="Rounded Rectangle 7"/>
            <p:cNvSpPr/>
            <p:nvPr/>
          </p:nvSpPr>
          <p:spPr>
            <a:xfrm>
              <a:off x="1168182" y="3730011"/>
              <a:ext cx="3798406" cy="27681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Embedding</a:t>
              </a:r>
              <a:endParaRPr lang="en-US" sz="1200" b="1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168182" y="4064322"/>
              <a:ext cx="3798406" cy="24991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Input words</a:t>
              </a:r>
              <a:endParaRPr lang="en-US" sz="1200" b="1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168182" y="1955185"/>
              <a:ext cx="3798406" cy="24618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Linear</a:t>
              </a:r>
              <a:endParaRPr lang="en-US" sz="1200" b="1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155274" y="1650396"/>
              <a:ext cx="3798406" cy="24991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Output words</a:t>
              </a:r>
              <a:endParaRPr lang="en-US" sz="1200" b="1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1168182" y="2426295"/>
              <a:ext cx="3798406" cy="107879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Evolved Transformer Encoder</a:t>
              </a:r>
              <a:endParaRPr lang="en-US" sz="1200" b="1"/>
            </a:p>
          </p:txBody>
        </p:sp>
        <p:cxnSp>
          <p:nvCxnSpPr>
            <p:cNvPr id="70" name="Straight Arrow Connector 69"/>
            <p:cNvCxnSpPr>
              <a:stCxn id="69" idx="0"/>
              <a:endCxn id="40" idx="2"/>
            </p:cNvCxnSpPr>
            <p:nvPr/>
          </p:nvCxnSpPr>
          <p:spPr>
            <a:xfrm flipV="1">
              <a:off x="3067385" y="2201370"/>
              <a:ext cx="0" cy="2249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74" name="Straight Arrow Connector 73"/>
            <p:cNvCxnSpPr>
              <a:stCxn id="8" idx="0"/>
              <a:endCxn id="69" idx="2"/>
            </p:cNvCxnSpPr>
            <p:nvPr/>
          </p:nvCxnSpPr>
          <p:spPr>
            <a:xfrm flipV="1">
              <a:off x="3067385" y="3505086"/>
              <a:ext cx="0" cy="2249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3234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2"/>
          <p:cNvSpPr txBox="1">
            <a:spLocks noGrp="1"/>
          </p:cNvSpPr>
          <p:nvPr>
            <p:ph type="title"/>
          </p:nvPr>
        </p:nvSpPr>
        <p:spPr>
          <a:xfrm>
            <a:off x="855250" y="1434057"/>
            <a:ext cx="1268700" cy="9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03</a:t>
            </a:r>
            <a:endParaRPr/>
          </a:p>
        </p:txBody>
      </p:sp>
      <p:sp>
        <p:nvSpPr>
          <p:cNvPr id="436" name="Google Shape;436;p52"/>
          <p:cNvSpPr txBox="1">
            <a:spLocks noGrp="1"/>
          </p:cNvSpPr>
          <p:nvPr>
            <p:ph type="title" idx="2"/>
          </p:nvPr>
        </p:nvSpPr>
        <p:spPr>
          <a:xfrm>
            <a:off x="855250" y="2187825"/>
            <a:ext cx="38055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Results</a:t>
            </a:r>
            <a:endParaRPr/>
          </a:p>
        </p:txBody>
      </p:sp>
      <p:pic>
        <p:nvPicPr>
          <p:cNvPr id="438" name="Google Shape;438;p52"/>
          <p:cNvPicPr preferRelativeResize="0"/>
          <p:nvPr/>
        </p:nvPicPr>
        <p:blipFill rotWithShape="1">
          <a:blip r:embed="rId3">
            <a:alphaModFix/>
          </a:blip>
          <a:srcRect l="31105"/>
          <a:stretch/>
        </p:blipFill>
        <p:spPr>
          <a:xfrm>
            <a:off x="5491625" y="1014675"/>
            <a:ext cx="3027524" cy="33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2"/>
          <p:cNvSpPr/>
          <p:nvPr/>
        </p:nvSpPr>
        <p:spPr>
          <a:xfrm>
            <a:off x="5491624" y="1014675"/>
            <a:ext cx="3027600" cy="3367200"/>
          </a:xfrm>
          <a:prstGeom prst="rect">
            <a:avLst/>
          </a:prstGeom>
          <a:solidFill>
            <a:srgbClr val="35A9E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52"/>
          <p:cNvSpPr/>
          <p:nvPr/>
        </p:nvSpPr>
        <p:spPr>
          <a:xfrm>
            <a:off x="4816925" y="3630375"/>
            <a:ext cx="1187628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8"/>
          <p:cNvSpPr txBox="1">
            <a:spLocks noGrp="1"/>
          </p:cNvSpPr>
          <p:nvPr>
            <p:ph type="title" idx="8"/>
          </p:nvPr>
        </p:nvSpPr>
        <p:spPr>
          <a:xfrm>
            <a:off x="3789120" y="2013782"/>
            <a:ext cx="1167000" cy="11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1" name="Google Shape;371;p48"/>
          <p:cNvSpPr txBox="1">
            <a:spLocks noGrp="1"/>
          </p:cNvSpPr>
          <p:nvPr>
            <p:ph type="title" idx="9"/>
          </p:nvPr>
        </p:nvSpPr>
        <p:spPr>
          <a:xfrm>
            <a:off x="5809020" y="2013707"/>
            <a:ext cx="1167000" cy="11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2" name="Google Shape;372;p48"/>
          <p:cNvSpPr txBox="1">
            <a:spLocks noGrp="1"/>
          </p:cNvSpPr>
          <p:nvPr>
            <p:ph type="title" idx="7"/>
          </p:nvPr>
        </p:nvSpPr>
        <p:spPr>
          <a:xfrm>
            <a:off x="1769220" y="2013707"/>
            <a:ext cx="1167000" cy="11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3" name="Google Shape;373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8"/>
          <p:cNvSpPr txBox="1">
            <a:spLocks noGrp="1"/>
          </p:cNvSpPr>
          <p:nvPr>
            <p:ph type="subTitle" idx="1"/>
          </p:nvPr>
        </p:nvSpPr>
        <p:spPr>
          <a:xfrm>
            <a:off x="1466944" y="3179848"/>
            <a:ext cx="17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mtClean="0"/>
              <a:t>Overall</a:t>
            </a:r>
            <a:endParaRPr sz="1600"/>
          </a:p>
        </p:txBody>
      </p:sp>
      <p:sp>
        <p:nvSpPr>
          <p:cNvPr id="376" name="Google Shape;376;p48"/>
          <p:cNvSpPr txBox="1">
            <a:spLocks noGrp="1"/>
          </p:cNvSpPr>
          <p:nvPr>
            <p:ph type="subTitle" idx="3"/>
          </p:nvPr>
        </p:nvSpPr>
        <p:spPr>
          <a:xfrm>
            <a:off x="3362657" y="3180707"/>
            <a:ext cx="20198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smtClean="0"/>
              <a:t>Dataset and Models</a:t>
            </a:r>
            <a:endParaRPr sz="1600"/>
          </a:p>
        </p:txBody>
      </p:sp>
      <p:sp>
        <p:nvSpPr>
          <p:cNvPr id="378" name="Google Shape;378;p48"/>
          <p:cNvSpPr txBox="1">
            <a:spLocks noGrp="1"/>
          </p:cNvSpPr>
          <p:nvPr>
            <p:ph type="subTitle" idx="5"/>
          </p:nvPr>
        </p:nvSpPr>
        <p:spPr>
          <a:xfrm>
            <a:off x="5506770" y="3179848"/>
            <a:ext cx="17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smtClean="0"/>
              <a:t>Results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80"/>
          <p:cNvSpPr txBox="1">
            <a:spLocks noGrp="1"/>
          </p:cNvSpPr>
          <p:nvPr>
            <p:ph type="title"/>
          </p:nvPr>
        </p:nvSpPr>
        <p:spPr>
          <a:xfrm>
            <a:off x="2141700" y="1331180"/>
            <a:ext cx="48606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Thank </a:t>
            </a: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5" name="Google Shape;2785;p80"/>
          <p:cNvSpPr txBox="1"/>
          <p:nvPr/>
        </p:nvSpPr>
        <p:spPr>
          <a:xfrm>
            <a:off x="2973900" y="4236574"/>
            <a:ext cx="31962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Please keep this slide for attribution</a:t>
            </a:r>
            <a:endParaRPr sz="1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6" name="Google Shape;2786;p80"/>
          <p:cNvSpPr txBox="1">
            <a:spLocks noGrp="1"/>
          </p:cNvSpPr>
          <p:nvPr>
            <p:ph type="subTitle" idx="1"/>
          </p:nvPr>
        </p:nvSpPr>
        <p:spPr>
          <a:xfrm>
            <a:off x="1749150" y="2312480"/>
            <a:ext cx="5645700" cy="13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Do you have any questions</a:t>
            </a:r>
            <a:r>
              <a:rPr lang="en" smtClean="0"/>
              <a:t>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2"/>
          <p:cNvSpPr txBox="1">
            <a:spLocks noGrp="1"/>
          </p:cNvSpPr>
          <p:nvPr>
            <p:ph type="title"/>
          </p:nvPr>
        </p:nvSpPr>
        <p:spPr>
          <a:xfrm>
            <a:off x="855250" y="1434057"/>
            <a:ext cx="1268700" cy="9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36" name="Google Shape;436;p52"/>
          <p:cNvSpPr txBox="1">
            <a:spLocks noGrp="1"/>
          </p:cNvSpPr>
          <p:nvPr>
            <p:ph type="title" idx="2"/>
          </p:nvPr>
        </p:nvSpPr>
        <p:spPr>
          <a:xfrm>
            <a:off x="855250" y="2187825"/>
            <a:ext cx="38055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Overall</a:t>
            </a:r>
            <a:endParaRPr/>
          </a:p>
        </p:txBody>
      </p:sp>
      <p:pic>
        <p:nvPicPr>
          <p:cNvPr id="438" name="Google Shape;438;p52"/>
          <p:cNvPicPr preferRelativeResize="0"/>
          <p:nvPr/>
        </p:nvPicPr>
        <p:blipFill rotWithShape="1">
          <a:blip r:embed="rId3">
            <a:alphaModFix/>
          </a:blip>
          <a:srcRect l="31105"/>
          <a:stretch/>
        </p:blipFill>
        <p:spPr>
          <a:xfrm>
            <a:off x="5491625" y="1014675"/>
            <a:ext cx="3027524" cy="33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2"/>
          <p:cNvSpPr/>
          <p:nvPr/>
        </p:nvSpPr>
        <p:spPr>
          <a:xfrm>
            <a:off x="5491624" y="1014675"/>
            <a:ext cx="3027600" cy="3367200"/>
          </a:xfrm>
          <a:prstGeom prst="rect">
            <a:avLst/>
          </a:prstGeom>
          <a:solidFill>
            <a:srgbClr val="35A9E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52"/>
          <p:cNvSpPr/>
          <p:nvPr/>
        </p:nvSpPr>
        <p:spPr>
          <a:xfrm>
            <a:off x="4816925" y="3630375"/>
            <a:ext cx="1187628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3"/>
          <p:cNvSpPr txBox="1">
            <a:spLocks noGrp="1"/>
          </p:cNvSpPr>
          <p:nvPr>
            <p:ph type="title"/>
          </p:nvPr>
        </p:nvSpPr>
        <p:spPr>
          <a:xfrm>
            <a:off x="758740" y="299510"/>
            <a:ext cx="4951180" cy="1008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smtClean="0"/>
              <a:t>Problem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6" b="35082"/>
          <a:stretch/>
        </p:blipFill>
        <p:spPr>
          <a:xfrm>
            <a:off x="7192645" y="130064"/>
            <a:ext cx="1794389" cy="672557"/>
          </a:xfrm>
          <a:prstGeom prst="rect">
            <a:avLst/>
          </a:prstGeom>
        </p:spPr>
      </p:pic>
      <p:pic>
        <p:nvPicPr>
          <p:cNvPr id="3074" name="Picture 2" descr="Chữ bác sĩ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48"/>
          <a:stretch/>
        </p:blipFill>
        <p:spPr bwMode="auto">
          <a:xfrm>
            <a:off x="1009017" y="1007295"/>
            <a:ext cx="1792057" cy="207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hám bệnh từ nhỏ, đến giờ tôi mới hiểu tại sao chữ bác sĩ lại 'xấu' như  trong truyền thuyết đến vậy?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455" y="1007295"/>
            <a:ext cx="3631483" cy="206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octor typing - Mobius M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52" y="3247036"/>
            <a:ext cx="2715287" cy="152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alwarebytes gets defective update that slows computers — here's how to fix  it | BetaNew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919" y="3168152"/>
            <a:ext cx="1812121" cy="181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67291" y="1689904"/>
            <a:ext cx="856527" cy="590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716191" y="3779057"/>
            <a:ext cx="856527" cy="590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3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3"/>
          <p:cNvSpPr txBox="1">
            <a:spLocks noGrp="1"/>
          </p:cNvSpPr>
          <p:nvPr>
            <p:ph type="title"/>
          </p:nvPr>
        </p:nvSpPr>
        <p:spPr>
          <a:xfrm>
            <a:off x="779060" y="387148"/>
            <a:ext cx="4951180" cy="6999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smtClean="0"/>
              <a:t>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6" b="35082"/>
          <a:stretch/>
        </p:blipFill>
        <p:spPr>
          <a:xfrm>
            <a:off x="7192645" y="130064"/>
            <a:ext cx="1794389" cy="67255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265952" y="1580607"/>
            <a:ext cx="5711127" cy="2266111"/>
            <a:chOff x="1265952" y="1580607"/>
            <a:chExt cx="5711127" cy="2266111"/>
          </a:xfrm>
        </p:grpSpPr>
        <p:grpSp>
          <p:nvGrpSpPr>
            <p:cNvPr id="2" name="Group 1"/>
            <p:cNvGrpSpPr/>
            <p:nvPr/>
          </p:nvGrpSpPr>
          <p:grpSpPr>
            <a:xfrm>
              <a:off x="2698150" y="2166385"/>
              <a:ext cx="4278929" cy="1680333"/>
              <a:chOff x="2790747" y="1958040"/>
              <a:chExt cx="1717953" cy="61531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043391" y="2381755"/>
                <a:ext cx="1158594" cy="1915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smtClean="0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Viem phoi cap</a:t>
                </a:r>
                <a:endParaRPr lang="en-US" sz="280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350106" y="2122515"/>
                <a:ext cx="1158594" cy="1915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smtClean="0">
                    <a:solidFill>
                      <a:schemeClr val="tx1">
                        <a:lumMod val="50000"/>
                      </a:schemeClr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Viêm phổi cấp</a:t>
                </a:r>
                <a:endParaRPr lang="en-US" sz="2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Curved Down Arrow 11"/>
              <p:cNvSpPr/>
              <p:nvPr/>
            </p:nvSpPr>
            <p:spPr>
              <a:xfrm rot="19316305">
                <a:off x="2790747" y="1958040"/>
                <a:ext cx="671945" cy="328951"/>
              </a:xfrm>
              <a:prstGeom prst="curvedDownArrow">
                <a:avLst>
                  <a:gd name="adj1" fmla="val 25000"/>
                  <a:gd name="adj2" fmla="val 80841"/>
                  <a:gd name="adj3" fmla="val 2256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1265952" y="1580607"/>
              <a:ext cx="49471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smtClean="0">
                  <a:solidFill>
                    <a:schemeClr val="tx1">
                      <a:lumMod val="50000"/>
                    </a:scheme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Tự động thêm dấu cho báo cáo y tế</a:t>
              </a:r>
              <a:endParaRPr lang="en-US" sz="20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75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885" y="263163"/>
            <a:ext cx="3669846" cy="1869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30118" r="10154" b="37457"/>
          <a:stretch/>
        </p:blipFill>
        <p:spPr>
          <a:xfrm>
            <a:off x="1807732" y="1208042"/>
            <a:ext cx="2022765" cy="81741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012841" y="3010085"/>
            <a:ext cx="2609057" cy="78232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/>
              <a:t>VAD </a:t>
            </a:r>
            <a:r>
              <a:rPr lang="en-US" b="1"/>
              <a:t>Vision: </a:t>
            </a:r>
          </a:p>
          <a:p>
            <a:r>
              <a:rPr lang="en-US"/>
              <a:t>Medical image processing </a:t>
            </a:r>
            <a:r>
              <a:rPr lang="en-US" smtClean="0"/>
              <a:t>models and algorithms</a:t>
            </a:r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673933" y="3017573"/>
            <a:ext cx="2609057" cy="78232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/>
              <a:t>VAD NLP: </a:t>
            </a:r>
            <a:endParaRPr lang="en-US" b="1"/>
          </a:p>
          <a:p>
            <a:r>
              <a:rPr lang="en-US"/>
              <a:t>Medical </a:t>
            </a:r>
            <a:r>
              <a:rPr lang="en-US" smtClean="0"/>
              <a:t>report autocomplete</a:t>
            </a:r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012841" y="2378867"/>
            <a:ext cx="5270149" cy="55317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/>
              <a:t>VAD Learning: </a:t>
            </a:r>
            <a:endParaRPr lang="en-US" b="1"/>
          </a:p>
          <a:p>
            <a:r>
              <a:rPr lang="en-US" smtClean="0"/>
              <a:t>Learning resources for medical image processing and NLP</a:t>
            </a:r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021892" y="3870449"/>
            <a:ext cx="5262931" cy="782320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/>
              <a:t>VAD </a:t>
            </a:r>
            <a:r>
              <a:rPr lang="en-US" b="1" smtClean="0"/>
              <a:t>Platform: </a:t>
            </a:r>
            <a:endParaRPr lang="en-US" b="1"/>
          </a:p>
          <a:p>
            <a:r>
              <a:rPr lang="en-US" smtClean="0"/>
              <a:t>Open source code base for medical image processing projects</a:t>
            </a:r>
            <a:endParaRPr lang="en-US"/>
          </a:p>
        </p:txBody>
      </p:sp>
      <p:sp>
        <p:nvSpPr>
          <p:cNvPr id="10" name="Google Shape;446;p53"/>
          <p:cNvSpPr txBox="1">
            <a:spLocks noGrp="1"/>
          </p:cNvSpPr>
          <p:nvPr>
            <p:ph type="title"/>
          </p:nvPr>
        </p:nvSpPr>
        <p:spPr>
          <a:xfrm>
            <a:off x="799380" y="296995"/>
            <a:ext cx="2658621" cy="6649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smtClean="0">
                <a:ea typeface="Montserrat"/>
                <a:cs typeface="Montserrat"/>
              </a:rPr>
              <a:t>Ecosystem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3"/>
          <p:cNvSpPr txBox="1">
            <a:spLocks noGrp="1"/>
          </p:cNvSpPr>
          <p:nvPr>
            <p:ph type="title"/>
          </p:nvPr>
        </p:nvSpPr>
        <p:spPr>
          <a:xfrm>
            <a:off x="779059" y="396240"/>
            <a:ext cx="7338781" cy="792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smtClean="0"/>
              <a:t>What will be done in NLP course?</a:t>
            </a:r>
            <a:endParaRPr sz="24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6" b="35082"/>
          <a:stretch/>
        </p:blipFill>
        <p:spPr>
          <a:xfrm>
            <a:off x="7220645" y="309155"/>
            <a:ext cx="1794389" cy="67255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060543" y="1362313"/>
            <a:ext cx="1122040" cy="14501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VAD NLP</a:t>
            </a:r>
            <a:endParaRPr lang="en-US" sz="1600"/>
          </a:p>
        </p:txBody>
      </p:sp>
      <p:sp>
        <p:nvSpPr>
          <p:cNvPr id="16" name="Oval 15"/>
          <p:cNvSpPr/>
          <p:nvPr/>
        </p:nvSpPr>
        <p:spPr>
          <a:xfrm>
            <a:off x="2675357" y="3443726"/>
            <a:ext cx="701040" cy="670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79031" y="3628957"/>
            <a:ext cx="38858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mtClean="0">
                <a:latin typeface="Montserrat" panose="020B0604020202020204" charset="0"/>
              </a:rPr>
              <a:t>Web UI Deployment</a:t>
            </a:r>
            <a:endParaRPr lang="en-US" sz="2000" b="1"/>
          </a:p>
        </p:txBody>
      </p:sp>
      <p:sp>
        <p:nvSpPr>
          <p:cNvPr id="20" name="Rounded Rectangle 19"/>
          <p:cNvSpPr/>
          <p:nvPr/>
        </p:nvSpPr>
        <p:spPr>
          <a:xfrm>
            <a:off x="1090752" y="2986088"/>
            <a:ext cx="1122040" cy="14478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VAD Platform</a:t>
            </a:r>
            <a:endParaRPr lang="en-US" sz="1600"/>
          </a:p>
        </p:txBody>
      </p:sp>
      <p:sp>
        <p:nvSpPr>
          <p:cNvPr id="17" name="Oval 16"/>
          <p:cNvSpPr/>
          <p:nvPr/>
        </p:nvSpPr>
        <p:spPr>
          <a:xfrm>
            <a:off x="2651768" y="1882730"/>
            <a:ext cx="701040" cy="670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031" y="1447260"/>
            <a:ext cx="3435210" cy="14411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75968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3" name="Google Shape;2593;p71"/>
          <p:cNvSpPr txBox="1">
            <a:spLocks noGrp="1"/>
          </p:cNvSpPr>
          <p:nvPr>
            <p:ph type="title" idx="2"/>
          </p:nvPr>
        </p:nvSpPr>
        <p:spPr>
          <a:xfrm>
            <a:off x="4409440" y="2142451"/>
            <a:ext cx="4856221" cy="15636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4800"/>
              <a:t>Dataset and Models</a:t>
            </a:r>
          </a:p>
        </p:txBody>
      </p:sp>
      <p:sp>
        <p:nvSpPr>
          <p:cNvPr id="2594" name="Google Shape;2594;p71"/>
          <p:cNvSpPr txBox="1">
            <a:spLocks noGrp="1"/>
          </p:cNvSpPr>
          <p:nvPr>
            <p:ph type="title"/>
          </p:nvPr>
        </p:nvSpPr>
        <p:spPr>
          <a:xfrm>
            <a:off x="5384981" y="1454165"/>
            <a:ext cx="1268700" cy="9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95" name="Google Shape;2595;p71"/>
          <p:cNvSpPr txBox="1">
            <a:spLocks noGrp="1"/>
          </p:cNvSpPr>
          <p:nvPr>
            <p:ph type="subTitle" idx="1"/>
          </p:nvPr>
        </p:nvSpPr>
        <p:spPr>
          <a:xfrm>
            <a:off x="4409440" y="3602486"/>
            <a:ext cx="344424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/>
              <a:t>Models and Datasets for NLP task</a:t>
            </a:r>
            <a:endParaRPr/>
          </a:p>
        </p:txBody>
      </p:sp>
      <p:pic>
        <p:nvPicPr>
          <p:cNvPr id="2596" name="Google Shape;2596;p71"/>
          <p:cNvPicPr preferRelativeResize="0"/>
          <p:nvPr/>
        </p:nvPicPr>
        <p:blipFill rotWithShape="1">
          <a:blip r:embed="rId3">
            <a:alphaModFix/>
          </a:blip>
          <a:srcRect l="32157" r="5953"/>
          <a:stretch/>
        </p:blipFill>
        <p:spPr>
          <a:xfrm>
            <a:off x="1070725" y="960575"/>
            <a:ext cx="2864348" cy="3222354"/>
          </a:xfrm>
          <a:prstGeom prst="rect">
            <a:avLst/>
          </a:prstGeom>
          <a:noFill/>
          <a:ln>
            <a:noFill/>
          </a:ln>
        </p:spPr>
      </p:pic>
      <p:sp>
        <p:nvSpPr>
          <p:cNvPr id="2597" name="Google Shape;2597;p71"/>
          <p:cNvSpPr/>
          <p:nvPr/>
        </p:nvSpPr>
        <p:spPr>
          <a:xfrm>
            <a:off x="1070700" y="960575"/>
            <a:ext cx="2864400" cy="3222600"/>
          </a:xfrm>
          <a:prstGeom prst="rect">
            <a:avLst/>
          </a:prstGeom>
          <a:solidFill>
            <a:srgbClr val="35A9E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76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val 119"/>
          <p:cNvSpPr/>
          <p:nvPr/>
        </p:nvSpPr>
        <p:spPr>
          <a:xfrm>
            <a:off x="532224" y="346870"/>
            <a:ext cx="701040" cy="670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1</a:t>
            </a:r>
            <a:endParaRPr lang="en-US" sz="2400"/>
          </a:p>
        </p:txBody>
      </p:sp>
      <p:sp>
        <p:nvSpPr>
          <p:cNvPr id="121" name="Rectangle 120"/>
          <p:cNvSpPr/>
          <p:nvPr/>
        </p:nvSpPr>
        <p:spPr>
          <a:xfrm>
            <a:off x="1361210" y="482095"/>
            <a:ext cx="3992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smtClean="0">
                <a:latin typeface="Montserrat" panose="020B0604020202020204" charset="0"/>
              </a:rPr>
              <a:t>Dataset</a:t>
            </a:r>
            <a:endParaRPr lang="en-US" sz="2000" b="1">
              <a:latin typeface="Montserrat" panose="020B060402020202020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65761" y="1566179"/>
            <a:ext cx="1828589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Wiki</a:t>
            </a:r>
            <a:endParaRPr lang="en-US" sz="1600" b="1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194349" y="2069137"/>
            <a:ext cx="1676611" cy="149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38028" y="1716639"/>
            <a:ext cx="1839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smtClean="0">
                <a:latin typeface="Montserrat" panose="020B0604020202020204" charset="0"/>
              </a:rPr>
              <a:t>Wiki extractor</a:t>
            </a:r>
            <a:endParaRPr lang="en-US" sz="1600">
              <a:latin typeface="Montserrat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5249663" y="165761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870960" y="1566179"/>
            <a:ext cx="1680464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Raw text</a:t>
            </a:r>
            <a:endParaRPr lang="en-US" sz="1600" b="1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547571" y="2062969"/>
            <a:ext cx="1636785" cy="41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601639" y="1716639"/>
            <a:ext cx="1839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smtClean="0">
                <a:latin typeface="Montserrat" panose="020B0604020202020204" charset="0"/>
              </a:rPr>
              <a:t>Preprocess</a:t>
            </a:r>
            <a:endParaRPr lang="en-US" sz="1600">
              <a:latin typeface="Montserrat" panose="020B060402020202020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180503" y="1566179"/>
            <a:ext cx="1680464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4315334 sentences</a:t>
            </a:r>
            <a:endParaRPr lang="en-US" sz="1600" b="1"/>
          </a:p>
        </p:txBody>
      </p:sp>
      <p:sp>
        <p:nvSpPr>
          <p:cNvPr id="23" name="Rounded Rectangle 22"/>
          <p:cNvSpPr/>
          <p:nvPr/>
        </p:nvSpPr>
        <p:spPr>
          <a:xfrm>
            <a:off x="365761" y="2515292"/>
            <a:ext cx="2042472" cy="176648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19.5k </a:t>
            </a:r>
            <a:r>
              <a:rPr lang="en-US" sz="1600" b="1" smtClean="0">
                <a:solidFill>
                  <a:schemeClr val="tx1"/>
                </a:solidFill>
              </a:rPr>
              <a:t>posts</a:t>
            </a:r>
          </a:p>
          <a:p>
            <a:pPr algn="ctr"/>
            <a:r>
              <a:rPr lang="en-US" sz="1600" b="1" smtClean="0">
                <a:solidFill>
                  <a:schemeClr val="tx1"/>
                </a:solidFill>
              </a:rPr>
              <a:t>from yhocvn.net</a:t>
            </a:r>
          </a:p>
          <a:p>
            <a:pPr algn="ctr"/>
            <a:r>
              <a:rPr lang="en-US" sz="1600" b="1" smtClean="0">
                <a:solidFill>
                  <a:schemeClr val="tx1"/>
                </a:solidFill>
              </a:rPr>
              <a:t>1.4k posts 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f</a:t>
            </a:r>
            <a:r>
              <a:rPr lang="en-US" sz="1600" b="1" smtClean="0">
                <a:solidFill>
                  <a:schemeClr val="tx1"/>
                </a:solidFill>
              </a:rPr>
              <a:t>rom benhvien108.vn</a:t>
            </a:r>
            <a:endParaRPr lang="en-US" sz="1600" b="1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408232" y="3163405"/>
            <a:ext cx="1462728" cy="211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547886" y="2808104"/>
            <a:ext cx="12194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smtClean="0">
                <a:latin typeface="Montserrat" panose="020B0604020202020204" charset="0"/>
              </a:rPr>
              <a:t>Crawler</a:t>
            </a:r>
            <a:endParaRPr lang="en-US" sz="1600">
              <a:latin typeface="Montserrat" panose="020B060402020202020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870960" y="2666615"/>
            <a:ext cx="1680464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Raw text</a:t>
            </a:r>
            <a:endParaRPr lang="en-US" sz="1600" b="1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547571" y="3163405"/>
            <a:ext cx="1636785" cy="41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601639" y="2817075"/>
            <a:ext cx="1839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smtClean="0">
                <a:latin typeface="Montserrat" panose="020B0604020202020204" charset="0"/>
              </a:rPr>
              <a:t>Preprocess</a:t>
            </a:r>
            <a:endParaRPr lang="en-US" sz="1600">
              <a:latin typeface="Montserrat" panose="020B060402020202020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180503" y="2666615"/>
            <a:ext cx="1680464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455549 sentences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259680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ine Research by Slidesgo">
  <a:themeElements>
    <a:clrScheme name="Simple Light">
      <a:dk1>
        <a:srgbClr val="2B394A"/>
      </a:dk1>
      <a:lt1>
        <a:srgbClr val="FFFFFF"/>
      </a:lt1>
      <a:dk2>
        <a:srgbClr val="35A9E0"/>
      </a:dk2>
      <a:lt2>
        <a:srgbClr val="136D97"/>
      </a:lt2>
      <a:accent1>
        <a:srgbClr val="80D3FA"/>
      </a:accent1>
      <a:accent2>
        <a:srgbClr val="2B5264"/>
      </a:accent2>
      <a:accent3>
        <a:srgbClr val="0EA6EE"/>
      </a:accent3>
      <a:accent4>
        <a:srgbClr val="174155"/>
      </a:accent4>
      <a:accent5>
        <a:srgbClr val="58C9FF"/>
      </a:accent5>
      <a:accent6>
        <a:srgbClr val="80D3FA"/>
      </a:accent6>
      <a:hlink>
        <a:srgbClr val="2B39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364</Words>
  <Application>Microsoft Office PowerPoint</Application>
  <PresentationFormat>On-screen Show (16:9)</PresentationFormat>
  <Paragraphs>187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Montserrat Medium</vt:lpstr>
      <vt:lpstr>Nunito</vt:lpstr>
      <vt:lpstr>Montserrat</vt:lpstr>
      <vt:lpstr>Lato</vt:lpstr>
      <vt:lpstr>Nunito ExtraBold</vt:lpstr>
      <vt:lpstr>Cambria Math</vt:lpstr>
      <vt:lpstr>Arial</vt:lpstr>
      <vt:lpstr>Medicine Research by Slidesgo</vt:lpstr>
      <vt:lpstr> Thêm dấu cho tiếng Việt ứng dụng cho báo cáo y tế</vt:lpstr>
      <vt:lpstr>02</vt:lpstr>
      <vt:lpstr>01</vt:lpstr>
      <vt:lpstr>Problem</vt:lpstr>
      <vt:lpstr>Solution</vt:lpstr>
      <vt:lpstr>Ecosystem</vt:lpstr>
      <vt:lpstr>What will be done in NLP course?</vt:lpstr>
      <vt:lpstr>Dataset and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03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Medicine Research</dc:title>
  <dc:creator>Nguyễn Việt Anh (VNCDLL-CTÐTKSAI)</dc:creator>
  <cp:lastModifiedBy>Nguyễn Việt Anh (HV)</cp:lastModifiedBy>
  <cp:revision>150</cp:revision>
  <dcterms:modified xsi:type="dcterms:W3CDTF">2021-01-26T10:46:06Z</dcterms:modified>
</cp:coreProperties>
</file>