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8"/>
  </p:notesMasterIdLst>
  <p:sldIdLst>
    <p:sldId id="256" r:id="rId2"/>
    <p:sldId id="258" r:id="rId3"/>
    <p:sldId id="262" r:id="rId4"/>
    <p:sldId id="300" r:id="rId5"/>
    <p:sldId id="301" r:id="rId6"/>
    <p:sldId id="263" r:id="rId7"/>
    <p:sldId id="291" r:id="rId8"/>
    <p:sldId id="292" r:id="rId9"/>
    <p:sldId id="293" r:id="rId10"/>
    <p:sldId id="303" r:id="rId11"/>
    <p:sldId id="302" r:id="rId12"/>
    <p:sldId id="294" r:id="rId13"/>
    <p:sldId id="304" r:id="rId14"/>
    <p:sldId id="295" r:id="rId15"/>
    <p:sldId id="299" r:id="rId16"/>
    <p:sldId id="290" r:id="rId17"/>
  </p:sldIdLst>
  <p:sldSz cx="9144000" cy="5143500" type="screen16x9"/>
  <p:notesSz cx="9144000" cy="6858000"/>
  <p:embeddedFontLst>
    <p:embeddedFont>
      <p:font typeface="Nuni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Montserrat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6DB40-47D8-4FDD-B250-A96F5E7751B8}">
  <a:tblStyle styleId="{1D36DB40-47D8-4FDD-B250-A96F5E7751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04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c029a1faf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9c029a1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4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20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061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807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76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11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a4d9eac47b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a4d9eac47b_4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c029a1faf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9c029a1faf_0_15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c029a1faf_0_7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c029a1faf_0_79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20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60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4d9eac4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4d9eac47b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49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a4d9eac47b_1_5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a4d9eac47b_1_55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82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4d9eac47b_1_10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4d9eac47b_1_108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72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1252" y="1467375"/>
            <a:ext cx="3955500" cy="17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1359" y="3169875"/>
            <a:ext cx="219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707525"/>
            <a:ext cx="5385788" cy="435917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34677" y="-236317"/>
            <a:ext cx="2255500" cy="754675"/>
          </a:xfrm>
          <a:custGeom>
            <a:avLst/>
            <a:gdLst/>
            <a:ahLst/>
            <a:cxnLst/>
            <a:rect l="l" t="t" r="r" b="b"/>
            <a:pathLst>
              <a:path w="90220" h="30187" extrusionOk="0">
                <a:moveTo>
                  <a:pt x="89445" y="775"/>
                </a:moveTo>
                <a:lnTo>
                  <a:pt x="89445" y="29412"/>
                </a:lnTo>
                <a:lnTo>
                  <a:pt x="774" y="29412"/>
                </a:lnTo>
                <a:lnTo>
                  <a:pt x="774" y="775"/>
                </a:lnTo>
                <a:close/>
                <a:moveTo>
                  <a:pt x="0" y="1"/>
                </a:moveTo>
                <a:lnTo>
                  <a:pt x="0" y="30186"/>
                </a:lnTo>
                <a:lnTo>
                  <a:pt x="90219" y="30186"/>
                </a:lnTo>
                <a:lnTo>
                  <a:pt x="90219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3628328" y="4535472"/>
            <a:ext cx="749495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57927" y="320008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userDrawn="1">
  <p:cSld name="CUSTOM_34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-676600" y="3404363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0"/>
          <p:cNvSpPr/>
          <p:nvPr/>
        </p:nvSpPr>
        <p:spPr>
          <a:xfrm rot="5400000">
            <a:off x="88783" y="32477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userDrawn="1">
  <p:cSld name="CUSTOM_34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/>
          <p:nvPr/>
        </p:nvSpPr>
        <p:spPr>
          <a:xfrm>
            <a:off x="7527327" y="3127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1"/>
          <p:cNvSpPr/>
          <p:nvPr/>
        </p:nvSpPr>
        <p:spPr>
          <a:xfrm>
            <a:off x="8552575" y="-2063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1"/>
          <p:cNvSpPr/>
          <p:nvPr/>
        </p:nvSpPr>
        <p:spPr>
          <a:xfrm>
            <a:off x="6454752" y="47407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1"/>
          <p:cNvSpPr/>
          <p:nvPr/>
        </p:nvSpPr>
        <p:spPr>
          <a:xfrm rot="5400000">
            <a:off x="-167273" y="217185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-629275" y="2458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 userDrawn="1">
  <p:cSld name="Section header 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 hasCustomPrompt="1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4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 idx="2"/>
          </p:nvPr>
        </p:nvSpPr>
        <p:spPr>
          <a:xfrm>
            <a:off x="5384981" y="2239868"/>
            <a:ext cx="29358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7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5384975" y="3206246"/>
            <a:ext cx="29358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1"/>
          <p:cNvSpPr/>
          <p:nvPr/>
        </p:nvSpPr>
        <p:spPr>
          <a:xfrm rot="10800000" flipH="1">
            <a:off x="3260002" y="558958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1"/>
          <p:cNvSpPr/>
          <p:nvPr/>
        </p:nvSpPr>
        <p:spPr>
          <a:xfrm rot="10800000" flipH="1">
            <a:off x="8277352" y="728585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1"/>
          <p:cNvSpPr/>
          <p:nvPr/>
        </p:nvSpPr>
        <p:spPr>
          <a:xfrm rot="5400000" flipH="1">
            <a:off x="5973213" y="4396323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/>
          <p:nvPr/>
        </p:nvSpPr>
        <p:spPr>
          <a:xfrm rot="5400000" flipH="1">
            <a:off x="5492392" y="461797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8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5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250" y="31846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48498" y="4287850"/>
            <a:ext cx="1137093" cy="855652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5400000">
            <a:off x="3934813" y="264738"/>
            <a:ext cx="632233" cy="645825"/>
          </a:xfrm>
          <a:custGeom>
            <a:avLst/>
            <a:gdLst/>
            <a:ahLst/>
            <a:cxnLst/>
            <a:rect l="l" t="t" r="r" b="b"/>
            <a:pathLst>
              <a:path w="66903" h="25833" extrusionOk="0">
                <a:moveTo>
                  <a:pt x="1" y="1"/>
                </a:moveTo>
                <a:lnTo>
                  <a:pt x="1" y="25833"/>
                </a:lnTo>
                <a:lnTo>
                  <a:pt x="66903" y="25833"/>
                </a:lnTo>
                <a:lnTo>
                  <a:pt x="66903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5400000">
            <a:off x="3453992" y="-703117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-676612" y="-7303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8653700" y="20004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158487" y="46208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5400000">
            <a:off x="68183" y="3980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324691" y="1091725"/>
            <a:ext cx="4494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563350" y="2972125"/>
            <a:ext cx="4017300" cy="8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3902363" y="4925650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 flipH="1">
            <a:off x="8627950" y="40665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10800000" flipH="1">
            <a:off x="-676600" y="18952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 flipH="1">
            <a:off x="88783" y="29274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7744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57200" y="1198435"/>
            <a:ext cx="82296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>
            <a:lvl1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200"/>
            </a:lvl1pPr>
            <a:lvl2pPr marL="914400" lvl="1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2pPr>
            <a:lvl3pPr marL="1371600" lvl="2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3pPr>
            <a:lvl4pPr marL="1828800" lvl="3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4pPr>
            <a:lvl5pPr marL="2286000" lvl="4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5pPr>
            <a:lvl6pPr marL="2743200" lvl="5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/>
            </a:lvl6pPr>
            <a:lvl7pPr marL="3200400" lvl="6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/>
            </a:lvl7pPr>
            <a:lvl8pPr marL="3657600" lvl="7" indent="-2984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/>
            </a:lvl8pPr>
            <a:lvl9pPr marL="4114800" lvl="8" indent="-29845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457200" y="4732020"/>
            <a:ext cx="2130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3118104" y="4732020"/>
            <a:ext cx="28986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_2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6663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2"/>
          </p:nvPr>
        </p:nvSpPr>
        <p:spPr>
          <a:xfrm>
            <a:off x="16663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3"/>
          </p:nvPr>
        </p:nvSpPr>
        <p:spPr>
          <a:xfrm>
            <a:off x="3686250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3686250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5"/>
          </p:nvPr>
        </p:nvSpPr>
        <p:spPr>
          <a:xfrm>
            <a:off x="5706125" y="3058600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706175" y="35277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832300" y="345320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 rot="5400000">
            <a:off x="-167273" y="891900"/>
            <a:ext cx="1410150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629275" y="-25797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7" hasCustomPrompt="1"/>
          </p:nvPr>
        </p:nvSpPr>
        <p:spPr>
          <a:xfrm>
            <a:off x="19686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8" hasCustomPrompt="1"/>
          </p:nvPr>
        </p:nvSpPr>
        <p:spPr>
          <a:xfrm>
            <a:off x="3988500" y="1780025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9" hasCustomPrompt="1"/>
          </p:nvPr>
        </p:nvSpPr>
        <p:spPr>
          <a:xfrm>
            <a:off x="6008400" y="1779950"/>
            <a:ext cx="1167000" cy="1167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userDrawn="1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subTitle" idx="1"/>
          </p:nvPr>
        </p:nvSpPr>
        <p:spPr>
          <a:xfrm>
            <a:off x="1486856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ubTitle" idx="2"/>
          </p:nvPr>
        </p:nvSpPr>
        <p:spPr>
          <a:xfrm>
            <a:off x="3711291" y="199410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5935750" y="1994107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4"/>
          </p:nvPr>
        </p:nvSpPr>
        <p:spPr>
          <a:xfrm>
            <a:off x="148685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subTitle" idx="5"/>
          </p:nvPr>
        </p:nvSpPr>
        <p:spPr>
          <a:xfrm>
            <a:off x="3711300" y="3693799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4"/>
          <p:cNvSpPr txBox="1">
            <a:spLocks noGrp="1"/>
          </p:cNvSpPr>
          <p:nvPr>
            <p:ph type="subTitle" idx="6"/>
          </p:nvPr>
        </p:nvSpPr>
        <p:spPr>
          <a:xfrm>
            <a:off x="5935750" y="3693798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7"/>
          </p:nvPr>
        </p:nvSpPr>
        <p:spPr>
          <a:xfrm>
            <a:off x="1486863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8"/>
          </p:nvPr>
        </p:nvSpPr>
        <p:spPr>
          <a:xfrm>
            <a:off x="371130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9"/>
          </p:nvPr>
        </p:nvSpPr>
        <p:spPr>
          <a:xfrm>
            <a:off x="5935750" y="2308827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13"/>
          </p:nvPr>
        </p:nvSpPr>
        <p:spPr>
          <a:xfrm>
            <a:off x="1486856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4"/>
          </p:nvPr>
        </p:nvSpPr>
        <p:spPr>
          <a:xfrm>
            <a:off x="371130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15"/>
          </p:nvPr>
        </p:nvSpPr>
        <p:spPr>
          <a:xfrm>
            <a:off x="5935750" y="401350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4"/>
          <p:cNvSpPr/>
          <p:nvPr/>
        </p:nvSpPr>
        <p:spPr>
          <a:xfrm rot="10800000" flipH="1">
            <a:off x="8769750" y="8947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/>
          <p:nvPr/>
        </p:nvSpPr>
        <p:spPr>
          <a:xfrm rot="5400000" flipH="1">
            <a:off x="8372058" y="639996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4"/>
          <p:cNvSpPr/>
          <p:nvPr/>
        </p:nvSpPr>
        <p:spPr>
          <a:xfrm rot="10800000" flipH="1">
            <a:off x="-766075" y="3336138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664450" y="4621213"/>
            <a:ext cx="989013" cy="401637"/>
          </a:xfrm>
        </p:spPr>
        <p:txBody>
          <a:bodyPr/>
          <a:lstStyle>
            <a:lvl1pPr marL="139700" indent="0">
              <a:buNone/>
              <a:defRPr/>
            </a:lvl1pPr>
          </a:lstStyle>
          <a:p>
            <a:pPr lvl="0"/>
            <a:fld id="{D4E3A0A4-94D5-4EE2-92FF-15768C4CE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_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2141700" y="53870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subTitle" idx="1"/>
          </p:nvPr>
        </p:nvSpPr>
        <p:spPr>
          <a:xfrm>
            <a:off x="1749150" y="152000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552575" y="710050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676600" y="2040325"/>
            <a:ext cx="1192475" cy="1392025"/>
          </a:xfrm>
          <a:custGeom>
            <a:avLst/>
            <a:gdLst/>
            <a:ahLst/>
            <a:cxnLst/>
            <a:rect l="l" t="t" r="r" b="b"/>
            <a:pathLst>
              <a:path w="47699" h="55681" extrusionOk="0">
                <a:moveTo>
                  <a:pt x="46876" y="823"/>
                </a:moveTo>
                <a:lnTo>
                  <a:pt x="46876" y="54858"/>
                </a:lnTo>
                <a:lnTo>
                  <a:pt x="775" y="54858"/>
                </a:lnTo>
                <a:lnTo>
                  <a:pt x="775" y="823"/>
                </a:lnTo>
                <a:close/>
                <a:moveTo>
                  <a:pt x="1" y="1"/>
                </a:moveTo>
                <a:lnTo>
                  <a:pt x="1" y="55680"/>
                </a:lnTo>
                <a:lnTo>
                  <a:pt x="47698" y="55680"/>
                </a:lnTo>
                <a:lnTo>
                  <a:pt x="47698" y="1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-1027537" y="1711138"/>
            <a:ext cx="1339269" cy="795308"/>
          </a:xfrm>
          <a:custGeom>
            <a:avLst/>
            <a:gdLst/>
            <a:ahLst/>
            <a:cxnLst/>
            <a:rect l="l" t="t" r="r" b="b"/>
            <a:pathLst>
              <a:path w="239262" h="48665" extrusionOk="0">
                <a:moveTo>
                  <a:pt x="0" y="0"/>
                </a:moveTo>
                <a:lnTo>
                  <a:pt x="0" y="48665"/>
                </a:lnTo>
                <a:lnTo>
                  <a:pt x="239262" y="48665"/>
                </a:lnTo>
                <a:lnTo>
                  <a:pt x="239262" y="0"/>
                </a:lnTo>
                <a:close/>
              </a:path>
            </a:pathLst>
          </a:custGeom>
          <a:solidFill>
            <a:srgbClr val="2B3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 rot="5400000">
            <a:off x="8212583" y="1771629"/>
            <a:ext cx="722984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" name="Text Placeholder 2"/>
          <p:cNvSpPr txBox="1">
            <a:spLocks/>
          </p:cNvSpPr>
          <p:nvPr userDrawn="1"/>
        </p:nvSpPr>
        <p:spPr>
          <a:xfrm>
            <a:off x="7664450" y="4621213"/>
            <a:ext cx="989013" cy="401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4E3A0A4-94D5-4EE2-92FF-15768C4CE1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80" r:id="rId8"/>
    <p:sldLayoutId id="2147483684" r:id="rId9"/>
    <p:sldLayoutId id="2147483686" r:id="rId10"/>
    <p:sldLayoutId id="2147483687" r:id="rId11"/>
    <p:sldLayoutId id="2147483692" r:id="rId1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l="2647"/>
          <a:stretch/>
        </p:blipFill>
        <p:spPr>
          <a:xfrm>
            <a:off x="5382075" y="0"/>
            <a:ext cx="3761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/>
          <p:nvPr/>
        </p:nvSpPr>
        <p:spPr>
          <a:xfrm>
            <a:off x="5382150" y="0"/>
            <a:ext cx="3761700" cy="51435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ctrTitle"/>
          </p:nvPr>
        </p:nvSpPr>
        <p:spPr>
          <a:xfrm>
            <a:off x="161185" y="917806"/>
            <a:ext cx="5297506" cy="16539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000" smtClean="0"/>
              <a:t/>
            </a:r>
            <a:br>
              <a:rPr lang="en" sz="2000" smtClean="0"/>
            </a:b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Thêm </a:t>
            </a:r>
            <a:r>
              <a:rPr lang="en-US" sz="2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dấu cho tiếng Việt ứng dụng cho báo cáo y </a:t>
            </a:r>
            <a:r>
              <a:rPr lang="en-US" sz="2800" b="1" smtClean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tế</a:t>
            </a:r>
            <a:endParaRPr sz="2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@VNOpenA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" y="4764504"/>
            <a:ext cx="308007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5242" y="476473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mtClean="0">
                <a:solidFill>
                  <a:schemeClr val="bg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VNOpenAI.org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185" y="114324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smtClean="0">
                <a:latin typeface="Montserrat Medium"/>
                <a:sym typeface="Montserrat Medium"/>
              </a:rPr>
              <a:t>Project: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33264" y="2245909"/>
            <a:ext cx="1042241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75505" y="2742699"/>
            <a:ext cx="9966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75506" y="2372300"/>
            <a:ext cx="996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Shuffle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845448" y="1447256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Train</a:t>
            </a:r>
            <a:endParaRPr lang="en-US" sz="1600" smtClean="0"/>
          </a:p>
          <a:p>
            <a:pPr algn="ctr"/>
            <a:r>
              <a:rPr lang="en-US" sz="1600"/>
              <a:t>4547694 </a:t>
            </a:r>
            <a:r>
              <a:rPr lang="en-US" sz="1600"/>
              <a:t>sentences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72137" y="2245909"/>
            <a:ext cx="1299863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Shuffled</a:t>
            </a:r>
          </a:p>
          <a:p>
            <a:pPr algn="ctr"/>
            <a:r>
              <a:rPr lang="en-US" sz="1600" b="1" smtClean="0"/>
              <a:t>Data</a:t>
            </a:r>
            <a:endParaRPr lang="en-US" sz="1600" b="1"/>
          </a:p>
        </p:txBody>
      </p:sp>
      <p:sp>
        <p:nvSpPr>
          <p:cNvPr id="30" name="Rounded Rectangle 29"/>
          <p:cNvSpPr/>
          <p:nvPr/>
        </p:nvSpPr>
        <p:spPr>
          <a:xfrm>
            <a:off x="5845448" y="2325984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Validation</a:t>
            </a:r>
            <a:endParaRPr lang="en-US" sz="1600" smtClean="0"/>
          </a:p>
          <a:p>
            <a:pPr algn="ctr"/>
            <a:r>
              <a:rPr lang="en-US" sz="1600" smtClean="0"/>
              <a:t>10000 </a:t>
            </a:r>
            <a:r>
              <a:rPr lang="en-US" sz="1600"/>
              <a:t>sentences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845448" y="3218668"/>
            <a:ext cx="1550472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Test</a:t>
            </a:r>
            <a:endParaRPr lang="en-US" sz="1600" smtClean="0"/>
          </a:p>
          <a:p>
            <a:pPr algn="ctr"/>
            <a:r>
              <a:rPr lang="en-US" sz="1600"/>
              <a:t>10000 </a:t>
            </a:r>
            <a:r>
              <a:rPr lang="en-US" sz="1600"/>
              <a:t>sentences</a:t>
            </a:r>
          </a:p>
        </p:txBody>
      </p:sp>
      <p:cxnSp>
        <p:nvCxnSpPr>
          <p:cNvPr id="32" name="Straight Arrow Connector 31"/>
          <p:cNvCxnSpPr>
            <a:stCxn id="21" idx="3"/>
            <a:endCxn id="18" idx="1"/>
          </p:cNvCxnSpPr>
          <p:nvPr/>
        </p:nvCxnSpPr>
        <p:spPr>
          <a:xfrm flipV="1">
            <a:off x="4572000" y="1846583"/>
            <a:ext cx="1273448" cy="798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1" idx="3"/>
            <a:endCxn id="30" idx="1"/>
          </p:cNvCxnSpPr>
          <p:nvPr/>
        </p:nvCxnSpPr>
        <p:spPr>
          <a:xfrm>
            <a:off x="4572000" y="2645236"/>
            <a:ext cx="1273448" cy="80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21" idx="3"/>
            <a:endCxn id="31" idx="1"/>
          </p:cNvCxnSpPr>
          <p:nvPr/>
        </p:nvCxnSpPr>
        <p:spPr>
          <a:xfrm>
            <a:off x="4572000" y="2645236"/>
            <a:ext cx="1273448" cy="97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0351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8972" y="891527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Tiền xử lý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6090" y="1842522"/>
            <a:ext cx="75186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</a:t>
            </a:r>
            <a:r>
              <a:rPr lang="vi-VN" sz="2000" smtClean="0"/>
              <a:t>ỏ </a:t>
            </a:r>
            <a:r>
              <a:rPr lang="vi-VN" sz="2000"/>
              <a:t>số, các dấu chấm câu và đưa về chữ </a:t>
            </a:r>
            <a:r>
              <a:rPr lang="vi-VN" sz="2000" smtClean="0"/>
              <a:t>thường</a:t>
            </a:r>
            <a:r>
              <a:rPr lang="en-US" sz="2000" smtClean="0"/>
              <a:t>.</a:t>
            </a:r>
            <a:endParaRPr lang="vi-V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Bỏ </a:t>
            </a:r>
            <a:r>
              <a:rPr lang="vi-VN" sz="2000" smtClean="0"/>
              <a:t>các </a:t>
            </a:r>
            <a:r>
              <a:rPr lang="vi-VN" sz="2000"/>
              <a:t>câu có dưới 10 từ và lớn hơn </a:t>
            </a:r>
            <a:r>
              <a:rPr lang="vi-VN" sz="2000" smtClean="0"/>
              <a:t>200</a:t>
            </a:r>
            <a:r>
              <a:rPr lang="en-US" sz="2000"/>
              <a:t> </a:t>
            </a:r>
            <a:r>
              <a:rPr lang="en-US" sz="2000" smtClean="0"/>
              <a:t>từ.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Tạo dữ liệu không dấu bằng cách loại bỏ dấu câu.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4085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grpSp>
        <p:nvGrpSpPr>
          <p:cNvPr id="3" name="Group 2"/>
          <p:cNvGrpSpPr/>
          <p:nvPr/>
        </p:nvGrpSpPr>
        <p:grpSpPr>
          <a:xfrm>
            <a:off x="1100117" y="1421805"/>
            <a:ext cx="2673380" cy="1226521"/>
            <a:chOff x="882744" y="1656080"/>
            <a:chExt cx="3169919" cy="1772985"/>
          </a:xfrm>
        </p:grpSpPr>
        <p:sp>
          <p:nvSpPr>
            <p:cNvPr id="7" name="Rounded Rectangle 6"/>
            <p:cNvSpPr/>
            <p:nvPr/>
          </p:nvSpPr>
          <p:spPr>
            <a:xfrm>
              <a:off x="8827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827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27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8274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00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trí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00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tuệ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2500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nhân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50024" y="303282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tạo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20079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21" name="Straight Arrow Connector 20"/>
            <p:cNvCxnSpPr>
              <a:stCxn id="7" idx="3"/>
              <a:endCxn id="2" idx="1"/>
            </p:cNvCxnSpPr>
            <p:nvPr/>
          </p:nvCxnSpPr>
          <p:spPr>
            <a:xfrm>
              <a:off x="16853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>
              <a:stCxn id="9" idx="3"/>
              <a:endCxn id="2" idx="1"/>
            </p:cNvCxnSpPr>
            <p:nvPr/>
          </p:nvCxnSpPr>
          <p:spPr>
            <a:xfrm>
              <a:off x="16853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>
              <a:stCxn id="10" idx="3"/>
              <a:endCxn id="2" idx="1"/>
            </p:cNvCxnSpPr>
            <p:nvPr/>
          </p:nvCxnSpPr>
          <p:spPr>
            <a:xfrm flipV="1">
              <a:off x="16853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stCxn id="11" idx="3"/>
              <a:endCxn id="2" idx="1"/>
            </p:cNvCxnSpPr>
            <p:nvPr/>
          </p:nvCxnSpPr>
          <p:spPr>
            <a:xfrm flipV="1">
              <a:off x="1685383" y="2434178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2" idx="3"/>
              <a:endCxn id="12" idx="1"/>
            </p:cNvCxnSpPr>
            <p:nvPr/>
          </p:nvCxnSpPr>
          <p:spPr>
            <a:xfrm flipV="1">
              <a:off x="29274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>
              <a:stCxn id="2" idx="3"/>
              <a:endCxn id="13" idx="1"/>
            </p:cNvCxnSpPr>
            <p:nvPr/>
          </p:nvCxnSpPr>
          <p:spPr>
            <a:xfrm flipV="1">
              <a:off x="29274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>
              <a:stCxn id="2" idx="3"/>
              <a:endCxn id="14" idx="1"/>
            </p:cNvCxnSpPr>
            <p:nvPr/>
          </p:nvCxnSpPr>
          <p:spPr>
            <a:xfrm>
              <a:off x="29274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1" name="Straight Arrow Connector 40"/>
            <p:cNvCxnSpPr>
              <a:stCxn id="2" idx="3"/>
              <a:endCxn id="16" idx="1"/>
            </p:cNvCxnSpPr>
            <p:nvPr/>
          </p:nvCxnSpPr>
          <p:spPr>
            <a:xfrm>
              <a:off x="2927443" y="2434178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699173" y="1331471"/>
            <a:ext cx="2412330" cy="1537393"/>
            <a:chOff x="5048343" y="1656080"/>
            <a:chExt cx="3169920" cy="2783970"/>
          </a:xfrm>
        </p:grpSpPr>
        <p:sp>
          <p:nvSpPr>
            <p:cNvPr id="44" name="Rounded Rectangle 43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í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o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53" name="Straight Arrow Connector 52"/>
            <p:cNvCxnSpPr>
              <a:stCxn id="44" idx="3"/>
              <a:endCxn id="52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4" name="Straight Arrow Connector 53"/>
            <p:cNvCxnSpPr>
              <a:stCxn id="45" idx="3"/>
              <a:endCxn id="52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5" name="Straight Arrow Connector 54"/>
            <p:cNvCxnSpPr>
              <a:stCxn id="46" idx="3"/>
              <a:endCxn id="52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6" name="Straight Arrow Connector 55"/>
            <p:cNvCxnSpPr>
              <a:stCxn id="47" idx="3"/>
              <a:endCxn id="52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7" name="Straight Arrow Connector 56"/>
            <p:cNvCxnSpPr>
              <a:stCxn id="52" idx="3"/>
              <a:endCxn id="48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52" idx="3"/>
              <a:endCxn id="49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59" name="Straight Arrow Connector 58"/>
            <p:cNvCxnSpPr>
              <a:stCxn id="52" idx="3"/>
              <a:endCxn id="50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60" name="Straight Arrow Connector 59"/>
            <p:cNvCxnSpPr>
              <a:stCxn id="52" idx="3"/>
              <a:endCxn id="51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508508" y="914015"/>
            <a:ext cx="1856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Word-level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5709036" y="896372"/>
            <a:ext cx="2274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Character-level </a:t>
            </a:r>
            <a:r>
              <a:rPr lang="en-US" b="1">
                <a:latin typeface="Montserrat" panose="020B0604020202020204" charset="0"/>
              </a:rPr>
              <a:t>model</a:t>
            </a:r>
            <a:endParaRPr lang="en-US" b="1"/>
          </a:p>
        </p:txBody>
      </p:sp>
      <p:sp>
        <p:nvSpPr>
          <p:cNvPr id="62" name="Rectangle 61"/>
          <p:cNvSpPr/>
          <p:nvPr/>
        </p:nvSpPr>
        <p:spPr>
          <a:xfrm>
            <a:off x="4165766" y="1729387"/>
            <a:ext cx="1196107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Montserrat" panose="020B0604020202020204" charset="0"/>
              </a:rPr>
              <a:t>Text prediction models</a:t>
            </a:r>
            <a:endParaRPr lang="en-US" b="1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00117" y="3267274"/>
            <a:ext cx="2673380" cy="1142512"/>
            <a:chOff x="1381756" y="3173179"/>
            <a:chExt cx="3169919" cy="1772985"/>
          </a:xfrm>
        </p:grpSpPr>
        <p:sp>
          <p:nvSpPr>
            <p:cNvPr id="63" name="Rounded Rectangle 62"/>
            <p:cNvSpPr/>
            <p:nvPr/>
          </p:nvSpPr>
          <p:spPr>
            <a:xfrm>
              <a:off x="138175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tri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38175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tue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38175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nhan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38175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tao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3749036" y="317317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 /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749036" y="363209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^.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3749036" y="4091009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^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749036" y="4549924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.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506975" y="3632094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/>
                <a:t>model</a:t>
              </a:r>
              <a:endParaRPr lang="en-US" sz="1200" b="1"/>
            </a:p>
          </p:txBody>
        </p:sp>
        <p:cxnSp>
          <p:nvCxnSpPr>
            <p:cNvPr id="77" name="Straight Arrow Connector 76"/>
            <p:cNvCxnSpPr>
              <a:stCxn id="63" idx="3"/>
              <a:endCxn id="76" idx="1"/>
            </p:cNvCxnSpPr>
            <p:nvPr/>
          </p:nvCxnSpPr>
          <p:spPr>
            <a:xfrm>
              <a:off x="2184395" y="3371299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8" name="Straight Arrow Connector 77"/>
            <p:cNvCxnSpPr>
              <a:stCxn id="69" idx="3"/>
              <a:endCxn id="76" idx="1"/>
            </p:cNvCxnSpPr>
            <p:nvPr/>
          </p:nvCxnSpPr>
          <p:spPr>
            <a:xfrm>
              <a:off x="2184395" y="3830214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79" name="Straight Arrow Connector 78"/>
            <p:cNvCxnSpPr>
              <a:stCxn id="70" idx="3"/>
              <a:endCxn id="76" idx="1"/>
            </p:cNvCxnSpPr>
            <p:nvPr/>
          </p:nvCxnSpPr>
          <p:spPr>
            <a:xfrm flipV="1">
              <a:off x="2184395" y="3951277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0" name="Straight Arrow Connector 79"/>
            <p:cNvCxnSpPr>
              <a:stCxn id="71" idx="3"/>
              <a:endCxn id="76" idx="1"/>
            </p:cNvCxnSpPr>
            <p:nvPr/>
          </p:nvCxnSpPr>
          <p:spPr>
            <a:xfrm flipV="1">
              <a:off x="2184395" y="3951277"/>
              <a:ext cx="322580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1" name="Straight Arrow Connector 80"/>
            <p:cNvCxnSpPr>
              <a:stCxn id="76" idx="3"/>
              <a:endCxn id="72" idx="1"/>
            </p:cNvCxnSpPr>
            <p:nvPr/>
          </p:nvCxnSpPr>
          <p:spPr>
            <a:xfrm flipV="1">
              <a:off x="3426455" y="3371299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2" name="Straight Arrow Connector 81"/>
            <p:cNvCxnSpPr>
              <a:stCxn id="76" idx="3"/>
              <a:endCxn id="73" idx="1"/>
            </p:cNvCxnSpPr>
            <p:nvPr/>
          </p:nvCxnSpPr>
          <p:spPr>
            <a:xfrm flipV="1">
              <a:off x="3426455" y="3830214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stCxn id="76" idx="3"/>
              <a:endCxn id="74" idx="1"/>
            </p:cNvCxnSpPr>
            <p:nvPr/>
          </p:nvCxnSpPr>
          <p:spPr>
            <a:xfrm>
              <a:off x="3426455" y="3951277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84" name="Straight Arrow Connector 83"/>
            <p:cNvCxnSpPr>
              <a:stCxn id="76" idx="3"/>
              <a:endCxn id="75" idx="1"/>
            </p:cNvCxnSpPr>
            <p:nvPr/>
          </p:nvCxnSpPr>
          <p:spPr>
            <a:xfrm>
              <a:off x="3426455" y="3951277"/>
              <a:ext cx="322581" cy="796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709036" y="3108109"/>
            <a:ext cx="2412330" cy="1520883"/>
            <a:chOff x="5048343" y="1656080"/>
            <a:chExt cx="3169920" cy="2783970"/>
          </a:xfrm>
        </p:grpSpPr>
        <p:sp>
          <p:nvSpPr>
            <p:cNvPr id="102" name="Rounded Rectangle 101"/>
            <p:cNvSpPr/>
            <p:nvPr/>
          </p:nvSpPr>
          <p:spPr>
            <a:xfrm>
              <a:off x="504834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t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504834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r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04834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i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048343" y="40438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o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415624" y="165608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415624" y="21149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415624" y="2573910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 </a:t>
              </a:r>
              <a:r>
                <a:rPr lang="en-US" sz="1200" b="1" smtClean="0">
                  <a:latin typeface="+mj-lt"/>
                </a:rPr>
                <a:t>/</a:t>
              </a:r>
              <a:endParaRPr lang="en-US" sz="1200" b="1">
                <a:latin typeface="+mj-lt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415624" y="403879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+mj-lt"/>
                </a:rPr>
                <a:t>null</a:t>
              </a:r>
              <a:endParaRPr lang="en-US" sz="1200" b="1" smtClean="0">
                <a:latin typeface="+mj-lt"/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173563" y="2114995"/>
              <a:ext cx="919480" cy="6383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model</a:t>
              </a:r>
              <a:endParaRPr lang="en-US" sz="1200" b="1">
                <a:latin typeface="+mj-lt"/>
              </a:endParaRPr>
            </a:p>
          </p:txBody>
        </p:sp>
        <p:cxnSp>
          <p:nvCxnSpPr>
            <p:cNvPr id="111" name="Straight Arrow Connector 110"/>
            <p:cNvCxnSpPr>
              <a:stCxn id="102" idx="3"/>
              <a:endCxn id="110" idx="1"/>
            </p:cNvCxnSpPr>
            <p:nvPr/>
          </p:nvCxnSpPr>
          <p:spPr>
            <a:xfrm>
              <a:off x="5850983" y="1854200"/>
              <a:ext cx="322580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2" name="Straight Arrow Connector 111"/>
            <p:cNvCxnSpPr>
              <a:stCxn id="103" idx="3"/>
              <a:endCxn id="110" idx="1"/>
            </p:cNvCxnSpPr>
            <p:nvPr/>
          </p:nvCxnSpPr>
          <p:spPr>
            <a:xfrm>
              <a:off x="5850983" y="2313115"/>
              <a:ext cx="322580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3" name="Straight Arrow Connector 112"/>
            <p:cNvCxnSpPr>
              <a:stCxn id="104" idx="3"/>
              <a:endCxn id="110" idx="1"/>
            </p:cNvCxnSpPr>
            <p:nvPr/>
          </p:nvCxnSpPr>
          <p:spPr>
            <a:xfrm flipV="1">
              <a:off x="5850983" y="2434178"/>
              <a:ext cx="322580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4" name="Straight Arrow Connector 113"/>
            <p:cNvCxnSpPr>
              <a:stCxn id="105" idx="3"/>
              <a:endCxn id="110" idx="1"/>
            </p:cNvCxnSpPr>
            <p:nvPr/>
          </p:nvCxnSpPr>
          <p:spPr>
            <a:xfrm flipV="1">
              <a:off x="5850982" y="2434178"/>
              <a:ext cx="322581" cy="1807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5" name="Straight Arrow Connector 114"/>
            <p:cNvCxnSpPr>
              <a:stCxn id="110" idx="3"/>
              <a:endCxn id="106" idx="1"/>
            </p:cNvCxnSpPr>
            <p:nvPr/>
          </p:nvCxnSpPr>
          <p:spPr>
            <a:xfrm flipV="1">
              <a:off x="7093043" y="1854200"/>
              <a:ext cx="322581" cy="57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6" name="Straight Arrow Connector 115"/>
            <p:cNvCxnSpPr>
              <a:stCxn id="110" idx="3"/>
              <a:endCxn id="107" idx="1"/>
            </p:cNvCxnSpPr>
            <p:nvPr/>
          </p:nvCxnSpPr>
          <p:spPr>
            <a:xfrm flipV="1">
              <a:off x="7093043" y="2313115"/>
              <a:ext cx="322581" cy="1210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7" name="Straight Arrow Connector 116"/>
            <p:cNvCxnSpPr>
              <a:stCxn id="110" idx="3"/>
              <a:endCxn id="108" idx="1"/>
            </p:cNvCxnSpPr>
            <p:nvPr/>
          </p:nvCxnSpPr>
          <p:spPr>
            <a:xfrm>
              <a:off x="7093043" y="2434178"/>
              <a:ext cx="322581" cy="3378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8" name="Straight Arrow Connector 117"/>
            <p:cNvCxnSpPr>
              <a:stCxn id="110" idx="3"/>
              <a:endCxn id="109" idx="1"/>
            </p:cNvCxnSpPr>
            <p:nvPr/>
          </p:nvCxnSpPr>
          <p:spPr>
            <a:xfrm>
              <a:off x="7093043" y="2434178"/>
              <a:ext cx="322581" cy="18027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22579" y="3519842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49642" y="351562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. . .</a:t>
              </a:r>
              <a:endParaRPr lang="en-US" sz="1200">
                <a:latin typeface="+mj-lt"/>
              </a:endParaRP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5048343" y="3042192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␣</a:t>
              </a: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415624" y="3044765"/>
              <a:ext cx="802639" cy="396240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latin typeface="+mj-lt"/>
                </a:rPr>
                <a:t>null</a:t>
              </a:r>
              <a:endParaRPr lang="en-US" sz="1200" b="1">
                <a:latin typeface="+mj-lt"/>
              </a:endParaRPr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4154121" y="3468869"/>
            <a:ext cx="1207752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Tone prediction models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318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402081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Montserrat" panose="020B0604020202020204" charset="0"/>
              </a:rPr>
              <a:t>Models and pipeline</a:t>
            </a:r>
            <a:endParaRPr lang="en-US" sz="2000" b="1"/>
          </a:p>
        </p:txBody>
      </p:sp>
      <p:sp>
        <p:nvSpPr>
          <p:cNvPr id="65" name="Rectangle 64"/>
          <p:cNvSpPr/>
          <p:nvPr/>
        </p:nvSpPr>
        <p:spPr>
          <a:xfrm>
            <a:off x="1145727" y="1254700"/>
            <a:ext cx="1991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Transformer model</a:t>
            </a:r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6177280" y="1254699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ontserrat" panose="020B0604020202020204" charset="0"/>
              </a:rPr>
              <a:t>LSTM Model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0071"/>
          <a:stretch/>
        </p:blipFill>
        <p:spPr>
          <a:xfrm>
            <a:off x="279717" y="1640969"/>
            <a:ext cx="3977323" cy="2328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83" y="1640969"/>
            <a:ext cx="4378662" cy="290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34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Plan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84130" y="3173975"/>
            <a:ext cx="3411950" cy="714600"/>
          </a:xfrm>
        </p:spPr>
        <p:txBody>
          <a:bodyPr/>
          <a:lstStyle/>
          <a:p>
            <a:r>
              <a:rPr lang="en-US" smtClean="0"/>
              <a:t>Project plan and work assignment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*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55971" y="389762"/>
            <a:ext cx="58779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800" b="1" smtClean="0">
                <a:latin typeface="Montserrat" panose="020B0604020202020204" charset="0"/>
              </a:rPr>
              <a:t>Plan and work assignment</a:t>
            </a:r>
            <a:endParaRPr lang="en-US" sz="2800" b="1">
              <a:latin typeface="Montserrat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5971" y="1415861"/>
            <a:ext cx="752386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>
              <a:spcBef>
                <a:spcPts val="600"/>
              </a:spcBef>
            </a:pPr>
            <a:r>
              <a:rPr lang="en-US" sz="1600" b="1">
                <a:latin typeface="Montserrat" panose="020B0604020202020204" charset="0"/>
              </a:rPr>
              <a:t>Stage 1: </a:t>
            </a:r>
            <a:r>
              <a:rPr lang="en-US" sz="1600" b="1" smtClean="0">
                <a:latin typeface="Montserrat" panose="020B0604020202020204" charset="0"/>
              </a:rPr>
              <a:t>24/12 </a:t>
            </a:r>
            <a:r>
              <a:rPr lang="en-US" sz="1600" b="1">
                <a:latin typeface="Montserrat" panose="020B0604020202020204" charset="0"/>
              </a:rPr>
              <a:t>– </a:t>
            </a:r>
            <a:r>
              <a:rPr lang="en-US" sz="1600" b="1" smtClean="0">
                <a:latin typeface="Montserrat" panose="020B0604020202020204" charset="0"/>
              </a:rPr>
              <a:t>30/12/2020</a:t>
            </a:r>
            <a:endParaRPr lang="en-US" sz="1600" b="1">
              <a:latin typeface="Montserrat" panose="020B0604020202020204" charset="0"/>
            </a:endParaRPr>
          </a:p>
          <a:p>
            <a:pPr marL="9144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Montserrat" panose="020B0604020202020204" charset="0"/>
              </a:rPr>
              <a:t>Define </a:t>
            </a:r>
            <a:r>
              <a:rPr lang="en-US" sz="1600">
                <a:latin typeface="Montserrat" panose="020B0604020202020204" charset="0"/>
              </a:rPr>
              <a:t>problems and </a:t>
            </a:r>
            <a:r>
              <a:rPr lang="en-US" sz="1600" smtClean="0">
                <a:latin typeface="Montserrat" panose="020B0604020202020204" charset="0"/>
              </a:rPr>
              <a:t>datasets.</a:t>
            </a:r>
          </a:p>
          <a:p>
            <a:pPr marL="91440">
              <a:spcBef>
                <a:spcPts val="600"/>
              </a:spcBef>
            </a:pPr>
            <a:r>
              <a:rPr lang="en-US" sz="1600" b="1" smtClean="0">
                <a:latin typeface="Montserrat" panose="020B0604020202020204" charset="0"/>
              </a:rPr>
              <a:t>Stage </a:t>
            </a:r>
            <a:r>
              <a:rPr lang="en-US" sz="1600" b="1">
                <a:latin typeface="Montserrat" panose="020B0604020202020204" charset="0"/>
              </a:rPr>
              <a:t>2: </a:t>
            </a:r>
            <a:r>
              <a:rPr lang="en-US" sz="1600" b="1" smtClean="0">
                <a:latin typeface="Montserrat" panose="020B0604020202020204" charset="0"/>
              </a:rPr>
              <a:t>01/01/2021 </a:t>
            </a:r>
            <a:r>
              <a:rPr lang="en-US" sz="1600" b="1">
                <a:latin typeface="Montserrat" panose="020B0604020202020204" charset="0"/>
              </a:rPr>
              <a:t>– </a:t>
            </a:r>
            <a:r>
              <a:rPr lang="en-US" sz="1600" b="1" smtClean="0">
                <a:latin typeface="Montserrat" panose="020B0604020202020204" charset="0"/>
              </a:rPr>
              <a:t>20/01/2021</a:t>
            </a:r>
            <a:endParaRPr lang="en-US" sz="1600" b="1">
              <a:latin typeface="Montserrat" panose="020B0604020202020204" charset="0"/>
            </a:endParaRPr>
          </a:p>
          <a:p>
            <a:pPr marL="9144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Montserrat" panose="020B0604020202020204" charset="0"/>
              </a:rPr>
              <a:t>Implement and training models.</a:t>
            </a:r>
          </a:p>
          <a:p>
            <a:pPr>
              <a:spcBef>
                <a:spcPts val="600"/>
              </a:spcBef>
            </a:pPr>
            <a:r>
              <a:rPr lang="en-US" sz="1600" b="1" smtClean="0">
                <a:latin typeface="Montserrat" panose="020B0604020202020204" charset="0"/>
              </a:rPr>
              <a:t>Stage 3: 21/01/2021 – 25/01/2021</a:t>
            </a:r>
          </a:p>
          <a:p>
            <a:pPr marL="9144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Montserrat" panose="020B0604020202020204" charset="0"/>
              </a:rPr>
              <a:t>WebUI</a:t>
            </a:r>
          </a:p>
          <a:p>
            <a:pPr marL="9144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Montserrat" panose="020B0604020202020204" charset="0"/>
              </a:rPr>
              <a:t>Refine and deploy models, write report.</a:t>
            </a:r>
          </a:p>
          <a:p>
            <a:pPr marL="91440"/>
            <a:endParaRPr lang="en-US" sz="1600" b="1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80"/>
          <p:cNvSpPr txBox="1">
            <a:spLocks noGrp="1"/>
          </p:cNvSpPr>
          <p:nvPr>
            <p:ph type="title"/>
          </p:nvPr>
        </p:nvSpPr>
        <p:spPr>
          <a:xfrm>
            <a:off x="2141700" y="1331180"/>
            <a:ext cx="48606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5" name="Google Shape;2785;p80"/>
          <p:cNvSpPr txBox="1"/>
          <p:nvPr/>
        </p:nvSpPr>
        <p:spPr>
          <a:xfrm>
            <a:off x="2973900" y="4236574"/>
            <a:ext cx="3196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6" name="Google Shape;2786;p80"/>
          <p:cNvSpPr txBox="1">
            <a:spLocks noGrp="1"/>
          </p:cNvSpPr>
          <p:nvPr>
            <p:ph type="subTitle" idx="1"/>
          </p:nvPr>
        </p:nvSpPr>
        <p:spPr>
          <a:xfrm>
            <a:off x="1749150" y="2312480"/>
            <a:ext cx="56457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Do you have any questions</a:t>
            </a:r>
            <a:r>
              <a:rPr lang="en" smtClean="0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 idx="8"/>
          </p:nvPr>
        </p:nvSpPr>
        <p:spPr>
          <a:xfrm>
            <a:off x="3789120" y="2013782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 idx="9"/>
          </p:nvPr>
        </p:nvSpPr>
        <p:spPr>
          <a:xfrm>
            <a:off x="58090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48"/>
          <p:cNvSpPr txBox="1">
            <a:spLocks noGrp="1"/>
          </p:cNvSpPr>
          <p:nvPr>
            <p:ph type="title" idx="7"/>
          </p:nvPr>
        </p:nvSpPr>
        <p:spPr>
          <a:xfrm>
            <a:off x="1769220" y="2013707"/>
            <a:ext cx="1167000" cy="11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8"/>
          <p:cNvSpPr txBox="1">
            <a:spLocks noGrp="1"/>
          </p:cNvSpPr>
          <p:nvPr>
            <p:ph type="subTitle" idx="1"/>
          </p:nvPr>
        </p:nvSpPr>
        <p:spPr>
          <a:xfrm>
            <a:off x="1466944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/>
              <a:t>Overall</a:t>
            </a:r>
            <a:endParaRPr sz="1600"/>
          </a:p>
        </p:txBody>
      </p:sp>
      <p:sp>
        <p:nvSpPr>
          <p:cNvPr id="376" name="Google Shape;376;p48"/>
          <p:cNvSpPr txBox="1">
            <a:spLocks noGrp="1"/>
          </p:cNvSpPr>
          <p:nvPr>
            <p:ph type="subTitle" idx="3"/>
          </p:nvPr>
        </p:nvSpPr>
        <p:spPr>
          <a:xfrm>
            <a:off x="3362657" y="3180707"/>
            <a:ext cx="20198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Dataset and Models</a:t>
            </a:r>
            <a:endParaRPr sz="1600"/>
          </a:p>
        </p:txBody>
      </p:sp>
      <p:sp>
        <p:nvSpPr>
          <p:cNvPr id="378" name="Google Shape;378;p48"/>
          <p:cNvSpPr txBox="1">
            <a:spLocks noGrp="1"/>
          </p:cNvSpPr>
          <p:nvPr>
            <p:ph type="subTitle" idx="5"/>
          </p:nvPr>
        </p:nvSpPr>
        <p:spPr>
          <a:xfrm>
            <a:off x="5506770" y="3179848"/>
            <a:ext cx="17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smtClean="0"/>
              <a:t>Plan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855250" y="1434057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6" name="Google Shape;436;p52"/>
          <p:cNvSpPr txBox="1">
            <a:spLocks noGrp="1"/>
          </p:cNvSpPr>
          <p:nvPr>
            <p:ph type="title" idx="2"/>
          </p:nvPr>
        </p:nvSpPr>
        <p:spPr>
          <a:xfrm>
            <a:off x="855250" y="21878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Overall</a:t>
            </a:r>
            <a:endParaRPr/>
          </a:p>
        </p:txBody>
      </p:sp>
      <p:pic>
        <p:nvPicPr>
          <p:cNvPr id="438" name="Google Shape;438;p52"/>
          <p:cNvPicPr preferRelativeResize="0"/>
          <p:nvPr/>
        </p:nvPicPr>
        <p:blipFill rotWithShape="1">
          <a:blip r:embed="rId3">
            <a:alphaModFix/>
          </a:blip>
          <a:srcRect l="31105"/>
          <a:stretch/>
        </p:blipFill>
        <p:spPr>
          <a:xfrm>
            <a:off x="5491625" y="1014675"/>
            <a:ext cx="3027524" cy="3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/>
          <p:nvPr/>
        </p:nvSpPr>
        <p:spPr>
          <a:xfrm>
            <a:off x="5491624" y="1014675"/>
            <a:ext cx="3027600" cy="33672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816925" y="3630375"/>
            <a:ext cx="1187628" cy="516400"/>
          </a:xfrm>
          <a:custGeom>
            <a:avLst/>
            <a:gdLst/>
            <a:ahLst/>
            <a:cxnLst/>
            <a:rect l="l" t="t" r="r" b="b"/>
            <a:pathLst>
              <a:path w="56406" h="20656" extrusionOk="0">
                <a:moveTo>
                  <a:pt x="0" y="0"/>
                </a:moveTo>
                <a:lnTo>
                  <a:pt x="0" y="20656"/>
                </a:lnTo>
                <a:lnTo>
                  <a:pt x="56405" y="20656"/>
                </a:lnTo>
                <a:lnTo>
                  <a:pt x="56405" y="0"/>
                </a:lnTo>
                <a:close/>
              </a:path>
            </a:pathLst>
          </a:custGeom>
          <a:solidFill>
            <a:srgbClr val="35A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58740" y="299510"/>
            <a:ext cx="4951180" cy="1008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Problem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pic>
        <p:nvPicPr>
          <p:cNvPr id="3074" name="Picture 2" descr="Chữ bác sĩ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8"/>
          <a:stretch/>
        </p:blipFill>
        <p:spPr bwMode="auto">
          <a:xfrm>
            <a:off x="1009017" y="1007295"/>
            <a:ext cx="1792057" cy="20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hám bệnh từ nhỏ, đến giờ tôi mới hiểu tại sao chữ bác sĩ lại 'xấu' như  trong truyền thuyết đến vậy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55" y="1007295"/>
            <a:ext cx="3631483" cy="206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ctor typing - Mobius M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2" y="3247036"/>
            <a:ext cx="2715287" cy="152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lwarebytes gets defective update that slows computers — here's how to fix  it | BetaNe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19" y="3168152"/>
            <a:ext cx="1812121" cy="181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067291" y="1689904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716191" y="3779057"/>
            <a:ext cx="856527" cy="590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60" y="387148"/>
            <a:ext cx="4951180" cy="69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/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192645" y="130064"/>
            <a:ext cx="1794389" cy="6725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65952" y="1580607"/>
            <a:ext cx="5711127" cy="2266111"/>
            <a:chOff x="1265952" y="1580607"/>
            <a:chExt cx="5711127" cy="2266111"/>
          </a:xfrm>
        </p:grpSpPr>
        <p:grpSp>
          <p:nvGrpSpPr>
            <p:cNvPr id="2" name="Group 1"/>
            <p:cNvGrpSpPr/>
            <p:nvPr/>
          </p:nvGrpSpPr>
          <p:grpSpPr>
            <a:xfrm>
              <a:off x="2698150" y="2166385"/>
              <a:ext cx="4278929" cy="1680333"/>
              <a:chOff x="2790747" y="1958040"/>
              <a:chExt cx="1717953" cy="61531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043391" y="238175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Viem phoi cap</a:t>
                </a:r>
                <a:endParaRPr lang="en-US" sz="2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50106" y="2122515"/>
                <a:ext cx="1158594" cy="191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smtClean="0">
                    <a:solidFill>
                      <a:schemeClr val="tx1">
                        <a:lumMod val="50000"/>
                      </a:schemeClr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Viêm phổi cấp</a:t>
                </a:r>
                <a:endParaRPr 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Curved Down Arrow 11"/>
              <p:cNvSpPr/>
              <p:nvPr/>
            </p:nvSpPr>
            <p:spPr>
              <a:xfrm rot="19316305">
                <a:off x="2790747" y="1958040"/>
                <a:ext cx="671945" cy="328951"/>
              </a:xfrm>
              <a:prstGeom prst="curvedDownArrow">
                <a:avLst>
                  <a:gd name="adj1" fmla="val 25000"/>
                  <a:gd name="adj2" fmla="val 80841"/>
                  <a:gd name="adj3" fmla="val 2256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265952" y="1580607"/>
              <a:ext cx="4947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smtClean="0">
                  <a:solidFill>
                    <a:schemeClr val="tx1">
                      <a:lumMod val="50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Tự động thêm dấu cho báo cáo y tế</a:t>
              </a:r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5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85" y="263163"/>
            <a:ext cx="3669846" cy="1869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t="30118" r="10154" b="37457"/>
          <a:stretch/>
        </p:blipFill>
        <p:spPr>
          <a:xfrm>
            <a:off x="1807732" y="1208042"/>
            <a:ext cx="2022765" cy="81741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12841" y="3010085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</a:t>
            </a:r>
            <a:r>
              <a:rPr lang="en-US" b="1"/>
              <a:t>Vision: </a:t>
            </a:r>
          </a:p>
          <a:p>
            <a:r>
              <a:rPr lang="en-US"/>
              <a:t>Medical image processing </a:t>
            </a:r>
            <a:r>
              <a:rPr lang="en-US" smtClean="0"/>
              <a:t>models and algorithms</a:t>
            </a:r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73933" y="3017573"/>
            <a:ext cx="2609057" cy="78232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NLP: </a:t>
            </a:r>
            <a:endParaRPr lang="en-US" b="1"/>
          </a:p>
          <a:p>
            <a:r>
              <a:rPr lang="en-US"/>
              <a:t>Medical </a:t>
            </a:r>
            <a:r>
              <a:rPr lang="en-US" smtClean="0"/>
              <a:t>report autocomplete</a:t>
            </a:r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12841" y="2378867"/>
            <a:ext cx="5270149" cy="5531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Learning: </a:t>
            </a:r>
            <a:endParaRPr lang="en-US" b="1"/>
          </a:p>
          <a:p>
            <a:r>
              <a:rPr lang="en-US" smtClean="0"/>
              <a:t>Learning resources for medical image processing and NLP</a:t>
            </a:r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021892" y="3870449"/>
            <a:ext cx="5262931" cy="78232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/>
              <a:t>VAD Platform: </a:t>
            </a:r>
            <a:endParaRPr lang="en-US" b="1"/>
          </a:p>
          <a:p>
            <a:r>
              <a:rPr lang="en-US" smtClean="0"/>
              <a:t>Open source code base for medical image processing projects</a:t>
            </a:r>
            <a:endParaRPr lang="en-US"/>
          </a:p>
        </p:txBody>
      </p:sp>
      <p:sp>
        <p:nvSpPr>
          <p:cNvPr id="10" name="Google Shape;446;p53"/>
          <p:cNvSpPr txBox="1">
            <a:spLocks noGrp="1"/>
          </p:cNvSpPr>
          <p:nvPr>
            <p:ph type="title"/>
          </p:nvPr>
        </p:nvSpPr>
        <p:spPr>
          <a:xfrm>
            <a:off x="799380" y="296995"/>
            <a:ext cx="2658621" cy="664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ea typeface="Montserrat"/>
                <a:cs typeface="Montserrat"/>
              </a:rPr>
              <a:t>Ecosystem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>
            <a:spLocks noGrp="1"/>
          </p:cNvSpPr>
          <p:nvPr>
            <p:ph type="title"/>
          </p:nvPr>
        </p:nvSpPr>
        <p:spPr>
          <a:xfrm>
            <a:off x="779059" y="396240"/>
            <a:ext cx="7338781" cy="79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smtClean="0"/>
              <a:t>What will be done in NLP course?</a:t>
            </a:r>
            <a:endParaRPr sz="24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6" b="35082"/>
          <a:stretch/>
        </p:blipFill>
        <p:spPr>
          <a:xfrm>
            <a:off x="7220645" y="309155"/>
            <a:ext cx="1794389" cy="6725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60543" y="1362313"/>
            <a:ext cx="1122040" cy="14501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NLP</a:t>
            </a:r>
            <a:endParaRPr lang="en-US" sz="1600"/>
          </a:p>
        </p:txBody>
      </p:sp>
      <p:sp>
        <p:nvSpPr>
          <p:cNvPr id="16" name="Oval 15"/>
          <p:cNvSpPr/>
          <p:nvPr/>
        </p:nvSpPr>
        <p:spPr>
          <a:xfrm>
            <a:off x="2675357" y="3443726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79031" y="3628957"/>
            <a:ext cx="3885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latin typeface="Montserrat" panose="020B0604020202020204" charset="0"/>
              </a:rPr>
              <a:t>Web UI Deployment</a:t>
            </a:r>
            <a:endParaRPr lang="en-US" sz="2000" b="1"/>
          </a:p>
        </p:txBody>
      </p:sp>
      <p:sp>
        <p:nvSpPr>
          <p:cNvPr id="20" name="Rounded Rectangle 19"/>
          <p:cNvSpPr/>
          <p:nvPr/>
        </p:nvSpPr>
        <p:spPr>
          <a:xfrm>
            <a:off x="1090752" y="2986088"/>
            <a:ext cx="1122040" cy="1447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VAD Platform</a:t>
            </a:r>
            <a:endParaRPr lang="en-US" sz="1600"/>
          </a:p>
        </p:txBody>
      </p:sp>
      <p:sp>
        <p:nvSpPr>
          <p:cNvPr id="17" name="Oval 16"/>
          <p:cNvSpPr/>
          <p:nvPr/>
        </p:nvSpPr>
        <p:spPr>
          <a:xfrm>
            <a:off x="2651768" y="188273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31" y="1447260"/>
            <a:ext cx="3435210" cy="1441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596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71"/>
          <p:cNvSpPr txBox="1">
            <a:spLocks noGrp="1"/>
          </p:cNvSpPr>
          <p:nvPr>
            <p:ph type="title" idx="2"/>
          </p:nvPr>
        </p:nvSpPr>
        <p:spPr>
          <a:xfrm>
            <a:off x="4409440" y="2142451"/>
            <a:ext cx="4856221" cy="1563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800"/>
              <a:t>Dataset and Models</a:t>
            </a:r>
          </a:p>
        </p:txBody>
      </p:sp>
      <p:sp>
        <p:nvSpPr>
          <p:cNvPr id="2594" name="Google Shape;2594;p71"/>
          <p:cNvSpPr txBox="1">
            <a:spLocks noGrp="1"/>
          </p:cNvSpPr>
          <p:nvPr>
            <p:ph type="title"/>
          </p:nvPr>
        </p:nvSpPr>
        <p:spPr>
          <a:xfrm>
            <a:off x="5384981" y="145416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95" name="Google Shape;2595;p71"/>
          <p:cNvSpPr txBox="1">
            <a:spLocks noGrp="1"/>
          </p:cNvSpPr>
          <p:nvPr>
            <p:ph type="subTitle" idx="1"/>
          </p:nvPr>
        </p:nvSpPr>
        <p:spPr>
          <a:xfrm>
            <a:off x="4409440" y="3602486"/>
            <a:ext cx="344424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/>
              <a:t>Models and Datasets for NLP task</a:t>
            </a:r>
            <a:endParaRPr/>
          </a:p>
        </p:txBody>
      </p:sp>
      <p:pic>
        <p:nvPicPr>
          <p:cNvPr id="2596" name="Google Shape;2596;p71"/>
          <p:cNvPicPr preferRelativeResize="0"/>
          <p:nvPr/>
        </p:nvPicPr>
        <p:blipFill rotWithShape="1">
          <a:blip r:embed="rId3">
            <a:alphaModFix/>
          </a:blip>
          <a:srcRect l="32157" r="5953"/>
          <a:stretch/>
        </p:blipFill>
        <p:spPr>
          <a:xfrm>
            <a:off x="1070725" y="960575"/>
            <a:ext cx="2864348" cy="3222354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71"/>
          <p:cNvSpPr/>
          <p:nvPr/>
        </p:nvSpPr>
        <p:spPr>
          <a:xfrm>
            <a:off x="1070700" y="960575"/>
            <a:ext cx="2864400" cy="3222600"/>
          </a:xfrm>
          <a:prstGeom prst="rect">
            <a:avLst/>
          </a:prstGeom>
          <a:solidFill>
            <a:srgbClr val="35A9E0">
              <a:alpha val="4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val 119"/>
          <p:cNvSpPr/>
          <p:nvPr/>
        </p:nvSpPr>
        <p:spPr>
          <a:xfrm>
            <a:off x="532224" y="346870"/>
            <a:ext cx="701040" cy="6705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1</a:t>
            </a:r>
            <a:endParaRPr lang="en-US" sz="2400"/>
          </a:p>
        </p:txBody>
      </p:sp>
      <p:sp>
        <p:nvSpPr>
          <p:cNvPr id="121" name="Rectangle 120"/>
          <p:cNvSpPr/>
          <p:nvPr/>
        </p:nvSpPr>
        <p:spPr>
          <a:xfrm>
            <a:off x="1361210" y="482095"/>
            <a:ext cx="399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smtClean="0">
                <a:latin typeface="Montserrat" panose="020B0604020202020204" charset="0"/>
              </a:rPr>
              <a:t>Dataset</a:t>
            </a:r>
            <a:endParaRPr lang="en-US" sz="2000" b="1">
              <a:latin typeface="Montserrat" panose="020B060402020202020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5761" y="1566179"/>
            <a:ext cx="1828589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Wiki</a:t>
            </a:r>
            <a:endParaRPr lang="en-US" sz="1600" b="1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194349" y="2069137"/>
            <a:ext cx="1676611" cy="14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38028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Wiki extractor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249663" y="16576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870960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47571" y="2062969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01639" y="1716639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180503" y="1566179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4118950 sentences</a:t>
            </a:r>
            <a:endParaRPr lang="en-US" sz="1600" b="1"/>
          </a:p>
        </p:txBody>
      </p:sp>
      <p:sp>
        <p:nvSpPr>
          <p:cNvPr id="23" name="Rounded Rectangle 22"/>
          <p:cNvSpPr/>
          <p:nvPr/>
        </p:nvSpPr>
        <p:spPr>
          <a:xfrm>
            <a:off x="365761" y="2515292"/>
            <a:ext cx="2042472" cy="17664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19.5k </a:t>
            </a:r>
            <a:r>
              <a:rPr lang="en-US" sz="1600" b="1" smtClean="0">
                <a:solidFill>
                  <a:schemeClr val="tx1"/>
                </a:solidFill>
              </a:rPr>
              <a:t>posts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from yhocvn.net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1.4k posts 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f</a:t>
            </a:r>
            <a:r>
              <a:rPr lang="en-US" sz="1600" b="1" smtClean="0">
                <a:solidFill>
                  <a:schemeClr val="tx1"/>
                </a:solidFill>
              </a:rPr>
              <a:t>rom benhvien108.vn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08232" y="3163405"/>
            <a:ext cx="1462728" cy="21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47886" y="2808104"/>
            <a:ext cx="1219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Crawler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70960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smtClean="0"/>
              <a:t>Raw text</a:t>
            </a:r>
            <a:endParaRPr lang="en-US" sz="1600" b="1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47571" y="3163405"/>
            <a:ext cx="1636785" cy="41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01639" y="2817075"/>
            <a:ext cx="1839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smtClean="0">
                <a:latin typeface="Montserrat" panose="020B0604020202020204" charset="0"/>
              </a:rPr>
              <a:t>Preprocess</a:t>
            </a:r>
            <a:endParaRPr lang="en-US" sz="1600">
              <a:latin typeface="Montserrat" panose="020B060402020202020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180503" y="2666615"/>
            <a:ext cx="1680464" cy="798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/>
              <a:t>448744</a:t>
            </a:r>
            <a:r>
              <a:rPr lang="en-US" sz="1600" b="1" smtClean="0"/>
              <a:t> sentences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9680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ine Research by Slidesgo">
  <a:themeElements>
    <a:clrScheme name="Simple Light">
      <a:dk1>
        <a:srgbClr val="2B394A"/>
      </a:dk1>
      <a:lt1>
        <a:srgbClr val="FFFFFF"/>
      </a:lt1>
      <a:dk2>
        <a:srgbClr val="35A9E0"/>
      </a:dk2>
      <a:lt2>
        <a:srgbClr val="136D97"/>
      </a:lt2>
      <a:accent1>
        <a:srgbClr val="80D3FA"/>
      </a:accent1>
      <a:accent2>
        <a:srgbClr val="2B5264"/>
      </a:accent2>
      <a:accent3>
        <a:srgbClr val="0EA6EE"/>
      </a:accent3>
      <a:accent4>
        <a:srgbClr val="174155"/>
      </a:accent4>
      <a:accent5>
        <a:srgbClr val="58C9FF"/>
      </a:accent5>
      <a:accent6>
        <a:srgbClr val="80D3FA"/>
      </a:accent6>
      <a:hlink>
        <a:srgbClr val="2B3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321</Words>
  <Application>Microsoft Office PowerPoint</Application>
  <PresentationFormat>On-screen Show (16:9)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Nunito</vt:lpstr>
      <vt:lpstr>Nunito ExtraBold</vt:lpstr>
      <vt:lpstr>Montserrat</vt:lpstr>
      <vt:lpstr>Lato</vt:lpstr>
      <vt:lpstr>Montserrat Medium</vt:lpstr>
      <vt:lpstr>Medicine Research by Slidesgo</vt:lpstr>
      <vt:lpstr> Thêm dấu cho tiếng Việt ứng dụng cho báo cáo y tế</vt:lpstr>
      <vt:lpstr>02</vt:lpstr>
      <vt:lpstr>01</vt:lpstr>
      <vt:lpstr>Problem</vt:lpstr>
      <vt:lpstr>Solution</vt:lpstr>
      <vt:lpstr>Ecosystem</vt:lpstr>
      <vt:lpstr>What will be done in NLP course?</vt:lpstr>
      <vt:lpstr>Dataset and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Research</dc:title>
  <dc:creator>Nguyễn Việt Anh (VNCDLL-CTÐTKSAI)</dc:creator>
  <cp:lastModifiedBy>Nguyễn Việt Anh (HV)</cp:lastModifiedBy>
  <cp:revision>116</cp:revision>
  <dcterms:modified xsi:type="dcterms:W3CDTF">2021-01-21T03:14:10Z</dcterms:modified>
</cp:coreProperties>
</file>