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7"/>
  </p:notesMasterIdLst>
  <p:sldIdLst>
    <p:sldId id="256" r:id="rId2"/>
    <p:sldId id="258" r:id="rId3"/>
    <p:sldId id="262" r:id="rId4"/>
    <p:sldId id="300" r:id="rId5"/>
    <p:sldId id="301" r:id="rId6"/>
    <p:sldId id="263" r:id="rId7"/>
    <p:sldId id="291" r:id="rId8"/>
    <p:sldId id="292" r:id="rId9"/>
    <p:sldId id="293" r:id="rId10"/>
    <p:sldId id="303" r:id="rId11"/>
    <p:sldId id="302" r:id="rId12"/>
    <p:sldId id="294" r:id="rId13"/>
    <p:sldId id="304" r:id="rId14"/>
    <p:sldId id="295" r:id="rId15"/>
    <p:sldId id="290" r:id="rId16"/>
  </p:sldIdLst>
  <p:sldSz cx="9144000" cy="5143500" type="screen16x9"/>
  <p:notesSz cx="9144000" cy="6858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6DB40-47D8-4FDD-B250-A96F5E7751B8}">
  <a:tblStyle styleId="{1D36DB40-47D8-4FDD-B250-A96F5E775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4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2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6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0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6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a4d9eac47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a4d9eac47b_4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029a1fa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029a1faf_0_15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4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a4d9eac47b_1_5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a4d9eac47b_1_55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 hasCustomPrompt="1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4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2"/>
          </p:nvPr>
        </p:nvSpPr>
        <p:spPr>
          <a:xfrm>
            <a:off x="5384981" y="2239868"/>
            <a:ext cx="29358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384975" y="3206246"/>
            <a:ext cx="293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10800000" flipH="1">
            <a:off x="3260002" y="558958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 rot="10800000" flipH="1">
            <a:off x="8277352" y="728585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5400000" flipH="1">
            <a:off x="5973213" y="4396323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 rot="5400000" flipH="1">
            <a:off x="5492392" y="461797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76612" y="-730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53700" y="20004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158487" y="46208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5400000">
            <a:off x="68183" y="3980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7744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_2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663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16663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3686250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3686250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57061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7061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832300" y="345320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-167273" y="8919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629275" y="-2579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 hasCustomPrompt="1"/>
          </p:nvPr>
        </p:nvSpPr>
        <p:spPr>
          <a:xfrm>
            <a:off x="19686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8" hasCustomPrompt="1"/>
          </p:nvPr>
        </p:nvSpPr>
        <p:spPr>
          <a:xfrm>
            <a:off x="3988500" y="1780025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9" hasCustomPrompt="1"/>
          </p:nvPr>
        </p:nvSpPr>
        <p:spPr>
          <a:xfrm>
            <a:off x="60084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486856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3711291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935750" y="199410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148685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5"/>
          </p:nvPr>
        </p:nvSpPr>
        <p:spPr>
          <a:xfrm>
            <a:off x="371130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6"/>
          </p:nvPr>
        </p:nvSpPr>
        <p:spPr>
          <a:xfrm>
            <a:off x="5935750" y="3693798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7"/>
          </p:nvPr>
        </p:nvSpPr>
        <p:spPr>
          <a:xfrm>
            <a:off x="1486863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8"/>
          </p:nvPr>
        </p:nvSpPr>
        <p:spPr>
          <a:xfrm>
            <a:off x="371130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9"/>
          </p:nvPr>
        </p:nvSpPr>
        <p:spPr>
          <a:xfrm>
            <a:off x="593575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3"/>
          </p:nvPr>
        </p:nvSpPr>
        <p:spPr>
          <a:xfrm>
            <a:off x="1486856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4"/>
          </p:nvPr>
        </p:nvSpPr>
        <p:spPr>
          <a:xfrm>
            <a:off x="371130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5"/>
          </p:nvPr>
        </p:nvSpPr>
        <p:spPr>
          <a:xfrm>
            <a:off x="593575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 rot="10800000" flipH="1">
            <a:off x="8769750" y="8947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 flipH="1">
            <a:off x="8372058" y="6399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10800000" flipH="1">
            <a:off x="-766075" y="33361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141700" y="53870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1749150" y="152000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676600" y="20403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-1027537" y="1711138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5400000">
            <a:off x="8212583" y="17716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7664450" y="4621213"/>
            <a:ext cx="989013" cy="401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4E3A0A4-94D5-4EE2-92FF-15768C4C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4" r:id="rId9"/>
    <p:sldLayoutId id="2147483686" r:id="rId10"/>
    <p:sldLayoutId id="2147483687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2647"/>
          <a:stretch/>
        </p:blipFill>
        <p:spPr>
          <a:xfrm>
            <a:off x="5382075" y="0"/>
            <a:ext cx="3761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382150" y="0"/>
            <a:ext cx="3761700" cy="51435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161185" y="917806"/>
            <a:ext cx="5297506" cy="165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smtClean="0"/>
              <a:t/>
            </a:r>
            <a:br>
              <a:rPr lang="en" sz="2000" smtClean="0"/>
            </a:b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Thêm </a:t>
            </a:r>
            <a:r>
              <a:rPr lang="en-US" sz="2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dấu cho tiếng Việt ứng dụng cho báo cáo y </a:t>
            </a: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endParaRPr sz="2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@VNOpen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" y="4764504"/>
            <a:ext cx="308007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5242" y="47647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VNOpenAI.org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185" y="114324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smtClean="0">
                <a:latin typeface="Montserrat Medium"/>
                <a:sym typeface="Montserrat Medium"/>
              </a:rPr>
              <a:t>Project: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33264" y="2245909"/>
            <a:ext cx="1042241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5505" y="2742699"/>
            <a:ext cx="996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5506" y="2372300"/>
            <a:ext cx="996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Shuffle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45448" y="1447256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Train</a:t>
            </a:r>
            <a:endParaRPr lang="en-US" sz="1600" smtClean="0"/>
          </a:p>
          <a:p>
            <a:pPr algn="ctr"/>
            <a:r>
              <a:rPr lang="en-US" sz="1600" smtClean="0"/>
              <a:t>4750883 </a:t>
            </a:r>
            <a:r>
              <a:rPr lang="en-US" sz="1600"/>
              <a:t>sentences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2137" y="2245909"/>
            <a:ext cx="1299863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Shuffled</a:t>
            </a:r>
          </a:p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sp>
        <p:nvSpPr>
          <p:cNvPr id="30" name="Rounded Rectangle 29"/>
          <p:cNvSpPr/>
          <p:nvPr/>
        </p:nvSpPr>
        <p:spPr>
          <a:xfrm>
            <a:off x="5845448" y="2325984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Validation</a:t>
            </a:r>
            <a:endParaRPr lang="en-US" sz="1600" smtClean="0"/>
          </a:p>
          <a:p>
            <a:pPr algn="ctr"/>
            <a:r>
              <a:rPr lang="en-US" sz="1600" smtClean="0"/>
              <a:t>10000 </a:t>
            </a:r>
            <a:r>
              <a:rPr lang="en-US" sz="1600"/>
              <a:t>sentences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45448" y="3218668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Test</a:t>
            </a:r>
            <a:endParaRPr lang="en-US" sz="1600" smtClean="0"/>
          </a:p>
          <a:p>
            <a:pPr algn="ctr"/>
            <a:r>
              <a:rPr lang="en-US" sz="1600"/>
              <a:t>10000 sentences</a:t>
            </a:r>
          </a:p>
        </p:txBody>
      </p:sp>
      <p:cxnSp>
        <p:nvCxnSpPr>
          <p:cNvPr id="32" name="Straight Arrow Connector 31"/>
          <p:cNvCxnSpPr>
            <a:stCxn id="21" idx="3"/>
            <a:endCxn id="18" idx="1"/>
          </p:cNvCxnSpPr>
          <p:nvPr/>
        </p:nvCxnSpPr>
        <p:spPr>
          <a:xfrm flipV="1">
            <a:off x="4572000" y="1846583"/>
            <a:ext cx="1273448" cy="79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30" idx="1"/>
          </p:cNvCxnSpPr>
          <p:nvPr/>
        </p:nvCxnSpPr>
        <p:spPr>
          <a:xfrm>
            <a:off x="4572000" y="2645236"/>
            <a:ext cx="1273448" cy="8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1" idx="3"/>
            <a:endCxn id="31" idx="1"/>
          </p:cNvCxnSpPr>
          <p:nvPr/>
        </p:nvCxnSpPr>
        <p:spPr>
          <a:xfrm>
            <a:off x="4572000" y="2645236"/>
            <a:ext cx="1273448" cy="97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8972" y="891527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Tiền xử lý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090" y="1842522"/>
            <a:ext cx="7518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</a:t>
            </a:r>
            <a:r>
              <a:rPr lang="vi-VN" sz="2000" smtClean="0"/>
              <a:t>ỏ </a:t>
            </a:r>
            <a:r>
              <a:rPr lang="vi-VN" sz="2000"/>
              <a:t>số, các dấu chấm câu và đưa về chữ </a:t>
            </a:r>
            <a:r>
              <a:rPr lang="vi-VN" sz="2000" smtClean="0"/>
              <a:t>thường</a:t>
            </a:r>
            <a:r>
              <a:rPr lang="en-US" sz="2000" smtClean="0"/>
              <a:t>.</a:t>
            </a:r>
            <a:endParaRPr lang="vi-V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Bỏ </a:t>
            </a:r>
            <a:r>
              <a:rPr lang="vi-VN" sz="2000" smtClean="0"/>
              <a:t>các </a:t>
            </a:r>
            <a:r>
              <a:rPr lang="vi-VN" sz="2000"/>
              <a:t>câu có dưới 10 từ và lớn hơn </a:t>
            </a:r>
            <a:r>
              <a:rPr lang="vi-VN" sz="2000" smtClean="0"/>
              <a:t>200</a:t>
            </a:r>
            <a:r>
              <a:rPr lang="en-US" sz="2000"/>
              <a:t> </a:t>
            </a:r>
            <a:r>
              <a:rPr lang="en-US" sz="2000" smtClean="0"/>
              <a:t>từ.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Tạo dữ liệu không dấu bằng cách loại bỏ dấu câu.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08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grpSp>
        <p:nvGrpSpPr>
          <p:cNvPr id="3" name="Group 2"/>
          <p:cNvGrpSpPr/>
          <p:nvPr/>
        </p:nvGrpSpPr>
        <p:grpSpPr>
          <a:xfrm>
            <a:off x="1100117" y="1421805"/>
            <a:ext cx="2673380" cy="1226521"/>
            <a:chOff x="882744" y="1656080"/>
            <a:chExt cx="3169919" cy="1772985"/>
          </a:xfrm>
        </p:grpSpPr>
        <p:sp>
          <p:nvSpPr>
            <p:cNvPr id="7" name="Rounded Rectangle 6"/>
            <p:cNvSpPr/>
            <p:nvPr/>
          </p:nvSpPr>
          <p:spPr>
            <a:xfrm>
              <a:off x="8827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27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27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274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00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trí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00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tuệ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00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nhân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002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tạo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0079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21" name="Straight Arrow Connector 20"/>
            <p:cNvCxnSpPr>
              <a:stCxn id="7" idx="3"/>
              <a:endCxn id="2" idx="1"/>
            </p:cNvCxnSpPr>
            <p:nvPr/>
          </p:nvCxnSpPr>
          <p:spPr>
            <a:xfrm>
              <a:off x="16853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2" idx="1"/>
            </p:cNvCxnSpPr>
            <p:nvPr/>
          </p:nvCxnSpPr>
          <p:spPr>
            <a:xfrm>
              <a:off x="16853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2" idx="1"/>
            </p:cNvCxnSpPr>
            <p:nvPr/>
          </p:nvCxnSpPr>
          <p:spPr>
            <a:xfrm flipV="1">
              <a:off x="16853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1" idx="3"/>
              <a:endCxn id="2" idx="1"/>
            </p:cNvCxnSpPr>
            <p:nvPr/>
          </p:nvCxnSpPr>
          <p:spPr>
            <a:xfrm flipV="1">
              <a:off x="1685383" y="2434178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2" idx="3"/>
              <a:endCxn id="12" idx="1"/>
            </p:cNvCxnSpPr>
            <p:nvPr/>
          </p:nvCxnSpPr>
          <p:spPr>
            <a:xfrm flipV="1">
              <a:off x="29274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" idx="3"/>
              <a:endCxn id="13" idx="1"/>
            </p:cNvCxnSpPr>
            <p:nvPr/>
          </p:nvCxnSpPr>
          <p:spPr>
            <a:xfrm flipV="1">
              <a:off x="29274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2" idx="3"/>
              <a:endCxn id="14" idx="1"/>
            </p:cNvCxnSpPr>
            <p:nvPr/>
          </p:nvCxnSpPr>
          <p:spPr>
            <a:xfrm>
              <a:off x="29274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2" idx="3"/>
              <a:endCxn id="16" idx="1"/>
            </p:cNvCxnSpPr>
            <p:nvPr/>
          </p:nvCxnSpPr>
          <p:spPr>
            <a:xfrm>
              <a:off x="2927443" y="2434178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699173" y="1331471"/>
            <a:ext cx="2412330" cy="1537393"/>
            <a:chOff x="5048343" y="1656080"/>
            <a:chExt cx="3169920" cy="2783970"/>
          </a:xfrm>
        </p:grpSpPr>
        <p:sp>
          <p:nvSpPr>
            <p:cNvPr id="44" name="Rounded Rectangle 43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í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o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53" name="Straight Arrow Connector 52"/>
            <p:cNvCxnSpPr>
              <a:stCxn id="44" idx="3"/>
              <a:endCxn id="52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stCxn id="46" idx="3"/>
              <a:endCxn id="52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7" idx="3"/>
              <a:endCxn id="52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>
              <a:stCxn id="52" idx="3"/>
              <a:endCxn id="48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Straight Arrow Connector 58"/>
            <p:cNvCxnSpPr>
              <a:stCxn id="52" idx="3"/>
              <a:endCxn id="50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52" idx="3"/>
              <a:endCxn id="51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08508" y="91401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Word-level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5709036" y="896372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Character-level </a:t>
            </a:r>
            <a:r>
              <a:rPr lang="en-US" b="1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4165766" y="1729387"/>
            <a:ext cx="119610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Montserrat" panose="020B0604020202020204" charset="0"/>
              </a:rPr>
              <a:t>Text prediction models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0117" y="3267274"/>
            <a:ext cx="2673380" cy="1142512"/>
            <a:chOff x="1381756" y="3173179"/>
            <a:chExt cx="3169919" cy="1772985"/>
          </a:xfrm>
        </p:grpSpPr>
        <p:sp>
          <p:nvSpPr>
            <p:cNvPr id="63" name="Rounded Rectangle 62"/>
            <p:cNvSpPr/>
            <p:nvPr/>
          </p:nvSpPr>
          <p:spPr>
            <a:xfrm>
              <a:off x="138175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8175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8175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8175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4903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 /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74903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^.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4903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74903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.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06975" y="3632094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77" name="Straight Arrow Connector 76"/>
            <p:cNvCxnSpPr>
              <a:stCxn id="63" idx="3"/>
              <a:endCxn id="76" idx="1"/>
            </p:cNvCxnSpPr>
            <p:nvPr/>
          </p:nvCxnSpPr>
          <p:spPr>
            <a:xfrm>
              <a:off x="2184395" y="3371299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9" idx="3"/>
              <a:endCxn id="76" idx="1"/>
            </p:cNvCxnSpPr>
            <p:nvPr/>
          </p:nvCxnSpPr>
          <p:spPr>
            <a:xfrm>
              <a:off x="2184395" y="3830214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0" idx="3"/>
              <a:endCxn id="76" idx="1"/>
            </p:cNvCxnSpPr>
            <p:nvPr/>
          </p:nvCxnSpPr>
          <p:spPr>
            <a:xfrm flipV="1">
              <a:off x="2184395" y="3951277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1" idx="3"/>
              <a:endCxn id="76" idx="1"/>
            </p:cNvCxnSpPr>
            <p:nvPr/>
          </p:nvCxnSpPr>
          <p:spPr>
            <a:xfrm flipV="1">
              <a:off x="2184395" y="3951277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6" idx="3"/>
              <a:endCxn id="72" idx="1"/>
            </p:cNvCxnSpPr>
            <p:nvPr/>
          </p:nvCxnSpPr>
          <p:spPr>
            <a:xfrm flipV="1">
              <a:off x="3426455" y="3371299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76" idx="3"/>
              <a:endCxn id="73" idx="1"/>
            </p:cNvCxnSpPr>
            <p:nvPr/>
          </p:nvCxnSpPr>
          <p:spPr>
            <a:xfrm flipV="1">
              <a:off x="3426455" y="3830214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3"/>
              <a:endCxn id="74" idx="1"/>
            </p:cNvCxnSpPr>
            <p:nvPr/>
          </p:nvCxnSpPr>
          <p:spPr>
            <a:xfrm>
              <a:off x="3426455" y="3951277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6" idx="3"/>
              <a:endCxn id="75" idx="1"/>
            </p:cNvCxnSpPr>
            <p:nvPr/>
          </p:nvCxnSpPr>
          <p:spPr>
            <a:xfrm>
              <a:off x="3426455" y="3951277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09036" y="3108109"/>
            <a:ext cx="2412330" cy="1520883"/>
            <a:chOff x="5048343" y="1656080"/>
            <a:chExt cx="3169920" cy="2783970"/>
          </a:xfrm>
        </p:grpSpPr>
        <p:sp>
          <p:nvSpPr>
            <p:cNvPr id="102" name="Rounded Rectangle 101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 </a:t>
              </a:r>
              <a:r>
                <a:rPr lang="en-US" sz="1200" b="1" smtClean="0">
                  <a:latin typeface="+mj-lt"/>
                </a:rPr>
                <a:t>/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null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111" name="Straight Arrow Connector 110"/>
            <p:cNvCxnSpPr>
              <a:stCxn id="102" idx="3"/>
              <a:endCxn id="110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3" idx="3"/>
              <a:endCxn id="110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4" idx="3"/>
              <a:endCxn id="110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4" name="Straight Arrow Connector 113"/>
            <p:cNvCxnSpPr>
              <a:stCxn id="105" idx="3"/>
              <a:endCxn id="110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Arrow Connector 114"/>
            <p:cNvCxnSpPr>
              <a:stCxn id="110" idx="3"/>
              <a:endCxn id="106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0" idx="3"/>
              <a:endCxn id="107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0" idx="3"/>
              <a:endCxn id="108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110" idx="3"/>
              <a:endCxn id="109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154121" y="3468869"/>
            <a:ext cx="1207752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Tone prediction models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18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5" name="Rectangle 64"/>
          <p:cNvSpPr/>
          <p:nvPr/>
        </p:nvSpPr>
        <p:spPr>
          <a:xfrm>
            <a:off x="1145727" y="1254700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6177280" y="1254699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71"/>
          <a:stretch/>
        </p:blipFill>
        <p:spPr>
          <a:xfrm>
            <a:off x="279717" y="1640969"/>
            <a:ext cx="3977323" cy="232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83" y="1640969"/>
            <a:ext cx="4378662" cy="290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Plan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84130" y="3173975"/>
            <a:ext cx="3411950" cy="714600"/>
          </a:xfrm>
        </p:spPr>
        <p:txBody>
          <a:bodyPr/>
          <a:lstStyle/>
          <a:p>
            <a:r>
              <a:rPr lang="en-US" smtClean="0"/>
              <a:t>Project plan and work assignment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0"/>
          <p:cNvSpPr txBox="1">
            <a:spLocks noGrp="1"/>
          </p:cNvSpPr>
          <p:nvPr>
            <p:ph type="title"/>
          </p:nvPr>
        </p:nvSpPr>
        <p:spPr>
          <a:xfrm>
            <a:off x="2141700" y="133118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80"/>
          <p:cNvSpPr txBox="1"/>
          <p:nvPr/>
        </p:nvSpPr>
        <p:spPr>
          <a:xfrm>
            <a:off x="2973900" y="4236574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80"/>
          <p:cNvSpPr txBox="1">
            <a:spLocks noGrp="1"/>
          </p:cNvSpPr>
          <p:nvPr>
            <p:ph type="subTitle" idx="1"/>
          </p:nvPr>
        </p:nvSpPr>
        <p:spPr>
          <a:xfrm>
            <a:off x="1749150" y="231248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 idx="8"/>
          </p:nvPr>
        </p:nvSpPr>
        <p:spPr>
          <a:xfrm>
            <a:off x="3789120" y="2013782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9"/>
          </p:nvPr>
        </p:nvSpPr>
        <p:spPr>
          <a:xfrm>
            <a:off x="58090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title" idx="7"/>
          </p:nvPr>
        </p:nvSpPr>
        <p:spPr>
          <a:xfrm>
            <a:off x="17692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1466944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Overall</a:t>
            </a:r>
            <a:endParaRPr sz="16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subTitle" idx="3"/>
          </p:nvPr>
        </p:nvSpPr>
        <p:spPr>
          <a:xfrm>
            <a:off x="3362657" y="3180707"/>
            <a:ext cx="2019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Dataset and Models</a:t>
            </a:r>
            <a:endParaRPr sz="1600"/>
          </a:p>
        </p:txBody>
      </p:sp>
      <p:sp>
        <p:nvSpPr>
          <p:cNvPr id="378" name="Google Shape;378;p48"/>
          <p:cNvSpPr txBox="1">
            <a:spLocks noGrp="1"/>
          </p:cNvSpPr>
          <p:nvPr>
            <p:ph type="subTitle" idx="5"/>
          </p:nvPr>
        </p:nvSpPr>
        <p:spPr>
          <a:xfrm>
            <a:off x="5506770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Plan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Overall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58740" y="299510"/>
            <a:ext cx="4951180" cy="100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pic>
        <p:nvPicPr>
          <p:cNvPr id="3074" name="Picture 2" descr="Chữ bác sĩ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/>
          <a:stretch/>
        </p:blipFill>
        <p:spPr bwMode="auto">
          <a:xfrm>
            <a:off x="1009017" y="1007295"/>
            <a:ext cx="1792057" cy="20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ám bệnh từ nhỏ, đến giờ tôi mới hiểu tại sao chữ bác sĩ lại 'xấu' như  trong truyền thuyết đến vậy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55" y="1007295"/>
            <a:ext cx="3631483" cy="20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ctor typing - Mobius M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2" y="3247036"/>
            <a:ext cx="2715287" cy="15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warebytes gets defective update that slows computers — here's how to fix  it | Beta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19" y="3168152"/>
            <a:ext cx="1812121" cy="1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67291" y="1689904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16191" y="3779057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60" y="387148"/>
            <a:ext cx="4951180" cy="69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65952" y="1580607"/>
            <a:ext cx="5711127" cy="2266111"/>
            <a:chOff x="1265952" y="1580607"/>
            <a:chExt cx="5711127" cy="2266111"/>
          </a:xfrm>
        </p:grpSpPr>
        <p:grpSp>
          <p:nvGrpSpPr>
            <p:cNvPr id="2" name="Group 1"/>
            <p:cNvGrpSpPr/>
            <p:nvPr/>
          </p:nvGrpSpPr>
          <p:grpSpPr>
            <a:xfrm>
              <a:off x="2698150" y="2166385"/>
              <a:ext cx="4278929" cy="1680333"/>
              <a:chOff x="2790747" y="1958040"/>
              <a:chExt cx="1717953" cy="6153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3391" y="238175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Viem phoi cap</a:t>
                </a:r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0106" y="212251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tx1">
                        <a:lumMod val="50000"/>
                      </a:schemeClr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Viêm phổi cấp</a:t>
                </a:r>
                <a:endParaRPr 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 rot="19316305">
                <a:off x="2790747" y="1958040"/>
                <a:ext cx="671945" cy="328951"/>
              </a:xfrm>
              <a:prstGeom prst="curvedDownArrow">
                <a:avLst>
                  <a:gd name="adj1" fmla="val 25000"/>
                  <a:gd name="adj2" fmla="val 80841"/>
                  <a:gd name="adj3" fmla="val 225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65952" y="1580607"/>
              <a:ext cx="4947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Tự động thêm dấu cho báo cáo y tế</a:t>
              </a:r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85" y="263163"/>
            <a:ext cx="3669846" cy="186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30118" r="10154" b="37457"/>
          <a:stretch/>
        </p:blipFill>
        <p:spPr>
          <a:xfrm>
            <a:off x="1807732" y="1208042"/>
            <a:ext cx="2022765" cy="8174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2841" y="3010085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/>
              <a:t>Vision: </a:t>
            </a:r>
          </a:p>
          <a:p>
            <a:r>
              <a:rPr lang="en-US"/>
              <a:t>Medical image processing </a:t>
            </a:r>
            <a:r>
              <a:rPr lang="en-US" smtClean="0"/>
              <a:t>models and algorithms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73933" y="3017573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NLP: </a:t>
            </a:r>
            <a:endParaRPr lang="en-US" b="1"/>
          </a:p>
          <a:p>
            <a:r>
              <a:rPr lang="en-US"/>
              <a:t>Medical </a:t>
            </a:r>
            <a:r>
              <a:rPr lang="en-US" smtClean="0"/>
              <a:t>report autocomplete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12841" y="2378867"/>
            <a:ext cx="5270149" cy="553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Learning: </a:t>
            </a:r>
            <a:endParaRPr lang="en-US" b="1"/>
          </a:p>
          <a:p>
            <a:r>
              <a:rPr lang="en-US" smtClean="0"/>
              <a:t>Learning resources for medical image processing and NLP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21892" y="3870449"/>
            <a:ext cx="5262931" cy="78232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Platform: </a:t>
            </a:r>
            <a:endParaRPr lang="en-US" b="1"/>
          </a:p>
          <a:p>
            <a:r>
              <a:rPr lang="en-US" smtClean="0"/>
              <a:t>Open source code base for medical image processing projects</a:t>
            </a:r>
            <a:endParaRPr lang="en-US"/>
          </a:p>
        </p:txBody>
      </p:sp>
      <p:sp>
        <p:nvSpPr>
          <p:cNvPr id="10" name="Google Shape;446;p53"/>
          <p:cNvSpPr txBox="1">
            <a:spLocks noGrp="1"/>
          </p:cNvSpPr>
          <p:nvPr>
            <p:ph type="title"/>
          </p:nvPr>
        </p:nvSpPr>
        <p:spPr>
          <a:xfrm>
            <a:off x="799380" y="296995"/>
            <a:ext cx="2658621" cy="6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ea typeface="Montserrat"/>
                <a:cs typeface="Montserrat"/>
              </a:rPr>
              <a:t>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59" y="396240"/>
            <a:ext cx="733878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/>
              <a:t>What will be done in NLP course?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220645" y="309155"/>
            <a:ext cx="1794389" cy="672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0543" y="1362313"/>
            <a:ext cx="1122040" cy="1450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NLP</a:t>
            </a:r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2675357" y="3443726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9031" y="3628957"/>
            <a:ext cx="3885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Montserrat" panose="020B0604020202020204" charset="0"/>
              </a:rPr>
              <a:t>Web UI Deployment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1090752" y="2986088"/>
            <a:ext cx="1122040" cy="1447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Platform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2651768" y="188273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447260"/>
            <a:ext cx="3435210" cy="144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59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 idx="2"/>
          </p:nvPr>
        </p:nvSpPr>
        <p:spPr>
          <a:xfrm>
            <a:off x="4409440" y="2142451"/>
            <a:ext cx="4856221" cy="156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800"/>
              <a:t>Dataset and Models</a:t>
            </a:r>
          </a:p>
        </p:txBody>
      </p:sp>
      <p:sp>
        <p:nvSpPr>
          <p:cNvPr id="2594" name="Google Shape;2594;p71"/>
          <p:cNvSpPr txBox="1">
            <a:spLocks noGrp="1"/>
          </p:cNvSpPr>
          <p:nvPr>
            <p:ph type="title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5" name="Google Shape;2595;p71"/>
          <p:cNvSpPr txBox="1">
            <a:spLocks noGrp="1"/>
          </p:cNvSpPr>
          <p:nvPr>
            <p:ph type="subTitle" idx="1"/>
          </p:nvPr>
        </p:nvSpPr>
        <p:spPr>
          <a:xfrm>
            <a:off x="4409440" y="3602486"/>
            <a:ext cx="344424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Models and Datasets for NLP task</a:t>
            </a:r>
            <a:endParaRPr/>
          </a:p>
        </p:txBody>
      </p:sp>
      <p:pic>
        <p:nvPicPr>
          <p:cNvPr id="2596" name="Google Shape;2596;p71"/>
          <p:cNvPicPr preferRelativeResize="0"/>
          <p:nvPr/>
        </p:nvPicPr>
        <p:blipFill rotWithShape="1">
          <a:blip r:embed="rId3">
            <a:alphaModFix/>
          </a:blip>
          <a:srcRect l="32157" r="5953"/>
          <a:stretch/>
        </p:blipFill>
        <p:spPr>
          <a:xfrm>
            <a:off x="1070725" y="960575"/>
            <a:ext cx="2864348" cy="322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1"/>
          <p:cNvSpPr/>
          <p:nvPr/>
        </p:nvSpPr>
        <p:spPr>
          <a:xfrm>
            <a:off x="1070700" y="960575"/>
            <a:ext cx="2864400" cy="32226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5761" y="1566179"/>
            <a:ext cx="1828589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Wiki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4349" y="2069137"/>
            <a:ext cx="1676611" cy="1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8028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Wiki extractor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70960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47571" y="2062969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01639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80503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4315334 </a:t>
            </a:r>
            <a:r>
              <a:rPr lang="en-US" sz="1600" b="1" smtClean="0"/>
              <a:t>sentences</a:t>
            </a:r>
            <a:endParaRPr lang="en-US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365761" y="2515292"/>
            <a:ext cx="2042472" cy="1766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19.5k </a:t>
            </a:r>
            <a:r>
              <a:rPr lang="en-US" sz="1600" b="1" smtClean="0">
                <a:solidFill>
                  <a:schemeClr val="tx1"/>
                </a:solidFill>
              </a:rPr>
              <a:t>posts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from yhocvn.net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1.4k posts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f</a:t>
            </a:r>
            <a:r>
              <a:rPr lang="en-US" sz="1600" b="1" smtClean="0">
                <a:solidFill>
                  <a:schemeClr val="tx1"/>
                </a:solidFill>
              </a:rPr>
              <a:t>rom benhvien108.vn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8232" y="3163405"/>
            <a:ext cx="1462728" cy="21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7886" y="2808104"/>
            <a:ext cx="1219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Crawler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0960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571" y="3163405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01639" y="2817075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0503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455549 </a:t>
            </a:r>
            <a:r>
              <a:rPr lang="en-US" sz="1600" b="1" smtClean="0"/>
              <a:t>sentences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279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ExtraBold</vt:lpstr>
      <vt:lpstr>Lato</vt:lpstr>
      <vt:lpstr>Arial</vt:lpstr>
      <vt:lpstr>Montserrat</vt:lpstr>
      <vt:lpstr>Montserrat Medium</vt:lpstr>
      <vt:lpstr>Nunito</vt:lpstr>
      <vt:lpstr>Medicine Research by Slidesgo</vt:lpstr>
      <vt:lpstr> Thêm dấu cho tiếng Việt ứng dụng cho báo cáo y tế</vt:lpstr>
      <vt:lpstr>02</vt:lpstr>
      <vt:lpstr>01</vt:lpstr>
      <vt:lpstr>Problem</vt:lpstr>
      <vt:lpstr>Solution</vt:lpstr>
      <vt:lpstr>Ecosystem</vt:lpstr>
      <vt:lpstr>What will be done in NLP course?</vt:lpstr>
      <vt:lpstr>Dataset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Research</dc:title>
  <dc:creator>Nguyễn Việt Anh (VNCDLL-CTÐTKSAI)</dc:creator>
  <cp:lastModifiedBy>Nguyễn Việt Anh (HV)</cp:lastModifiedBy>
  <cp:revision>121</cp:revision>
  <dcterms:modified xsi:type="dcterms:W3CDTF">2021-01-21T06:32:22Z</dcterms:modified>
</cp:coreProperties>
</file>