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hyperlink" Target="http://localhost:8888/files/Desktop/Projects/Coursera_Capstone/Capstone_Toronto%20Neighborhood%20Clustering_Final/toronto_neighborhood_clustering.html" TargetMode="Externa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svg"/><Relationship Id="rId3" Type="http://schemas.openxmlformats.org/officeDocument/2006/relationships/hyperlink" Target="http://localhost:8888/files/Desktop/Projects/Coursera_Capstone/Capstone_Toronto%20Neighborhood%20Clustering_Final/toronto_neighborhood_clustering.html" TargetMode="External"/><Relationship Id="rId7" Type="http://schemas.openxmlformats.org/officeDocument/2006/relationships/image" Target="../media/image16.svg"/><Relationship Id="rId12"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2.png"/><Relationship Id="rId6" Type="http://schemas.openxmlformats.org/officeDocument/2006/relationships/image" Target="../media/image6.png"/><Relationship Id="rId11" Type="http://schemas.openxmlformats.org/officeDocument/2006/relationships/image" Target="../media/image18.svg"/><Relationship Id="rId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50AD1-D139-40F7-A0F7-9A31852E6C3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C1CF50-6213-464B-A579-A0BB2D9077A5}">
      <dgm:prSet/>
      <dgm:spPr/>
      <dgm:t>
        <a:bodyPr/>
        <a:lstStyle/>
        <a:p>
          <a:pPr>
            <a:defRPr cap="all"/>
          </a:pPr>
          <a:r>
            <a:rPr lang="en-US" u="sng">
              <a:hlinkClick xmlns:r="http://schemas.openxmlformats.org/officeDocument/2006/relationships" r:id="rId1"/>
            </a:rPr>
            <a:t>Extract data of Toronto neighborhoods from Wikipedia</a:t>
          </a:r>
          <a:endParaRPr lang="en-US"/>
        </a:p>
      </dgm:t>
    </dgm:pt>
    <dgm:pt modelId="{D8108BF9-BDD3-4854-A816-6B624157AB13}" type="parTrans" cxnId="{47BEA74E-CC93-483E-B65A-E3AD8B452792}">
      <dgm:prSet/>
      <dgm:spPr/>
      <dgm:t>
        <a:bodyPr/>
        <a:lstStyle/>
        <a:p>
          <a:endParaRPr lang="en-US"/>
        </a:p>
      </dgm:t>
    </dgm:pt>
    <dgm:pt modelId="{685311B1-7F9C-44DB-BF31-A5207D65F769}" type="sibTrans" cxnId="{47BEA74E-CC93-483E-B65A-E3AD8B452792}">
      <dgm:prSet/>
      <dgm:spPr/>
      <dgm:t>
        <a:bodyPr/>
        <a:lstStyle/>
        <a:p>
          <a:endParaRPr lang="en-US"/>
        </a:p>
      </dgm:t>
    </dgm:pt>
    <dgm:pt modelId="{917E6260-0478-4248-9142-E2F27CD5CC33}">
      <dgm:prSet/>
      <dgm:spPr/>
      <dgm:t>
        <a:bodyPr/>
        <a:lstStyle/>
        <a:p>
          <a:pPr>
            <a:defRPr cap="all"/>
          </a:pPr>
          <a:r>
            <a:rPr lang="en-US" u="sng">
              <a:hlinkClick xmlns:r="http://schemas.openxmlformats.org/officeDocument/2006/relationships" r:id="rId1"/>
            </a:rPr>
            <a:t>Explore and clean neighborhoods dataset</a:t>
          </a:r>
          <a:endParaRPr lang="en-US"/>
        </a:p>
      </dgm:t>
    </dgm:pt>
    <dgm:pt modelId="{8714C91C-6192-4AC7-A821-6F25C4DBD8C8}" type="parTrans" cxnId="{BBD638B8-4DF1-4528-9BC9-5627F36996EA}">
      <dgm:prSet/>
      <dgm:spPr/>
      <dgm:t>
        <a:bodyPr/>
        <a:lstStyle/>
        <a:p>
          <a:endParaRPr lang="en-US"/>
        </a:p>
      </dgm:t>
    </dgm:pt>
    <dgm:pt modelId="{D1ADB343-1281-4732-8AE6-1D74F5117734}" type="sibTrans" cxnId="{BBD638B8-4DF1-4528-9BC9-5627F36996EA}">
      <dgm:prSet/>
      <dgm:spPr/>
      <dgm:t>
        <a:bodyPr/>
        <a:lstStyle/>
        <a:p>
          <a:endParaRPr lang="en-US"/>
        </a:p>
      </dgm:t>
    </dgm:pt>
    <dgm:pt modelId="{7E5D8EF6-85ED-42D1-8C97-8EC33F3EBC8E}">
      <dgm:prSet/>
      <dgm:spPr/>
      <dgm:t>
        <a:bodyPr/>
        <a:lstStyle/>
        <a:p>
          <a:pPr>
            <a:defRPr cap="all"/>
          </a:pPr>
          <a:r>
            <a:rPr lang="en-US" u="sng">
              <a:hlinkClick xmlns:r="http://schemas.openxmlformats.org/officeDocument/2006/relationships" r:id="rId1"/>
            </a:rPr>
            <a:t>Get venues</a:t>
          </a:r>
          <a:endParaRPr lang="en-US"/>
        </a:p>
      </dgm:t>
    </dgm:pt>
    <dgm:pt modelId="{A4383E4F-FACC-43B0-B07C-DF6A8C8D3067}" type="parTrans" cxnId="{73D712DA-8F22-455F-8635-F5A9B017F171}">
      <dgm:prSet/>
      <dgm:spPr/>
      <dgm:t>
        <a:bodyPr/>
        <a:lstStyle/>
        <a:p>
          <a:endParaRPr lang="en-US"/>
        </a:p>
      </dgm:t>
    </dgm:pt>
    <dgm:pt modelId="{4E6DB223-72B5-44AF-A356-07C66411C141}" type="sibTrans" cxnId="{73D712DA-8F22-455F-8635-F5A9B017F171}">
      <dgm:prSet/>
      <dgm:spPr/>
      <dgm:t>
        <a:bodyPr/>
        <a:lstStyle/>
        <a:p>
          <a:endParaRPr lang="en-US"/>
        </a:p>
      </dgm:t>
    </dgm:pt>
    <dgm:pt modelId="{36D576E6-927E-4F62-8098-A4E64A90407D}">
      <dgm:prSet/>
      <dgm:spPr/>
      <dgm:t>
        <a:bodyPr/>
        <a:lstStyle/>
        <a:p>
          <a:pPr>
            <a:defRPr cap="all"/>
          </a:pPr>
          <a:r>
            <a:rPr lang="en-US" u="sng">
              <a:hlinkClick xmlns:r="http://schemas.openxmlformats.org/officeDocument/2006/relationships" r:id="rId1"/>
            </a:rPr>
            <a:t>Analyze venues dataset</a:t>
          </a:r>
          <a:endParaRPr lang="en-US"/>
        </a:p>
      </dgm:t>
    </dgm:pt>
    <dgm:pt modelId="{07F3784A-34A6-4658-8D63-EF9754C5D7EF}" type="parTrans" cxnId="{4883B592-BC08-4413-80DB-607AEBEF8082}">
      <dgm:prSet/>
      <dgm:spPr/>
      <dgm:t>
        <a:bodyPr/>
        <a:lstStyle/>
        <a:p>
          <a:endParaRPr lang="en-US"/>
        </a:p>
      </dgm:t>
    </dgm:pt>
    <dgm:pt modelId="{8CB7CA0A-DDAC-4654-AFAD-F80625B74B1A}" type="sibTrans" cxnId="{4883B592-BC08-4413-80DB-607AEBEF8082}">
      <dgm:prSet/>
      <dgm:spPr/>
      <dgm:t>
        <a:bodyPr/>
        <a:lstStyle/>
        <a:p>
          <a:endParaRPr lang="en-US"/>
        </a:p>
      </dgm:t>
    </dgm:pt>
    <dgm:pt modelId="{1F798F24-D8E9-4E7D-991F-94344DC3AB95}">
      <dgm:prSet/>
      <dgm:spPr/>
      <dgm:t>
        <a:bodyPr/>
        <a:lstStyle/>
        <a:p>
          <a:pPr>
            <a:defRPr cap="all"/>
          </a:pPr>
          <a:r>
            <a:rPr lang="en-US" u="sng">
              <a:hlinkClick xmlns:r="http://schemas.openxmlformats.org/officeDocument/2006/relationships" r:id="rId1"/>
            </a:rPr>
            <a:t>Cluster Postcodes</a:t>
          </a:r>
          <a:endParaRPr lang="en-US"/>
        </a:p>
      </dgm:t>
    </dgm:pt>
    <dgm:pt modelId="{75210711-9D6D-4DC9-8C3F-3159141ACA66}" type="parTrans" cxnId="{778674A7-BC8D-4F53-B88B-DEB9F8707125}">
      <dgm:prSet/>
      <dgm:spPr/>
      <dgm:t>
        <a:bodyPr/>
        <a:lstStyle/>
        <a:p>
          <a:endParaRPr lang="en-US"/>
        </a:p>
      </dgm:t>
    </dgm:pt>
    <dgm:pt modelId="{30BFD58F-B9A3-4878-965C-E7BA622D606E}" type="sibTrans" cxnId="{778674A7-BC8D-4F53-B88B-DEB9F8707125}">
      <dgm:prSet/>
      <dgm:spPr/>
      <dgm:t>
        <a:bodyPr/>
        <a:lstStyle/>
        <a:p>
          <a:endParaRPr lang="en-US"/>
        </a:p>
      </dgm:t>
    </dgm:pt>
    <dgm:pt modelId="{EC725396-7D27-4788-8228-795FEF5EBF87}">
      <dgm:prSet/>
      <dgm:spPr/>
      <dgm:t>
        <a:bodyPr/>
        <a:lstStyle/>
        <a:p>
          <a:pPr>
            <a:defRPr cap="all"/>
          </a:pPr>
          <a:r>
            <a:rPr lang="en-US" u="sng">
              <a:hlinkClick xmlns:r="http://schemas.openxmlformats.org/officeDocument/2006/relationships" r:id="rId1"/>
            </a:rPr>
            <a:t>Examine Clusters</a:t>
          </a:r>
          <a:endParaRPr lang="en-US"/>
        </a:p>
      </dgm:t>
    </dgm:pt>
    <dgm:pt modelId="{9477EE09-D8D5-4E25-AACB-F4597FE39590}" type="parTrans" cxnId="{42403C7F-8E23-4A00-93C2-E1B21EE36228}">
      <dgm:prSet/>
      <dgm:spPr/>
      <dgm:t>
        <a:bodyPr/>
        <a:lstStyle/>
        <a:p>
          <a:endParaRPr lang="en-US"/>
        </a:p>
      </dgm:t>
    </dgm:pt>
    <dgm:pt modelId="{D3AE811F-2316-455D-9128-26F7F908B1CE}" type="sibTrans" cxnId="{42403C7F-8E23-4A00-93C2-E1B21EE36228}">
      <dgm:prSet/>
      <dgm:spPr/>
      <dgm:t>
        <a:bodyPr/>
        <a:lstStyle/>
        <a:p>
          <a:endParaRPr lang="en-US"/>
        </a:p>
      </dgm:t>
    </dgm:pt>
    <dgm:pt modelId="{214A3E9E-407B-4895-A943-F08CB5319195}" type="pres">
      <dgm:prSet presAssocID="{21550AD1-D139-40F7-A0F7-9A31852E6C3C}" presName="root" presStyleCnt="0">
        <dgm:presLayoutVars>
          <dgm:dir/>
          <dgm:resizeHandles val="exact"/>
        </dgm:presLayoutVars>
      </dgm:prSet>
      <dgm:spPr/>
    </dgm:pt>
    <dgm:pt modelId="{401185FC-618A-4658-9B99-B976239D8738}" type="pres">
      <dgm:prSet presAssocID="{EBC1CF50-6213-464B-A579-A0BB2D9077A5}" presName="compNode" presStyleCnt="0"/>
      <dgm:spPr/>
    </dgm:pt>
    <dgm:pt modelId="{1363C5C5-1002-4568-B6EB-4E6F3C64D76C}" type="pres">
      <dgm:prSet presAssocID="{EBC1CF50-6213-464B-A579-A0BB2D9077A5}" presName="iconBgRect" presStyleLbl="bgShp" presStyleIdx="0" presStyleCnt="6"/>
      <dgm:spPr>
        <a:prstGeom prst="round2DiagRect">
          <a:avLst>
            <a:gd name="adj1" fmla="val 29727"/>
            <a:gd name="adj2" fmla="val 0"/>
          </a:avLst>
        </a:prstGeom>
      </dgm:spPr>
    </dgm:pt>
    <dgm:pt modelId="{B2ECDC84-2E11-41DB-BF17-105B65291332}" type="pres">
      <dgm:prSet presAssocID="{EBC1CF50-6213-464B-A579-A0BB2D9077A5}"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ad"/>
        </a:ext>
      </dgm:extLst>
    </dgm:pt>
    <dgm:pt modelId="{F3A8BD2A-2938-4415-9F75-470818DD42A8}" type="pres">
      <dgm:prSet presAssocID="{EBC1CF50-6213-464B-A579-A0BB2D9077A5}" presName="spaceRect" presStyleCnt="0"/>
      <dgm:spPr/>
    </dgm:pt>
    <dgm:pt modelId="{BB1B7613-3E5D-4C30-8B7E-C0AB3CD47FD4}" type="pres">
      <dgm:prSet presAssocID="{EBC1CF50-6213-464B-A579-A0BB2D9077A5}" presName="textRect" presStyleLbl="revTx" presStyleIdx="0" presStyleCnt="6">
        <dgm:presLayoutVars>
          <dgm:chMax val="1"/>
          <dgm:chPref val="1"/>
        </dgm:presLayoutVars>
      </dgm:prSet>
      <dgm:spPr/>
    </dgm:pt>
    <dgm:pt modelId="{719327BA-5559-4B27-97A4-0224D54EB0D7}" type="pres">
      <dgm:prSet presAssocID="{685311B1-7F9C-44DB-BF31-A5207D65F769}" presName="sibTrans" presStyleCnt="0"/>
      <dgm:spPr/>
    </dgm:pt>
    <dgm:pt modelId="{95842DCC-1188-40CC-BA43-CFE464006DA7}" type="pres">
      <dgm:prSet presAssocID="{917E6260-0478-4248-9142-E2F27CD5CC33}" presName="compNode" presStyleCnt="0"/>
      <dgm:spPr/>
    </dgm:pt>
    <dgm:pt modelId="{C7DFD192-838A-41EB-A1BA-48E718B90438}" type="pres">
      <dgm:prSet presAssocID="{917E6260-0478-4248-9142-E2F27CD5CC33}" presName="iconBgRect" presStyleLbl="bgShp" presStyleIdx="1" presStyleCnt="6"/>
      <dgm:spPr>
        <a:prstGeom prst="round2DiagRect">
          <a:avLst>
            <a:gd name="adj1" fmla="val 29727"/>
            <a:gd name="adj2" fmla="val 0"/>
          </a:avLst>
        </a:prstGeom>
      </dgm:spPr>
    </dgm:pt>
    <dgm:pt modelId="{5181DD43-EAC2-4A01-8086-735317C9AB9A}" type="pres">
      <dgm:prSet presAssocID="{917E6260-0478-4248-9142-E2F27CD5CC33}"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ity"/>
        </a:ext>
      </dgm:extLst>
    </dgm:pt>
    <dgm:pt modelId="{9B57AB21-774D-4526-AAF3-E5C44B2E8E26}" type="pres">
      <dgm:prSet presAssocID="{917E6260-0478-4248-9142-E2F27CD5CC33}" presName="spaceRect" presStyleCnt="0"/>
      <dgm:spPr/>
    </dgm:pt>
    <dgm:pt modelId="{2215B221-6CC0-412C-A961-AA61F6CAECB0}" type="pres">
      <dgm:prSet presAssocID="{917E6260-0478-4248-9142-E2F27CD5CC33}" presName="textRect" presStyleLbl="revTx" presStyleIdx="1" presStyleCnt="6">
        <dgm:presLayoutVars>
          <dgm:chMax val="1"/>
          <dgm:chPref val="1"/>
        </dgm:presLayoutVars>
      </dgm:prSet>
      <dgm:spPr/>
    </dgm:pt>
    <dgm:pt modelId="{C5992AEC-5E67-4256-B528-4E7208387017}" type="pres">
      <dgm:prSet presAssocID="{D1ADB343-1281-4732-8AE6-1D74F5117734}" presName="sibTrans" presStyleCnt="0"/>
      <dgm:spPr/>
    </dgm:pt>
    <dgm:pt modelId="{44291902-1EDF-454F-9723-59F9A1B0BADE}" type="pres">
      <dgm:prSet presAssocID="{7E5D8EF6-85ED-42D1-8C97-8EC33F3EBC8E}" presName="compNode" presStyleCnt="0"/>
      <dgm:spPr/>
    </dgm:pt>
    <dgm:pt modelId="{700EDB98-3549-48EC-A97E-18A4BCD80D5F}" type="pres">
      <dgm:prSet presAssocID="{7E5D8EF6-85ED-42D1-8C97-8EC33F3EBC8E}" presName="iconBgRect" presStyleLbl="bgShp" presStyleIdx="2" presStyleCnt="6"/>
      <dgm:spPr>
        <a:prstGeom prst="round2DiagRect">
          <a:avLst>
            <a:gd name="adj1" fmla="val 29727"/>
            <a:gd name="adj2" fmla="val 0"/>
          </a:avLst>
        </a:prstGeom>
      </dgm:spPr>
    </dgm:pt>
    <dgm:pt modelId="{220DE29C-1B5C-47CE-A63B-5B0E4C7042D8}" type="pres">
      <dgm:prSet presAssocID="{7E5D8EF6-85ED-42D1-8C97-8EC33F3EBC8E}"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1272746C-FA4C-48F2-88B0-57A42B7C1037}" type="pres">
      <dgm:prSet presAssocID="{7E5D8EF6-85ED-42D1-8C97-8EC33F3EBC8E}" presName="spaceRect" presStyleCnt="0"/>
      <dgm:spPr/>
    </dgm:pt>
    <dgm:pt modelId="{411BC4E7-F084-4B8B-9A53-FF6B2C476FFE}" type="pres">
      <dgm:prSet presAssocID="{7E5D8EF6-85ED-42D1-8C97-8EC33F3EBC8E}" presName="textRect" presStyleLbl="revTx" presStyleIdx="2" presStyleCnt="6">
        <dgm:presLayoutVars>
          <dgm:chMax val="1"/>
          <dgm:chPref val="1"/>
        </dgm:presLayoutVars>
      </dgm:prSet>
      <dgm:spPr/>
    </dgm:pt>
    <dgm:pt modelId="{0F299DFC-93F2-49E7-943C-A4B73E7B0513}" type="pres">
      <dgm:prSet presAssocID="{4E6DB223-72B5-44AF-A356-07C66411C141}" presName="sibTrans" presStyleCnt="0"/>
      <dgm:spPr/>
    </dgm:pt>
    <dgm:pt modelId="{8E0A883D-FA0E-4617-9859-E8906200485A}" type="pres">
      <dgm:prSet presAssocID="{36D576E6-927E-4F62-8098-A4E64A90407D}" presName="compNode" presStyleCnt="0"/>
      <dgm:spPr/>
    </dgm:pt>
    <dgm:pt modelId="{1569F2B5-248E-4FA7-ABEB-1F255054A5E8}" type="pres">
      <dgm:prSet presAssocID="{36D576E6-927E-4F62-8098-A4E64A90407D}" presName="iconBgRect" presStyleLbl="bgShp" presStyleIdx="3" presStyleCnt="6"/>
      <dgm:spPr>
        <a:prstGeom prst="round2DiagRect">
          <a:avLst>
            <a:gd name="adj1" fmla="val 29727"/>
            <a:gd name="adj2" fmla="val 0"/>
          </a:avLst>
        </a:prstGeom>
      </dgm:spPr>
    </dgm:pt>
    <dgm:pt modelId="{FAE304BC-D397-4612-8DE7-299DD5B1C22D}" type="pres">
      <dgm:prSet presAssocID="{36D576E6-927E-4F62-8098-A4E64A90407D}"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ar chart"/>
        </a:ext>
      </dgm:extLst>
    </dgm:pt>
    <dgm:pt modelId="{7C6232E8-5DD3-4446-9A59-C659B0059F7B}" type="pres">
      <dgm:prSet presAssocID="{36D576E6-927E-4F62-8098-A4E64A90407D}" presName="spaceRect" presStyleCnt="0"/>
      <dgm:spPr/>
    </dgm:pt>
    <dgm:pt modelId="{9A58EFF8-C002-4057-9068-B48EBEA36E02}" type="pres">
      <dgm:prSet presAssocID="{36D576E6-927E-4F62-8098-A4E64A90407D}" presName="textRect" presStyleLbl="revTx" presStyleIdx="3" presStyleCnt="6">
        <dgm:presLayoutVars>
          <dgm:chMax val="1"/>
          <dgm:chPref val="1"/>
        </dgm:presLayoutVars>
      </dgm:prSet>
      <dgm:spPr/>
    </dgm:pt>
    <dgm:pt modelId="{7185AD86-6736-48E3-8FEB-2C25C184E63E}" type="pres">
      <dgm:prSet presAssocID="{8CB7CA0A-DDAC-4654-AFAD-F80625B74B1A}" presName="sibTrans" presStyleCnt="0"/>
      <dgm:spPr/>
    </dgm:pt>
    <dgm:pt modelId="{23AD1DB2-3A44-4171-96CB-21126573DE9F}" type="pres">
      <dgm:prSet presAssocID="{1F798F24-D8E9-4E7D-991F-94344DC3AB95}" presName="compNode" presStyleCnt="0"/>
      <dgm:spPr/>
    </dgm:pt>
    <dgm:pt modelId="{B6EAB126-71E6-4A26-AE0C-52541C304F93}" type="pres">
      <dgm:prSet presAssocID="{1F798F24-D8E9-4E7D-991F-94344DC3AB95}" presName="iconBgRect" presStyleLbl="bgShp" presStyleIdx="4" presStyleCnt="6"/>
      <dgm:spPr>
        <a:prstGeom prst="round2DiagRect">
          <a:avLst>
            <a:gd name="adj1" fmla="val 29727"/>
            <a:gd name="adj2" fmla="val 0"/>
          </a:avLst>
        </a:prstGeom>
      </dgm:spPr>
    </dgm:pt>
    <dgm:pt modelId="{C5D4F750-5E37-4170-AA7F-7B6C99816C07}" type="pres">
      <dgm:prSet presAssocID="{1F798F24-D8E9-4E7D-991F-94344DC3AB95}"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omputer"/>
        </a:ext>
      </dgm:extLst>
    </dgm:pt>
    <dgm:pt modelId="{5F6C4C92-9AA0-4386-90AF-730E232EA8D7}" type="pres">
      <dgm:prSet presAssocID="{1F798F24-D8E9-4E7D-991F-94344DC3AB95}" presName="spaceRect" presStyleCnt="0"/>
      <dgm:spPr/>
    </dgm:pt>
    <dgm:pt modelId="{F2356050-5074-448F-9DA8-C815BF3C76E4}" type="pres">
      <dgm:prSet presAssocID="{1F798F24-D8E9-4E7D-991F-94344DC3AB95}" presName="textRect" presStyleLbl="revTx" presStyleIdx="4" presStyleCnt="6">
        <dgm:presLayoutVars>
          <dgm:chMax val="1"/>
          <dgm:chPref val="1"/>
        </dgm:presLayoutVars>
      </dgm:prSet>
      <dgm:spPr/>
    </dgm:pt>
    <dgm:pt modelId="{55DE9D65-F8B3-42A1-B673-341755260AC5}" type="pres">
      <dgm:prSet presAssocID="{30BFD58F-B9A3-4878-965C-E7BA622D606E}" presName="sibTrans" presStyleCnt="0"/>
      <dgm:spPr/>
    </dgm:pt>
    <dgm:pt modelId="{934CFE60-C641-4899-9CE2-E517070912E1}" type="pres">
      <dgm:prSet presAssocID="{EC725396-7D27-4788-8228-795FEF5EBF87}" presName="compNode" presStyleCnt="0"/>
      <dgm:spPr/>
    </dgm:pt>
    <dgm:pt modelId="{8ADAD30F-D74C-41CB-965D-E7CD838530FD}" type="pres">
      <dgm:prSet presAssocID="{EC725396-7D27-4788-8228-795FEF5EBF87}" presName="iconBgRect" presStyleLbl="bgShp" presStyleIdx="5" presStyleCnt="6"/>
      <dgm:spPr>
        <a:prstGeom prst="round2DiagRect">
          <a:avLst>
            <a:gd name="adj1" fmla="val 29727"/>
            <a:gd name="adj2" fmla="val 0"/>
          </a:avLst>
        </a:prstGeom>
      </dgm:spPr>
    </dgm:pt>
    <dgm:pt modelId="{42219BD9-FAF2-4CEF-802B-76DCC87AC3C0}" type="pres">
      <dgm:prSet presAssocID="{EC725396-7D27-4788-8228-795FEF5EBF87}"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Magnifying glass"/>
        </a:ext>
      </dgm:extLst>
    </dgm:pt>
    <dgm:pt modelId="{D1FEB850-8E73-4988-8961-F660D604E958}" type="pres">
      <dgm:prSet presAssocID="{EC725396-7D27-4788-8228-795FEF5EBF87}" presName="spaceRect" presStyleCnt="0"/>
      <dgm:spPr/>
    </dgm:pt>
    <dgm:pt modelId="{3B86F01A-C352-4925-9B37-14758AE7896F}" type="pres">
      <dgm:prSet presAssocID="{EC725396-7D27-4788-8228-795FEF5EBF87}" presName="textRect" presStyleLbl="revTx" presStyleIdx="5" presStyleCnt="6">
        <dgm:presLayoutVars>
          <dgm:chMax val="1"/>
          <dgm:chPref val="1"/>
        </dgm:presLayoutVars>
      </dgm:prSet>
      <dgm:spPr/>
    </dgm:pt>
  </dgm:ptLst>
  <dgm:cxnLst>
    <dgm:cxn modelId="{F3BB8B01-8C72-4DD3-B2E8-6868BCDCE8DD}" type="presOf" srcId="{21550AD1-D139-40F7-A0F7-9A31852E6C3C}" destId="{214A3E9E-407B-4895-A943-F08CB5319195}" srcOrd="0" destOrd="0" presId="urn:microsoft.com/office/officeart/2018/5/layout/IconLeafLabelList"/>
    <dgm:cxn modelId="{54475538-4174-417D-A469-F942D6477086}" type="presOf" srcId="{917E6260-0478-4248-9142-E2F27CD5CC33}" destId="{2215B221-6CC0-412C-A961-AA61F6CAECB0}" srcOrd="0" destOrd="0" presId="urn:microsoft.com/office/officeart/2018/5/layout/IconLeafLabelList"/>
    <dgm:cxn modelId="{6A3B5F3B-BD25-4F5D-86CB-DCC7D1B8581A}" type="presOf" srcId="{7E5D8EF6-85ED-42D1-8C97-8EC33F3EBC8E}" destId="{411BC4E7-F084-4B8B-9A53-FF6B2C476FFE}" srcOrd="0" destOrd="0" presId="urn:microsoft.com/office/officeart/2018/5/layout/IconLeafLabelList"/>
    <dgm:cxn modelId="{47BEA74E-CC93-483E-B65A-E3AD8B452792}" srcId="{21550AD1-D139-40F7-A0F7-9A31852E6C3C}" destId="{EBC1CF50-6213-464B-A579-A0BB2D9077A5}" srcOrd="0" destOrd="0" parTransId="{D8108BF9-BDD3-4854-A816-6B624157AB13}" sibTransId="{685311B1-7F9C-44DB-BF31-A5207D65F769}"/>
    <dgm:cxn modelId="{DEF4FC54-A340-497B-A394-98F11AF94595}" type="presOf" srcId="{EBC1CF50-6213-464B-A579-A0BB2D9077A5}" destId="{BB1B7613-3E5D-4C30-8B7E-C0AB3CD47FD4}" srcOrd="0" destOrd="0" presId="urn:microsoft.com/office/officeart/2018/5/layout/IconLeafLabelList"/>
    <dgm:cxn modelId="{2C1AD475-D541-4AE5-8B2E-396AA4B7AB93}" type="presOf" srcId="{1F798F24-D8E9-4E7D-991F-94344DC3AB95}" destId="{F2356050-5074-448F-9DA8-C815BF3C76E4}" srcOrd="0" destOrd="0" presId="urn:microsoft.com/office/officeart/2018/5/layout/IconLeafLabelList"/>
    <dgm:cxn modelId="{733B4759-2104-4B86-ABF2-466D2A3F99E4}" type="presOf" srcId="{36D576E6-927E-4F62-8098-A4E64A90407D}" destId="{9A58EFF8-C002-4057-9068-B48EBEA36E02}" srcOrd="0" destOrd="0" presId="urn:microsoft.com/office/officeart/2018/5/layout/IconLeafLabelList"/>
    <dgm:cxn modelId="{42403C7F-8E23-4A00-93C2-E1B21EE36228}" srcId="{21550AD1-D139-40F7-A0F7-9A31852E6C3C}" destId="{EC725396-7D27-4788-8228-795FEF5EBF87}" srcOrd="5" destOrd="0" parTransId="{9477EE09-D8D5-4E25-AACB-F4597FE39590}" sibTransId="{D3AE811F-2316-455D-9128-26F7F908B1CE}"/>
    <dgm:cxn modelId="{4883B592-BC08-4413-80DB-607AEBEF8082}" srcId="{21550AD1-D139-40F7-A0F7-9A31852E6C3C}" destId="{36D576E6-927E-4F62-8098-A4E64A90407D}" srcOrd="3" destOrd="0" parTransId="{07F3784A-34A6-4658-8D63-EF9754C5D7EF}" sibTransId="{8CB7CA0A-DDAC-4654-AFAD-F80625B74B1A}"/>
    <dgm:cxn modelId="{778674A7-BC8D-4F53-B88B-DEB9F8707125}" srcId="{21550AD1-D139-40F7-A0F7-9A31852E6C3C}" destId="{1F798F24-D8E9-4E7D-991F-94344DC3AB95}" srcOrd="4" destOrd="0" parTransId="{75210711-9D6D-4DC9-8C3F-3159141ACA66}" sibTransId="{30BFD58F-B9A3-4878-965C-E7BA622D606E}"/>
    <dgm:cxn modelId="{BBD638B8-4DF1-4528-9BC9-5627F36996EA}" srcId="{21550AD1-D139-40F7-A0F7-9A31852E6C3C}" destId="{917E6260-0478-4248-9142-E2F27CD5CC33}" srcOrd="1" destOrd="0" parTransId="{8714C91C-6192-4AC7-A821-6F25C4DBD8C8}" sibTransId="{D1ADB343-1281-4732-8AE6-1D74F5117734}"/>
    <dgm:cxn modelId="{F4E6EDB9-2F15-4CD9-99A8-812518F4E777}" type="presOf" srcId="{EC725396-7D27-4788-8228-795FEF5EBF87}" destId="{3B86F01A-C352-4925-9B37-14758AE7896F}" srcOrd="0" destOrd="0" presId="urn:microsoft.com/office/officeart/2018/5/layout/IconLeafLabelList"/>
    <dgm:cxn modelId="{73D712DA-8F22-455F-8635-F5A9B017F171}" srcId="{21550AD1-D139-40F7-A0F7-9A31852E6C3C}" destId="{7E5D8EF6-85ED-42D1-8C97-8EC33F3EBC8E}" srcOrd="2" destOrd="0" parTransId="{A4383E4F-FACC-43B0-B07C-DF6A8C8D3067}" sibTransId="{4E6DB223-72B5-44AF-A356-07C66411C141}"/>
    <dgm:cxn modelId="{746D1EEC-5B05-4445-B644-794B59B0561A}" type="presParOf" srcId="{214A3E9E-407B-4895-A943-F08CB5319195}" destId="{401185FC-618A-4658-9B99-B976239D8738}" srcOrd="0" destOrd="0" presId="urn:microsoft.com/office/officeart/2018/5/layout/IconLeafLabelList"/>
    <dgm:cxn modelId="{9340A20E-F229-46B6-BD7E-EF6625524A96}" type="presParOf" srcId="{401185FC-618A-4658-9B99-B976239D8738}" destId="{1363C5C5-1002-4568-B6EB-4E6F3C64D76C}" srcOrd="0" destOrd="0" presId="urn:microsoft.com/office/officeart/2018/5/layout/IconLeafLabelList"/>
    <dgm:cxn modelId="{9CC8CB34-F51B-4130-8E32-F82016EEFFB3}" type="presParOf" srcId="{401185FC-618A-4658-9B99-B976239D8738}" destId="{B2ECDC84-2E11-41DB-BF17-105B65291332}" srcOrd="1" destOrd="0" presId="urn:microsoft.com/office/officeart/2018/5/layout/IconLeafLabelList"/>
    <dgm:cxn modelId="{2545E4E1-9325-4B7C-8C19-A4562A41A71C}" type="presParOf" srcId="{401185FC-618A-4658-9B99-B976239D8738}" destId="{F3A8BD2A-2938-4415-9F75-470818DD42A8}" srcOrd="2" destOrd="0" presId="urn:microsoft.com/office/officeart/2018/5/layout/IconLeafLabelList"/>
    <dgm:cxn modelId="{46C80190-EFB9-4B5A-8FAA-C605F0CE0EAD}" type="presParOf" srcId="{401185FC-618A-4658-9B99-B976239D8738}" destId="{BB1B7613-3E5D-4C30-8B7E-C0AB3CD47FD4}" srcOrd="3" destOrd="0" presId="urn:microsoft.com/office/officeart/2018/5/layout/IconLeafLabelList"/>
    <dgm:cxn modelId="{7ADB09BE-A407-480D-8E88-77047E0C7D20}" type="presParOf" srcId="{214A3E9E-407B-4895-A943-F08CB5319195}" destId="{719327BA-5559-4B27-97A4-0224D54EB0D7}" srcOrd="1" destOrd="0" presId="urn:microsoft.com/office/officeart/2018/5/layout/IconLeafLabelList"/>
    <dgm:cxn modelId="{4C2FA502-C6AD-42C0-8F33-5930B5351C00}" type="presParOf" srcId="{214A3E9E-407B-4895-A943-F08CB5319195}" destId="{95842DCC-1188-40CC-BA43-CFE464006DA7}" srcOrd="2" destOrd="0" presId="urn:microsoft.com/office/officeart/2018/5/layout/IconLeafLabelList"/>
    <dgm:cxn modelId="{40ACC3C0-9321-4FE9-998F-6631050C5808}" type="presParOf" srcId="{95842DCC-1188-40CC-BA43-CFE464006DA7}" destId="{C7DFD192-838A-41EB-A1BA-48E718B90438}" srcOrd="0" destOrd="0" presId="urn:microsoft.com/office/officeart/2018/5/layout/IconLeafLabelList"/>
    <dgm:cxn modelId="{079CD179-4BAC-46E6-A28B-3E8C1D55E240}" type="presParOf" srcId="{95842DCC-1188-40CC-BA43-CFE464006DA7}" destId="{5181DD43-EAC2-4A01-8086-735317C9AB9A}" srcOrd="1" destOrd="0" presId="urn:microsoft.com/office/officeart/2018/5/layout/IconLeafLabelList"/>
    <dgm:cxn modelId="{BCE6C536-F9C2-47A2-B4D4-116A1433C9E3}" type="presParOf" srcId="{95842DCC-1188-40CC-BA43-CFE464006DA7}" destId="{9B57AB21-774D-4526-AAF3-E5C44B2E8E26}" srcOrd="2" destOrd="0" presId="urn:microsoft.com/office/officeart/2018/5/layout/IconLeafLabelList"/>
    <dgm:cxn modelId="{AE57FF20-735B-4176-896C-5F304F6F563E}" type="presParOf" srcId="{95842DCC-1188-40CC-BA43-CFE464006DA7}" destId="{2215B221-6CC0-412C-A961-AA61F6CAECB0}" srcOrd="3" destOrd="0" presId="urn:microsoft.com/office/officeart/2018/5/layout/IconLeafLabelList"/>
    <dgm:cxn modelId="{9BA1BA05-3F93-470B-AB19-38C8CA1B90DF}" type="presParOf" srcId="{214A3E9E-407B-4895-A943-F08CB5319195}" destId="{C5992AEC-5E67-4256-B528-4E7208387017}" srcOrd="3" destOrd="0" presId="urn:microsoft.com/office/officeart/2018/5/layout/IconLeafLabelList"/>
    <dgm:cxn modelId="{D3D218CA-BE85-4361-8733-91F961C6948B}" type="presParOf" srcId="{214A3E9E-407B-4895-A943-F08CB5319195}" destId="{44291902-1EDF-454F-9723-59F9A1B0BADE}" srcOrd="4" destOrd="0" presId="urn:microsoft.com/office/officeart/2018/5/layout/IconLeafLabelList"/>
    <dgm:cxn modelId="{14F80405-34BC-400C-910C-C93BFC891474}" type="presParOf" srcId="{44291902-1EDF-454F-9723-59F9A1B0BADE}" destId="{700EDB98-3549-48EC-A97E-18A4BCD80D5F}" srcOrd="0" destOrd="0" presId="urn:microsoft.com/office/officeart/2018/5/layout/IconLeafLabelList"/>
    <dgm:cxn modelId="{A53A6486-BCAF-409D-9627-90C091004DE2}" type="presParOf" srcId="{44291902-1EDF-454F-9723-59F9A1B0BADE}" destId="{220DE29C-1B5C-47CE-A63B-5B0E4C7042D8}" srcOrd="1" destOrd="0" presId="urn:microsoft.com/office/officeart/2018/5/layout/IconLeafLabelList"/>
    <dgm:cxn modelId="{2719E634-51DC-407E-A8D3-A92993C03056}" type="presParOf" srcId="{44291902-1EDF-454F-9723-59F9A1B0BADE}" destId="{1272746C-FA4C-48F2-88B0-57A42B7C1037}" srcOrd="2" destOrd="0" presId="urn:microsoft.com/office/officeart/2018/5/layout/IconLeafLabelList"/>
    <dgm:cxn modelId="{BFEBA7A4-3067-4E2E-BA01-15F587EB086F}" type="presParOf" srcId="{44291902-1EDF-454F-9723-59F9A1B0BADE}" destId="{411BC4E7-F084-4B8B-9A53-FF6B2C476FFE}" srcOrd="3" destOrd="0" presId="urn:microsoft.com/office/officeart/2018/5/layout/IconLeafLabelList"/>
    <dgm:cxn modelId="{DBC1F935-77E8-4DBA-8B64-1B64D80C94EB}" type="presParOf" srcId="{214A3E9E-407B-4895-A943-F08CB5319195}" destId="{0F299DFC-93F2-49E7-943C-A4B73E7B0513}" srcOrd="5" destOrd="0" presId="urn:microsoft.com/office/officeart/2018/5/layout/IconLeafLabelList"/>
    <dgm:cxn modelId="{AD78908A-3CA4-4721-A949-6FDDBB948C4A}" type="presParOf" srcId="{214A3E9E-407B-4895-A943-F08CB5319195}" destId="{8E0A883D-FA0E-4617-9859-E8906200485A}" srcOrd="6" destOrd="0" presId="urn:microsoft.com/office/officeart/2018/5/layout/IconLeafLabelList"/>
    <dgm:cxn modelId="{D589CA80-3E09-4B16-986D-2D0230349FE5}" type="presParOf" srcId="{8E0A883D-FA0E-4617-9859-E8906200485A}" destId="{1569F2B5-248E-4FA7-ABEB-1F255054A5E8}" srcOrd="0" destOrd="0" presId="urn:microsoft.com/office/officeart/2018/5/layout/IconLeafLabelList"/>
    <dgm:cxn modelId="{2786BCA0-D5A9-4214-897D-BC055088256C}" type="presParOf" srcId="{8E0A883D-FA0E-4617-9859-E8906200485A}" destId="{FAE304BC-D397-4612-8DE7-299DD5B1C22D}" srcOrd="1" destOrd="0" presId="urn:microsoft.com/office/officeart/2018/5/layout/IconLeafLabelList"/>
    <dgm:cxn modelId="{D5601644-D30D-4699-BFA4-BC2A1982E58C}" type="presParOf" srcId="{8E0A883D-FA0E-4617-9859-E8906200485A}" destId="{7C6232E8-5DD3-4446-9A59-C659B0059F7B}" srcOrd="2" destOrd="0" presId="urn:microsoft.com/office/officeart/2018/5/layout/IconLeafLabelList"/>
    <dgm:cxn modelId="{92D21A8B-D5E7-4DE5-8B85-4033CFF248A2}" type="presParOf" srcId="{8E0A883D-FA0E-4617-9859-E8906200485A}" destId="{9A58EFF8-C002-4057-9068-B48EBEA36E02}" srcOrd="3" destOrd="0" presId="urn:microsoft.com/office/officeart/2018/5/layout/IconLeafLabelList"/>
    <dgm:cxn modelId="{E25C7F64-FA28-4A29-963E-BFA744435EBF}" type="presParOf" srcId="{214A3E9E-407B-4895-A943-F08CB5319195}" destId="{7185AD86-6736-48E3-8FEB-2C25C184E63E}" srcOrd="7" destOrd="0" presId="urn:microsoft.com/office/officeart/2018/5/layout/IconLeafLabelList"/>
    <dgm:cxn modelId="{A1573103-F6BC-4268-92C4-BD14A35F8716}" type="presParOf" srcId="{214A3E9E-407B-4895-A943-F08CB5319195}" destId="{23AD1DB2-3A44-4171-96CB-21126573DE9F}" srcOrd="8" destOrd="0" presId="urn:microsoft.com/office/officeart/2018/5/layout/IconLeafLabelList"/>
    <dgm:cxn modelId="{AA4A8EEA-B08F-4E22-A767-5F05575677CA}" type="presParOf" srcId="{23AD1DB2-3A44-4171-96CB-21126573DE9F}" destId="{B6EAB126-71E6-4A26-AE0C-52541C304F93}" srcOrd="0" destOrd="0" presId="urn:microsoft.com/office/officeart/2018/5/layout/IconLeafLabelList"/>
    <dgm:cxn modelId="{ACD92F91-363D-44FA-B811-9FDAEA17EF18}" type="presParOf" srcId="{23AD1DB2-3A44-4171-96CB-21126573DE9F}" destId="{C5D4F750-5E37-4170-AA7F-7B6C99816C07}" srcOrd="1" destOrd="0" presId="urn:microsoft.com/office/officeart/2018/5/layout/IconLeafLabelList"/>
    <dgm:cxn modelId="{BE198EE3-6774-4F2A-8BFF-C88D62D8A78A}" type="presParOf" srcId="{23AD1DB2-3A44-4171-96CB-21126573DE9F}" destId="{5F6C4C92-9AA0-4386-90AF-730E232EA8D7}" srcOrd="2" destOrd="0" presId="urn:microsoft.com/office/officeart/2018/5/layout/IconLeafLabelList"/>
    <dgm:cxn modelId="{67107310-4B58-4784-8441-9AA2B8E18FE0}" type="presParOf" srcId="{23AD1DB2-3A44-4171-96CB-21126573DE9F}" destId="{F2356050-5074-448F-9DA8-C815BF3C76E4}" srcOrd="3" destOrd="0" presId="urn:microsoft.com/office/officeart/2018/5/layout/IconLeafLabelList"/>
    <dgm:cxn modelId="{4488046A-C5AB-413B-91B7-E9718882ED20}" type="presParOf" srcId="{214A3E9E-407B-4895-A943-F08CB5319195}" destId="{55DE9D65-F8B3-42A1-B673-341755260AC5}" srcOrd="9" destOrd="0" presId="urn:microsoft.com/office/officeart/2018/5/layout/IconLeafLabelList"/>
    <dgm:cxn modelId="{2ADA5D31-BDF6-4C68-A470-7D0C132077BC}" type="presParOf" srcId="{214A3E9E-407B-4895-A943-F08CB5319195}" destId="{934CFE60-C641-4899-9CE2-E517070912E1}" srcOrd="10" destOrd="0" presId="urn:microsoft.com/office/officeart/2018/5/layout/IconLeafLabelList"/>
    <dgm:cxn modelId="{3972A4F5-876B-4399-9B7D-3B1B63E4807A}" type="presParOf" srcId="{934CFE60-C641-4899-9CE2-E517070912E1}" destId="{8ADAD30F-D74C-41CB-965D-E7CD838530FD}" srcOrd="0" destOrd="0" presId="urn:microsoft.com/office/officeart/2018/5/layout/IconLeafLabelList"/>
    <dgm:cxn modelId="{209D055C-4A3E-4328-AB3B-09D5B0A871D3}" type="presParOf" srcId="{934CFE60-C641-4899-9CE2-E517070912E1}" destId="{42219BD9-FAF2-4CEF-802B-76DCC87AC3C0}" srcOrd="1" destOrd="0" presId="urn:microsoft.com/office/officeart/2018/5/layout/IconLeafLabelList"/>
    <dgm:cxn modelId="{1E2D575E-86DE-4398-B5BA-5148284D769D}" type="presParOf" srcId="{934CFE60-C641-4899-9CE2-E517070912E1}" destId="{D1FEB850-8E73-4988-8961-F660D604E958}" srcOrd="2" destOrd="0" presId="urn:microsoft.com/office/officeart/2018/5/layout/IconLeafLabelList"/>
    <dgm:cxn modelId="{1F434F18-BC2D-49BB-8708-B7ABB501AE14}" type="presParOf" srcId="{934CFE60-C641-4899-9CE2-E517070912E1}" destId="{3B86F01A-C352-4925-9B37-14758AE7896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C5C5-1002-4568-B6EB-4E6F3C64D76C}">
      <dsp:nvSpPr>
        <dsp:cNvPr id="0" name=""/>
        <dsp:cNvSpPr/>
      </dsp:nvSpPr>
      <dsp:spPr>
        <a:xfrm>
          <a:off x="316842" y="945265"/>
          <a:ext cx="977906" cy="97790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CDC84-2E11-41DB-BF17-105B65291332}">
      <dsp:nvSpPr>
        <dsp:cNvPr id="0" name=""/>
        <dsp:cNvSpPr/>
      </dsp:nvSpPr>
      <dsp:spPr>
        <a:xfrm>
          <a:off x="525248" y="1153671"/>
          <a:ext cx="561093" cy="56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1B7613-3E5D-4C30-8B7E-C0AB3CD47FD4}">
      <dsp:nvSpPr>
        <dsp:cNvPr id="0" name=""/>
        <dsp:cNvSpPr/>
      </dsp:nvSpPr>
      <dsp:spPr>
        <a:xfrm>
          <a:off x="4232"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Extract data of Toronto neighborhoods from Wikipedia</a:t>
          </a:r>
          <a:endParaRPr lang="en-US" sz="1200" kern="1200"/>
        </a:p>
      </dsp:txBody>
      <dsp:txXfrm>
        <a:off x="4232" y="2227765"/>
        <a:ext cx="1603125" cy="641250"/>
      </dsp:txXfrm>
    </dsp:sp>
    <dsp:sp modelId="{C7DFD192-838A-41EB-A1BA-48E718B90438}">
      <dsp:nvSpPr>
        <dsp:cNvPr id="0" name=""/>
        <dsp:cNvSpPr/>
      </dsp:nvSpPr>
      <dsp:spPr>
        <a:xfrm>
          <a:off x="2200514" y="945265"/>
          <a:ext cx="977906" cy="97790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1DD43-EAC2-4A01-8086-735317C9AB9A}">
      <dsp:nvSpPr>
        <dsp:cNvPr id="0" name=""/>
        <dsp:cNvSpPr/>
      </dsp:nvSpPr>
      <dsp:spPr>
        <a:xfrm>
          <a:off x="2408920" y="1153671"/>
          <a:ext cx="561093" cy="56109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15B221-6CC0-412C-A961-AA61F6CAECB0}">
      <dsp:nvSpPr>
        <dsp:cNvPr id="0" name=""/>
        <dsp:cNvSpPr/>
      </dsp:nvSpPr>
      <dsp:spPr>
        <a:xfrm>
          <a:off x="1887904"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Explore and clean neighborhoods dataset</a:t>
          </a:r>
          <a:endParaRPr lang="en-US" sz="1200" kern="1200"/>
        </a:p>
      </dsp:txBody>
      <dsp:txXfrm>
        <a:off x="1887904" y="2227765"/>
        <a:ext cx="1603125" cy="641250"/>
      </dsp:txXfrm>
    </dsp:sp>
    <dsp:sp modelId="{700EDB98-3549-48EC-A97E-18A4BCD80D5F}">
      <dsp:nvSpPr>
        <dsp:cNvPr id="0" name=""/>
        <dsp:cNvSpPr/>
      </dsp:nvSpPr>
      <dsp:spPr>
        <a:xfrm>
          <a:off x="4084185" y="945265"/>
          <a:ext cx="977906" cy="97790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DE29C-1B5C-47CE-A63B-5B0E4C7042D8}">
      <dsp:nvSpPr>
        <dsp:cNvPr id="0" name=""/>
        <dsp:cNvSpPr/>
      </dsp:nvSpPr>
      <dsp:spPr>
        <a:xfrm>
          <a:off x="4292592" y="1153671"/>
          <a:ext cx="561093" cy="56109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1BC4E7-F084-4B8B-9A53-FF6B2C476FFE}">
      <dsp:nvSpPr>
        <dsp:cNvPr id="0" name=""/>
        <dsp:cNvSpPr/>
      </dsp:nvSpPr>
      <dsp:spPr>
        <a:xfrm>
          <a:off x="3771576"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Get venues</a:t>
          </a:r>
          <a:endParaRPr lang="en-US" sz="1200" kern="1200"/>
        </a:p>
      </dsp:txBody>
      <dsp:txXfrm>
        <a:off x="3771576" y="2227765"/>
        <a:ext cx="1603125" cy="641250"/>
      </dsp:txXfrm>
    </dsp:sp>
    <dsp:sp modelId="{1569F2B5-248E-4FA7-ABEB-1F255054A5E8}">
      <dsp:nvSpPr>
        <dsp:cNvPr id="0" name=""/>
        <dsp:cNvSpPr/>
      </dsp:nvSpPr>
      <dsp:spPr>
        <a:xfrm>
          <a:off x="5967857" y="945265"/>
          <a:ext cx="977906" cy="97790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304BC-D397-4612-8DE7-299DD5B1C22D}">
      <dsp:nvSpPr>
        <dsp:cNvPr id="0" name=""/>
        <dsp:cNvSpPr/>
      </dsp:nvSpPr>
      <dsp:spPr>
        <a:xfrm>
          <a:off x="6176264" y="1153671"/>
          <a:ext cx="561093" cy="561093"/>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58EFF8-C002-4057-9068-B48EBEA36E02}">
      <dsp:nvSpPr>
        <dsp:cNvPr id="0" name=""/>
        <dsp:cNvSpPr/>
      </dsp:nvSpPr>
      <dsp:spPr>
        <a:xfrm>
          <a:off x="5655248"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Analyze venues dataset</a:t>
          </a:r>
          <a:endParaRPr lang="en-US" sz="1200" kern="1200"/>
        </a:p>
      </dsp:txBody>
      <dsp:txXfrm>
        <a:off x="5655248" y="2227765"/>
        <a:ext cx="1603125" cy="641250"/>
      </dsp:txXfrm>
    </dsp:sp>
    <dsp:sp modelId="{B6EAB126-71E6-4A26-AE0C-52541C304F93}">
      <dsp:nvSpPr>
        <dsp:cNvPr id="0" name=""/>
        <dsp:cNvSpPr/>
      </dsp:nvSpPr>
      <dsp:spPr>
        <a:xfrm>
          <a:off x="7851529" y="945265"/>
          <a:ext cx="977906" cy="97790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4F750-5E37-4170-AA7F-7B6C99816C07}">
      <dsp:nvSpPr>
        <dsp:cNvPr id="0" name=""/>
        <dsp:cNvSpPr/>
      </dsp:nvSpPr>
      <dsp:spPr>
        <a:xfrm>
          <a:off x="8059935" y="1153671"/>
          <a:ext cx="561093" cy="56109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356050-5074-448F-9DA8-C815BF3C76E4}">
      <dsp:nvSpPr>
        <dsp:cNvPr id="0" name=""/>
        <dsp:cNvSpPr/>
      </dsp:nvSpPr>
      <dsp:spPr>
        <a:xfrm>
          <a:off x="7538920"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Cluster Postcodes</a:t>
          </a:r>
          <a:endParaRPr lang="en-US" sz="1200" kern="1200"/>
        </a:p>
      </dsp:txBody>
      <dsp:txXfrm>
        <a:off x="7538920" y="2227765"/>
        <a:ext cx="1603125" cy="641250"/>
      </dsp:txXfrm>
    </dsp:sp>
    <dsp:sp modelId="{8ADAD30F-D74C-41CB-965D-E7CD838530FD}">
      <dsp:nvSpPr>
        <dsp:cNvPr id="0" name=""/>
        <dsp:cNvSpPr/>
      </dsp:nvSpPr>
      <dsp:spPr>
        <a:xfrm>
          <a:off x="9735201" y="945265"/>
          <a:ext cx="977906" cy="97790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19BD9-FAF2-4CEF-802B-76DCC87AC3C0}">
      <dsp:nvSpPr>
        <dsp:cNvPr id="0" name=""/>
        <dsp:cNvSpPr/>
      </dsp:nvSpPr>
      <dsp:spPr>
        <a:xfrm>
          <a:off x="9943607" y="1153671"/>
          <a:ext cx="561093" cy="561093"/>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86F01A-C352-4925-9B37-14758AE7896F}">
      <dsp:nvSpPr>
        <dsp:cNvPr id="0" name=""/>
        <dsp:cNvSpPr/>
      </dsp:nvSpPr>
      <dsp:spPr>
        <a:xfrm>
          <a:off x="9422592" y="2227765"/>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u="sng" kern="1200">
              <a:hlinkClick xmlns:r="http://schemas.openxmlformats.org/officeDocument/2006/relationships" r:id="rId3"/>
            </a:rPr>
            <a:t>Examine Clusters</a:t>
          </a:r>
          <a:endParaRPr lang="en-US" sz="1200" kern="1200"/>
        </a:p>
      </dsp:txBody>
      <dsp:txXfrm>
        <a:off x="9422592" y="2227765"/>
        <a:ext cx="1603125" cy="64125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098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629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27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09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31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85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926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3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63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820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1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8803730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74" r:id="rId5"/>
    <p:sldLayoutId id="2147483768" r:id="rId6"/>
    <p:sldLayoutId id="2147483769" r:id="rId7"/>
    <p:sldLayoutId id="2147483770" r:id="rId8"/>
    <p:sldLayoutId id="2147483773" r:id="rId9"/>
    <p:sldLayoutId id="2147483771" r:id="rId10"/>
    <p:sldLayoutId id="2147483772"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0F858C-A5D9-4BD2-A8BA-2754E7A18B69}"/>
              </a:ext>
            </a:extLst>
          </p:cNvPr>
          <p:cNvSpPr>
            <a:spLocks noGrp="1"/>
          </p:cNvSpPr>
          <p:nvPr>
            <p:ph type="ctrTitle"/>
          </p:nvPr>
        </p:nvSpPr>
        <p:spPr>
          <a:xfrm>
            <a:off x="7904481" y="863695"/>
            <a:ext cx="3820160" cy="3698145"/>
          </a:xfrm>
        </p:spPr>
        <p:txBody>
          <a:bodyPr anchor="ctr">
            <a:normAutofit/>
          </a:bodyPr>
          <a:lstStyle/>
          <a:p>
            <a:r>
              <a:rPr lang="en-US" sz="3200" dirty="0">
                <a:solidFill>
                  <a:schemeClr val="tx1"/>
                </a:solidFill>
                <a:latin typeface="Calisto MT" panose="02040603050505030304" pitchFamily="18" charset="0"/>
              </a:rPr>
              <a:t>Toronto Neighborhood Clustering</a:t>
            </a:r>
          </a:p>
        </p:txBody>
      </p:sp>
      <p:pic>
        <p:nvPicPr>
          <p:cNvPr id="14" name="Picture 3">
            <a:extLst>
              <a:ext uri="{FF2B5EF4-FFF2-40B4-BE49-F238E27FC236}">
                <a16:creationId xmlns:a16="http://schemas.microsoft.com/office/drawing/2014/main" id="{74F20E0E-F062-491C-99C0-5E8AB926A706}"/>
              </a:ext>
            </a:extLst>
          </p:cNvPr>
          <p:cNvPicPr>
            <a:picLocks noChangeAspect="1"/>
          </p:cNvPicPr>
          <p:nvPr/>
        </p:nvPicPr>
        <p:blipFill rotWithShape="1">
          <a:blip r:embed="rId2"/>
          <a:srcRect t="1866" r="-1" b="25347"/>
          <a:stretch/>
        </p:blipFill>
        <p:spPr>
          <a:xfrm>
            <a:off x="21" y="10"/>
            <a:ext cx="7264380"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0403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4A7EB6-D91F-4577-93FB-A3307C89D92F}"/>
              </a:ext>
            </a:extLst>
          </p:cNvPr>
          <p:cNvSpPr>
            <a:spLocks noGrp="1"/>
          </p:cNvSpPr>
          <p:nvPr>
            <p:ph type="title"/>
          </p:nvPr>
        </p:nvSpPr>
        <p:spPr>
          <a:xfrm>
            <a:off x="601255" y="702155"/>
            <a:ext cx="3409783" cy="1300365"/>
          </a:xfrm>
        </p:spPr>
        <p:txBody>
          <a:bodyPr>
            <a:normAutofit/>
          </a:bodyPr>
          <a:lstStyle/>
          <a:p>
            <a:r>
              <a:rPr lang="en-US">
                <a:solidFill>
                  <a:srgbClr val="FFFFFF"/>
                </a:solidFill>
              </a:rPr>
              <a:t>4. Analyze venues data</a:t>
            </a:r>
          </a:p>
        </p:txBody>
      </p:sp>
      <p:sp>
        <p:nvSpPr>
          <p:cNvPr id="14" name="Content Placeholder 13">
            <a:extLst>
              <a:ext uri="{FF2B5EF4-FFF2-40B4-BE49-F238E27FC236}">
                <a16:creationId xmlns:a16="http://schemas.microsoft.com/office/drawing/2014/main" id="{D6C9E70B-7D7B-421D-9052-1B90C31AFFF5}"/>
              </a:ext>
            </a:extLst>
          </p:cNvPr>
          <p:cNvSpPr>
            <a:spLocks noGrp="1"/>
          </p:cNvSpPr>
          <p:nvPr>
            <p:ph idx="1"/>
          </p:nvPr>
        </p:nvSpPr>
        <p:spPr>
          <a:xfrm>
            <a:off x="601255" y="2177142"/>
            <a:ext cx="3409782" cy="3823607"/>
          </a:xfrm>
        </p:spPr>
        <p:txBody>
          <a:bodyPr>
            <a:normAutofit/>
          </a:bodyPr>
          <a:lstStyle/>
          <a:p>
            <a:r>
              <a:rPr lang="en-US" dirty="0">
                <a:solidFill>
                  <a:srgbClr val="FFFFFF"/>
                </a:solidFill>
              </a:rPr>
              <a:t>In order to get a better sense of the best way of clustering the </a:t>
            </a:r>
            <a:r>
              <a:rPr lang="en-US" dirty="0" err="1">
                <a:solidFill>
                  <a:srgbClr val="FFFFFF"/>
                </a:solidFill>
              </a:rPr>
              <a:t>postalcodes</a:t>
            </a:r>
            <a:r>
              <a:rPr lang="en-US" dirty="0">
                <a:solidFill>
                  <a:srgbClr val="FFFFFF"/>
                </a:solidFill>
              </a:rPr>
              <a:t>, it's necessary to analyze the venues data returned by Foursquare.</a:t>
            </a:r>
          </a:p>
        </p:txBody>
      </p:sp>
      <p:pic>
        <p:nvPicPr>
          <p:cNvPr id="5" name="Content Placeholder 4" descr="A screenshot of a social media post&#10;&#10;Description automatically generated">
            <a:extLst>
              <a:ext uri="{FF2B5EF4-FFF2-40B4-BE49-F238E27FC236}">
                <a16:creationId xmlns:a16="http://schemas.microsoft.com/office/drawing/2014/main" id="{AD9FC636-1825-4DAF-95BF-994003617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733" y="1336684"/>
            <a:ext cx="7435732" cy="4535795"/>
          </a:xfrm>
          <a:prstGeom prst="rect">
            <a:avLst/>
          </a:prstGeom>
        </p:spPr>
      </p:pic>
    </p:spTree>
    <p:extLst>
      <p:ext uri="{BB962C8B-B14F-4D97-AF65-F5344CB8AC3E}">
        <p14:creationId xmlns:p14="http://schemas.microsoft.com/office/powerpoint/2010/main" val="28773752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E908EE67-EF35-4DC7-BB28-7DFFAF687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42" y="715963"/>
            <a:ext cx="5249218" cy="4414837"/>
          </a:xfrm>
        </p:spPr>
      </p:pic>
      <p:pic>
        <p:nvPicPr>
          <p:cNvPr id="7" name="Picture 6" descr="A screenshot of a social media post&#10;&#10;Description automatically generated">
            <a:extLst>
              <a:ext uri="{FF2B5EF4-FFF2-40B4-BE49-F238E27FC236}">
                <a16:creationId xmlns:a16="http://schemas.microsoft.com/office/drawing/2014/main" id="{940ACE90-2B79-4F71-A62F-5252281A6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859" y="715963"/>
            <a:ext cx="6159500" cy="3886200"/>
          </a:xfrm>
          <a:prstGeom prst="rect">
            <a:avLst/>
          </a:prstGeom>
        </p:spPr>
      </p:pic>
    </p:spTree>
    <p:extLst>
      <p:ext uri="{BB962C8B-B14F-4D97-AF65-F5344CB8AC3E}">
        <p14:creationId xmlns:p14="http://schemas.microsoft.com/office/powerpoint/2010/main" val="231229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9B2846-F7D2-4438-A4E8-62890F5399E0}"/>
              </a:ext>
            </a:extLst>
          </p:cNvPr>
          <p:cNvSpPr>
            <a:spLocks noGrp="1"/>
          </p:cNvSpPr>
          <p:nvPr>
            <p:ph type="title"/>
          </p:nvPr>
        </p:nvSpPr>
        <p:spPr>
          <a:xfrm>
            <a:off x="601255" y="702155"/>
            <a:ext cx="3409783" cy="1300365"/>
          </a:xfrm>
        </p:spPr>
        <p:txBody>
          <a:bodyPr>
            <a:normAutofit/>
          </a:bodyPr>
          <a:lstStyle/>
          <a:p>
            <a:r>
              <a:rPr lang="en-US">
                <a:solidFill>
                  <a:srgbClr val="FFFFFF"/>
                </a:solidFill>
              </a:rPr>
              <a:t>5. Cluster Postcodes</a:t>
            </a:r>
          </a:p>
        </p:txBody>
      </p:sp>
      <p:sp>
        <p:nvSpPr>
          <p:cNvPr id="9" name="Content Placeholder 8">
            <a:extLst>
              <a:ext uri="{FF2B5EF4-FFF2-40B4-BE49-F238E27FC236}">
                <a16:creationId xmlns:a16="http://schemas.microsoft.com/office/drawing/2014/main" id="{E3781767-F959-4AA3-9AB3-B901B61F609E}"/>
              </a:ext>
            </a:extLst>
          </p:cNvPr>
          <p:cNvSpPr>
            <a:spLocks noGrp="1"/>
          </p:cNvSpPr>
          <p:nvPr>
            <p:ph idx="1"/>
          </p:nvPr>
        </p:nvSpPr>
        <p:spPr>
          <a:xfrm>
            <a:off x="601255" y="2177142"/>
            <a:ext cx="3409782" cy="3823607"/>
          </a:xfrm>
        </p:spPr>
        <p:txBody>
          <a:bodyPr>
            <a:normAutofit/>
          </a:bodyPr>
          <a:lstStyle/>
          <a:p>
            <a:r>
              <a:rPr lang="en-US" dirty="0">
                <a:solidFill>
                  <a:srgbClr val="FFFFFF"/>
                </a:solidFill>
              </a:rPr>
              <a:t>Next the postcodes are clustered based on venues density. One important hyperparameter is the number of clusters and based on previous analysis a tentative value is five clusters. Next the elbow method is used to have a better sense of the optimal number.</a:t>
            </a:r>
          </a:p>
        </p:txBody>
      </p:sp>
      <p:pic>
        <p:nvPicPr>
          <p:cNvPr id="5" name="Content Placeholder 4" descr="A picture containing screenshot&#10;&#10;Description automatically generated">
            <a:extLst>
              <a:ext uri="{FF2B5EF4-FFF2-40B4-BE49-F238E27FC236}">
                <a16:creationId xmlns:a16="http://schemas.microsoft.com/office/drawing/2014/main" id="{419AC495-A10F-4B4E-8F6A-254578D9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840" y="936141"/>
            <a:ext cx="6156960" cy="5200499"/>
          </a:xfrm>
          <a:prstGeom prst="rect">
            <a:avLst/>
          </a:prstGeom>
        </p:spPr>
      </p:pic>
    </p:spTree>
    <p:extLst>
      <p:ext uri="{BB962C8B-B14F-4D97-AF65-F5344CB8AC3E}">
        <p14:creationId xmlns:p14="http://schemas.microsoft.com/office/powerpoint/2010/main" val="277172324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7E20F4-FEBF-4F5D-8EF1-D1FB56F7CA1E}"/>
              </a:ext>
            </a:extLst>
          </p:cNvPr>
          <p:cNvSpPr>
            <a:spLocks noGrp="1"/>
          </p:cNvSpPr>
          <p:nvPr>
            <p:ph type="title"/>
          </p:nvPr>
        </p:nvSpPr>
        <p:spPr>
          <a:xfrm>
            <a:off x="601255" y="702155"/>
            <a:ext cx="3409783" cy="1300365"/>
          </a:xfrm>
        </p:spPr>
        <p:txBody>
          <a:bodyPr>
            <a:normAutofit/>
          </a:bodyPr>
          <a:lstStyle/>
          <a:p>
            <a:r>
              <a:rPr lang="en-US">
                <a:solidFill>
                  <a:srgbClr val="FFFFFF"/>
                </a:solidFill>
              </a:rPr>
              <a:t>6. Examine clusters </a:t>
            </a:r>
          </a:p>
        </p:txBody>
      </p:sp>
      <p:sp>
        <p:nvSpPr>
          <p:cNvPr id="14" name="Content Placeholder 13">
            <a:extLst>
              <a:ext uri="{FF2B5EF4-FFF2-40B4-BE49-F238E27FC236}">
                <a16:creationId xmlns:a16="http://schemas.microsoft.com/office/drawing/2014/main" id="{D6A3CA79-7765-4EE6-BF39-D4B84333B1D9}"/>
              </a:ext>
            </a:extLst>
          </p:cNvPr>
          <p:cNvSpPr>
            <a:spLocks noGrp="1"/>
          </p:cNvSpPr>
          <p:nvPr>
            <p:ph idx="1"/>
          </p:nvPr>
        </p:nvSpPr>
        <p:spPr>
          <a:xfrm>
            <a:off x="601255" y="2177142"/>
            <a:ext cx="3409782" cy="3823607"/>
          </a:xfrm>
        </p:spPr>
        <p:txBody>
          <a:bodyPr>
            <a:normAutofit/>
          </a:bodyPr>
          <a:lstStyle/>
          <a:p>
            <a:r>
              <a:rPr lang="en-US" dirty="0">
                <a:solidFill>
                  <a:srgbClr val="FFFFFF"/>
                </a:solidFill>
              </a:rPr>
              <a:t>Check the centroids values of venues density and postcodes per cluster</a:t>
            </a:r>
          </a:p>
        </p:txBody>
      </p:sp>
      <p:pic>
        <p:nvPicPr>
          <p:cNvPr id="5" name="Content Placeholder 4" descr="A screenshot of a cell phone&#10;&#10;Description automatically generated">
            <a:extLst>
              <a:ext uri="{FF2B5EF4-FFF2-40B4-BE49-F238E27FC236}">
                <a16:creationId xmlns:a16="http://schemas.microsoft.com/office/drawing/2014/main" id="{832B368E-51D6-4101-8C87-CC0AE9EE9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80" y="936141"/>
            <a:ext cx="6553200" cy="5324283"/>
          </a:xfrm>
          <a:prstGeom prst="rect">
            <a:avLst/>
          </a:prstGeom>
        </p:spPr>
      </p:pic>
    </p:spTree>
    <p:extLst>
      <p:ext uri="{BB962C8B-B14F-4D97-AF65-F5344CB8AC3E}">
        <p14:creationId xmlns:p14="http://schemas.microsoft.com/office/powerpoint/2010/main" val="207527837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9709-D2B8-4A51-8DD9-FDF7E1390306}"/>
              </a:ext>
            </a:extLst>
          </p:cNvPr>
          <p:cNvSpPr>
            <a:spLocks noGrp="1"/>
          </p:cNvSpPr>
          <p:nvPr>
            <p:ph type="title"/>
          </p:nvPr>
        </p:nvSpPr>
        <p:spPr>
          <a:xfrm>
            <a:off x="640081" y="2254250"/>
            <a:ext cx="3031852" cy="1722419"/>
          </a:xfrm>
        </p:spPr>
        <p:txBody>
          <a:bodyPr/>
          <a:lstStyle/>
          <a:p>
            <a:r>
              <a:rPr lang="en-US" dirty="0"/>
              <a:t>Usage</a:t>
            </a:r>
          </a:p>
        </p:txBody>
      </p:sp>
      <p:sp>
        <p:nvSpPr>
          <p:cNvPr id="4" name="Content Placeholder 3">
            <a:extLst>
              <a:ext uri="{FF2B5EF4-FFF2-40B4-BE49-F238E27FC236}">
                <a16:creationId xmlns:a16="http://schemas.microsoft.com/office/drawing/2014/main" id="{AA592082-FA45-4709-B773-1D707FD333B6}"/>
              </a:ext>
            </a:extLst>
          </p:cNvPr>
          <p:cNvSpPr>
            <a:spLocks noGrp="1"/>
          </p:cNvSpPr>
          <p:nvPr>
            <p:ph idx="1"/>
          </p:nvPr>
        </p:nvSpPr>
        <p:spPr/>
        <p:txBody>
          <a:bodyPr/>
          <a:lstStyle/>
          <a:p>
            <a:r>
              <a:rPr lang="en-US" dirty="0"/>
              <a:t>The results showed on the map could be useful, among others, in:</a:t>
            </a:r>
          </a:p>
          <a:p>
            <a:r>
              <a:rPr lang="en-US" dirty="0"/>
              <a:t>Real estate: as part of property cost model (venues density could be related to the cost of a property) or as a tool for property search. </a:t>
            </a:r>
          </a:p>
          <a:p>
            <a:r>
              <a:rPr lang="en-US" dirty="0"/>
              <a:t>Epidemiology research: venues density could be related with noise, pollution or crime.</a:t>
            </a:r>
          </a:p>
        </p:txBody>
      </p:sp>
    </p:spTree>
    <p:extLst>
      <p:ext uri="{BB962C8B-B14F-4D97-AF65-F5344CB8AC3E}">
        <p14:creationId xmlns:p14="http://schemas.microsoft.com/office/powerpoint/2010/main" val="411860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53">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97449-1DD7-4E9B-B2EF-3C08C83FAB38}"/>
              </a:ext>
            </a:extLst>
          </p:cNvPr>
          <p:cNvSpPr>
            <a:spLocks noGrp="1"/>
          </p:cNvSpPr>
          <p:nvPr>
            <p:ph type="title"/>
          </p:nvPr>
        </p:nvSpPr>
        <p:spPr>
          <a:xfrm>
            <a:off x="4857404" y="1577340"/>
            <a:ext cx="6228950" cy="3703320"/>
          </a:xfrm>
        </p:spPr>
        <p:txBody>
          <a:bodyPr vert="horz" lIns="91440" tIns="45720" rIns="91440" bIns="45720" rtlCol="0" anchor="ctr">
            <a:normAutofit/>
          </a:bodyPr>
          <a:lstStyle/>
          <a:p>
            <a:pPr>
              <a:lnSpc>
                <a:spcPct val="90000"/>
              </a:lnSpc>
            </a:pPr>
            <a:r>
              <a:rPr lang="en-US" sz="4600">
                <a:solidFill>
                  <a:srgbClr val="FFFFFF">
                    <a:alpha val="90000"/>
                  </a:srgbClr>
                </a:solidFill>
              </a:rPr>
              <a:t>Postal codes clustering of the city of Toronto, Canada, using the venues density</a:t>
            </a:r>
          </a:p>
        </p:txBody>
      </p:sp>
      <p:sp>
        <p:nvSpPr>
          <p:cNvPr id="70" name="Rectangle 55">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5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80953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24453-A9C4-4874-AA66-60922A646C7E}"/>
              </a:ext>
            </a:extLst>
          </p:cNvPr>
          <p:cNvSpPr>
            <a:spLocks noGrp="1"/>
          </p:cNvSpPr>
          <p:nvPr>
            <p:ph type="title"/>
          </p:nvPr>
        </p:nvSpPr>
        <p:spPr>
          <a:xfrm>
            <a:off x="959157" y="1113764"/>
            <a:ext cx="3269749" cy="4624327"/>
          </a:xfrm>
        </p:spPr>
        <p:txBody>
          <a:bodyPr anchor="ctr">
            <a:normAutofit/>
          </a:bodyPr>
          <a:lstStyle/>
          <a:p>
            <a:r>
              <a:rPr lang="en-US" sz="3000">
                <a:solidFill>
                  <a:srgbClr val="FFFFFF"/>
                </a:solidFill>
              </a:rPr>
              <a:t>Introduction</a:t>
            </a:r>
          </a:p>
        </p:txBody>
      </p:sp>
      <p:sp>
        <p:nvSpPr>
          <p:cNvPr id="3" name="Content Placeholder 2">
            <a:extLst>
              <a:ext uri="{FF2B5EF4-FFF2-40B4-BE49-F238E27FC236}">
                <a16:creationId xmlns:a16="http://schemas.microsoft.com/office/drawing/2014/main" id="{C4E0D3D1-2490-4462-BB12-2733CF142569}"/>
              </a:ext>
            </a:extLst>
          </p:cNvPr>
          <p:cNvSpPr>
            <a:spLocks noGrp="1"/>
          </p:cNvSpPr>
          <p:nvPr>
            <p:ph idx="1"/>
          </p:nvPr>
        </p:nvSpPr>
        <p:spPr>
          <a:xfrm>
            <a:off x="5155905" y="1113764"/>
            <a:ext cx="6108179" cy="4624327"/>
          </a:xfrm>
        </p:spPr>
        <p:txBody>
          <a:bodyPr anchor="ctr">
            <a:normAutofit/>
          </a:bodyPr>
          <a:lstStyle/>
          <a:p>
            <a:r>
              <a:rPr lang="en-US" dirty="0"/>
              <a:t>In this notebook is presented the segmentation and clustering of the Postal codes' division of the city of Toronto in the province of Ontario, Canada, extracted from "List of postal codes of Canada: M" in Wikipedia (</a:t>
            </a:r>
            <a:r>
              <a:rPr lang="en-US" u="sng" dirty="0">
                <a:hlinkClick r:id="rId2"/>
              </a:rPr>
              <a:t>https://en.wikipedia.org/wiki/List_of_postal_codes_of_Canada:_M</a:t>
            </a:r>
            <a:r>
              <a:rPr lang="en-US" dirty="0"/>
              <a:t>). </a:t>
            </a:r>
          </a:p>
          <a:p>
            <a:r>
              <a:rPr lang="en-US" dirty="0"/>
              <a:t>The Foursquare API was used to find the venues on each postal code zone using a radius based on the area cover by each postcode without overlapping between them and a maximum number of venues per postal code of 100. Using K-Means clustering algorithm, the postal codes were grouped based on the venues density (venues/area) and the result was showed on a map of Toronto.</a:t>
            </a:r>
          </a:p>
        </p:txBody>
      </p:sp>
    </p:spTree>
    <p:extLst>
      <p:ext uri="{BB962C8B-B14F-4D97-AF65-F5344CB8AC3E}">
        <p14:creationId xmlns:p14="http://schemas.microsoft.com/office/powerpoint/2010/main" val="18433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FA2F511-CD89-487C-8021-35C7E43F0BB2}"/>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Table of Contents</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4704EFF-0698-4A1D-8215-0E901DFDF655}"/>
              </a:ext>
            </a:extLst>
          </p:cNvPr>
          <p:cNvGraphicFramePr>
            <a:graphicFrameLocks noGrp="1"/>
          </p:cNvGraphicFramePr>
          <p:nvPr>
            <p:ph idx="1"/>
            <p:extLst>
              <p:ext uri="{D42A27DB-BD31-4B8C-83A1-F6EECF244321}">
                <p14:modId xmlns:p14="http://schemas.microsoft.com/office/powerpoint/2010/main" val="291419125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6806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C24CA6-BC21-4E96-BEE1-4A0BCA7B1E08}"/>
              </a:ext>
            </a:extLst>
          </p:cNvPr>
          <p:cNvSpPr>
            <a:spLocks noGrp="1"/>
          </p:cNvSpPr>
          <p:nvPr>
            <p:ph type="title"/>
          </p:nvPr>
        </p:nvSpPr>
        <p:spPr>
          <a:xfrm>
            <a:off x="601255" y="702155"/>
            <a:ext cx="3409783" cy="1300365"/>
          </a:xfrm>
        </p:spPr>
        <p:txBody>
          <a:bodyPr>
            <a:normAutofit/>
          </a:bodyPr>
          <a:lstStyle/>
          <a:p>
            <a:pPr>
              <a:lnSpc>
                <a:spcPct val="90000"/>
              </a:lnSpc>
            </a:pPr>
            <a:r>
              <a:rPr lang="en-US" sz="1800">
                <a:solidFill>
                  <a:srgbClr val="FFFFFF"/>
                </a:solidFill>
              </a:rPr>
              <a:t>1. Extract data of Toronto neighborhoods from Wikipedia</a:t>
            </a:r>
            <a:br>
              <a:rPr lang="en-US" sz="1800">
                <a:solidFill>
                  <a:srgbClr val="FFFFFF"/>
                </a:solidFill>
              </a:rPr>
            </a:br>
            <a:endParaRPr lang="en-US" sz="1800">
              <a:solidFill>
                <a:srgbClr val="FFFFFF"/>
              </a:solidFill>
            </a:endParaRPr>
          </a:p>
        </p:txBody>
      </p:sp>
      <p:sp>
        <p:nvSpPr>
          <p:cNvPr id="14" name="Content Placeholder 13">
            <a:extLst>
              <a:ext uri="{FF2B5EF4-FFF2-40B4-BE49-F238E27FC236}">
                <a16:creationId xmlns:a16="http://schemas.microsoft.com/office/drawing/2014/main" id="{B3731A65-2A2D-4866-BB8F-09DC25747CB3}"/>
              </a:ext>
            </a:extLst>
          </p:cNvPr>
          <p:cNvSpPr>
            <a:spLocks noGrp="1"/>
          </p:cNvSpPr>
          <p:nvPr>
            <p:ph idx="1"/>
          </p:nvPr>
        </p:nvSpPr>
        <p:spPr>
          <a:xfrm>
            <a:off x="601255" y="2177142"/>
            <a:ext cx="3409782" cy="3823607"/>
          </a:xfrm>
        </p:spPr>
        <p:txBody>
          <a:bodyPr>
            <a:normAutofit/>
          </a:bodyPr>
          <a:lstStyle/>
          <a:p>
            <a:r>
              <a:rPr lang="en-US" dirty="0" err="1">
                <a:solidFill>
                  <a:srgbClr val="FFFFFF"/>
                </a:solidFill>
              </a:rPr>
              <a:t>BeautifulSoup</a:t>
            </a:r>
            <a:r>
              <a:rPr lang="en-US" dirty="0">
                <a:solidFill>
                  <a:srgbClr val="FFFFFF"/>
                </a:solidFill>
              </a:rPr>
              <a:t> library is used to scrape the Wikipedia's article that contains the Toronto neighborhood. The neighborhood data presented in a Table on the article is parsed and stored in a list that contains each row of the table, that is the Postcode, Borough and Neighborhood name.</a:t>
            </a:r>
          </a:p>
        </p:txBody>
      </p:sp>
      <p:pic>
        <p:nvPicPr>
          <p:cNvPr id="5" name="Content Placeholder 4" descr="A screenshot of a social media post&#10;&#10;Description automatically generated">
            <a:extLst>
              <a:ext uri="{FF2B5EF4-FFF2-40B4-BE49-F238E27FC236}">
                <a16:creationId xmlns:a16="http://schemas.microsoft.com/office/drawing/2014/main" id="{BAF113EC-BA66-4C6E-98D6-3E462585F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480" y="936141"/>
            <a:ext cx="5844350" cy="5391413"/>
          </a:xfrm>
          <a:prstGeom prst="rect">
            <a:avLst/>
          </a:prstGeom>
        </p:spPr>
      </p:pic>
    </p:spTree>
    <p:extLst>
      <p:ext uri="{BB962C8B-B14F-4D97-AF65-F5344CB8AC3E}">
        <p14:creationId xmlns:p14="http://schemas.microsoft.com/office/powerpoint/2010/main" val="862062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D6F2F0-2ACA-4280-AF27-D7A15CF04D82}"/>
              </a:ext>
            </a:extLst>
          </p:cNvPr>
          <p:cNvSpPr>
            <a:spLocks noGrp="1"/>
          </p:cNvSpPr>
          <p:nvPr>
            <p:ph type="title"/>
          </p:nvPr>
        </p:nvSpPr>
        <p:spPr>
          <a:xfrm>
            <a:off x="601255" y="702155"/>
            <a:ext cx="3409783" cy="1300365"/>
          </a:xfrm>
        </p:spPr>
        <p:txBody>
          <a:bodyPr>
            <a:normAutofit/>
          </a:bodyPr>
          <a:lstStyle/>
          <a:p>
            <a:pPr>
              <a:lnSpc>
                <a:spcPct val="90000"/>
              </a:lnSpc>
            </a:pPr>
            <a:r>
              <a:rPr lang="en-US" sz="2200">
                <a:solidFill>
                  <a:srgbClr val="FFFFFF"/>
                </a:solidFill>
              </a:rPr>
              <a:t>2. Explore and clean neighborhoods dataset</a:t>
            </a:r>
          </a:p>
        </p:txBody>
      </p:sp>
      <p:sp>
        <p:nvSpPr>
          <p:cNvPr id="14" name="Content Placeholder 13">
            <a:extLst>
              <a:ext uri="{FF2B5EF4-FFF2-40B4-BE49-F238E27FC236}">
                <a16:creationId xmlns:a16="http://schemas.microsoft.com/office/drawing/2014/main" id="{9F30EE2E-5366-41E8-BEB4-5E7BE68DCB10}"/>
              </a:ext>
            </a:extLst>
          </p:cNvPr>
          <p:cNvSpPr>
            <a:spLocks noGrp="1"/>
          </p:cNvSpPr>
          <p:nvPr>
            <p:ph idx="1"/>
          </p:nvPr>
        </p:nvSpPr>
        <p:spPr>
          <a:xfrm>
            <a:off x="601255" y="2177142"/>
            <a:ext cx="3409782" cy="3823607"/>
          </a:xfrm>
        </p:spPr>
        <p:txBody>
          <a:bodyPr>
            <a:normAutofit/>
          </a:bodyPr>
          <a:lstStyle/>
          <a:p>
            <a:r>
              <a:rPr lang="en-US" dirty="0">
                <a:solidFill>
                  <a:srgbClr val="FFFFFF"/>
                </a:solidFill>
              </a:rPr>
              <a:t>The data returned has missing info like "Not assigned" boroughs and neighborhoods.</a:t>
            </a:r>
          </a:p>
        </p:txBody>
      </p:sp>
      <p:pic>
        <p:nvPicPr>
          <p:cNvPr id="5" name="Content Placeholder 4" descr="A screenshot of a cell phone&#10;&#10;Description automatically generated">
            <a:extLst>
              <a:ext uri="{FF2B5EF4-FFF2-40B4-BE49-F238E27FC236}">
                <a16:creationId xmlns:a16="http://schemas.microsoft.com/office/drawing/2014/main" id="{E852A05A-C026-44FB-A7E2-2E4E36F7B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840" y="936141"/>
            <a:ext cx="6482080" cy="5130511"/>
          </a:xfrm>
          <a:prstGeom prst="rect">
            <a:avLst/>
          </a:prstGeom>
        </p:spPr>
      </p:pic>
    </p:spTree>
    <p:extLst>
      <p:ext uri="{BB962C8B-B14F-4D97-AF65-F5344CB8AC3E}">
        <p14:creationId xmlns:p14="http://schemas.microsoft.com/office/powerpoint/2010/main" val="5963095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0841C371-16AA-4FAB-A033-9DDC3D0D7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920" y="883199"/>
            <a:ext cx="5882640" cy="5610576"/>
          </a:xfrm>
        </p:spPr>
      </p:pic>
    </p:spTree>
    <p:extLst>
      <p:ext uri="{BB962C8B-B14F-4D97-AF65-F5344CB8AC3E}">
        <p14:creationId xmlns:p14="http://schemas.microsoft.com/office/powerpoint/2010/main" val="380859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FB605B-B076-4E0C-AB58-FF78C7F0F73A}"/>
              </a:ext>
            </a:extLst>
          </p:cNvPr>
          <p:cNvSpPr>
            <a:spLocks noGrp="1"/>
          </p:cNvSpPr>
          <p:nvPr>
            <p:ph type="title"/>
          </p:nvPr>
        </p:nvSpPr>
        <p:spPr>
          <a:xfrm>
            <a:off x="601255" y="702155"/>
            <a:ext cx="3409783" cy="1300365"/>
          </a:xfrm>
        </p:spPr>
        <p:txBody>
          <a:bodyPr>
            <a:normAutofit/>
          </a:bodyPr>
          <a:lstStyle/>
          <a:p>
            <a:r>
              <a:rPr lang="en-US">
                <a:solidFill>
                  <a:srgbClr val="FFFFFF"/>
                </a:solidFill>
              </a:rPr>
              <a:t>3. Get Venues</a:t>
            </a:r>
          </a:p>
        </p:txBody>
      </p:sp>
      <p:sp>
        <p:nvSpPr>
          <p:cNvPr id="9" name="Content Placeholder 8">
            <a:extLst>
              <a:ext uri="{FF2B5EF4-FFF2-40B4-BE49-F238E27FC236}">
                <a16:creationId xmlns:a16="http://schemas.microsoft.com/office/drawing/2014/main" id="{3C44BC74-046D-45BA-82F0-EE58195B8DAB}"/>
              </a:ext>
            </a:extLst>
          </p:cNvPr>
          <p:cNvSpPr>
            <a:spLocks noGrp="1"/>
          </p:cNvSpPr>
          <p:nvPr>
            <p:ph idx="1"/>
          </p:nvPr>
        </p:nvSpPr>
        <p:spPr>
          <a:xfrm>
            <a:off x="601255" y="2177142"/>
            <a:ext cx="3409782" cy="3823607"/>
          </a:xfrm>
        </p:spPr>
        <p:txBody>
          <a:bodyPr>
            <a:normAutofit/>
          </a:bodyPr>
          <a:lstStyle/>
          <a:p>
            <a:r>
              <a:rPr lang="en-US" dirty="0">
                <a:solidFill>
                  <a:srgbClr val="FFFFFF"/>
                </a:solidFill>
              </a:rPr>
              <a:t>In order to get the venues in the perimeter of each Postal code, it is necessary to get the geographical coordinates (</a:t>
            </a:r>
            <a:r>
              <a:rPr lang="en-US" dirty="0" err="1">
                <a:solidFill>
                  <a:srgbClr val="FFFFFF"/>
                </a:solidFill>
              </a:rPr>
              <a:t>lat</a:t>
            </a:r>
            <a:r>
              <a:rPr lang="en-US" dirty="0">
                <a:solidFill>
                  <a:srgbClr val="FFFFFF"/>
                </a:solidFill>
              </a:rPr>
              <a:t> and </a:t>
            </a:r>
            <a:r>
              <a:rPr lang="en-US" dirty="0" err="1">
                <a:solidFill>
                  <a:srgbClr val="FFFFFF"/>
                </a:solidFill>
              </a:rPr>
              <a:t>lng</a:t>
            </a:r>
            <a:r>
              <a:rPr lang="en-US" dirty="0">
                <a:solidFill>
                  <a:srgbClr val="FFFFFF"/>
                </a:solidFill>
              </a:rPr>
              <a:t>) of each one of those and add them to the </a:t>
            </a:r>
            <a:r>
              <a:rPr lang="en-US" dirty="0" err="1">
                <a:solidFill>
                  <a:srgbClr val="FFFFFF"/>
                </a:solidFill>
              </a:rPr>
              <a:t>dataframe</a:t>
            </a:r>
            <a:r>
              <a:rPr lang="en-US" dirty="0">
                <a:solidFill>
                  <a:srgbClr val="FFFFFF"/>
                </a:solidFill>
              </a:rPr>
              <a:t>. The </a:t>
            </a:r>
            <a:r>
              <a:rPr lang="en-US" dirty="0" err="1">
                <a:solidFill>
                  <a:srgbClr val="FFFFFF"/>
                </a:solidFill>
              </a:rPr>
              <a:t>geopy</a:t>
            </a:r>
            <a:r>
              <a:rPr lang="en-US" dirty="0">
                <a:solidFill>
                  <a:srgbClr val="FFFFFF"/>
                </a:solidFill>
              </a:rPr>
              <a:t> library is not compatible with Canada's postcode and geocoder is an unreliable library. For that reason the coordinates are in the csv file 'Geospatial_Coordinates.csv".</a:t>
            </a:r>
          </a:p>
        </p:txBody>
      </p:sp>
      <p:pic>
        <p:nvPicPr>
          <p:cNvPr id="5" name="Content Placeholder 4" descr="A screenshot of a cell phone&#10;&#10;Description automatically generated">
            <a:extLst>
              <a:ext uri="{FF2B5EF4-FFF2-40B4-BE49-F238E27FC236}">
                <a16:creationId xmlns:a16="http://schemas.microsoft.com/office/drawing/2014/main" id="{CAD97DE3-5747-4CD5-9647-86C88EC5D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231" y="936141"/>
            <a:ext cx="6998513" cy="5159859"/>
          </a:xfrm>
          <a:prstGeom prst="rect">
            <a:avLst/>
          </a:prstGeom>
        </p:spPr>
      </p:pic>
    </p:spTree>
    <p:extLst>
      <p:ext uri="{BB962C8B-B14F-4D97-AF65-F5344CB8AC3E}">
        <p14:creationId xmlns:p14="http://schemas.microsoft.com/office/powerpoint/2010/main" val="27563773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1B364B3-1323-4733-9E43-A348A1E82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0824" y="784109"/>
            <a:ext cx="5365415" cy="4753329"/>
          </a:xfrm>
        </p:spPr>
      </p:pic>
      <p:pic>
        <p:nvPicPr>
          <p:cNvPr id="7" name="Picture 6" descr="A screenshot of text&#10;&#10;Description automatically generated">
            <a:extLst>
              <a:ext uri="{FF2B5EF4-FFF2-40B4-BE49-F238E27FC236}">
                <a16:creationId xmlns:a16="http://schemas.microsoft.com/office/drawing/2014/main" id="{539C2F56-F47B-4549-A75D-DE1D7A78F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60" y="784109"/>
            <a:ext cx="5892800" cy="4438650"/>
          </a:xfrm>
          <a:prstGeom prst="rect">
            <a:avLst/>
          </a:prstGeom>
        </p:spPr>
      </p:pic>
    </p:spTree>
    <p:extLst>
      <p:ext uri="{BB962C8B-B14F-4D97-AF65-F5344CB8AC3E}">
        <p14:creationId xmlns:p14="http://schemas.microsoft.com/office/powerpoint/2010/main" val="4276048580"/>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42D"/>
      </a:dk2>
      <a:lt2>
        <a:srgbClr val="E4E2E8"/>
      </a:lt2>
      <a:accent1>
        <a:srgbClr val="9AA57D"/>
      </a:accent1>
      <a:accent2>
        <a:srgbClr val="A9A274"/>
      </a:accent2>
      <a:accent3>
        <a:srgbClr val="BB9B82"/>
      </a:accent3>
      <a:accent4>
        <a:srgbClr val="BA807F"/>
      </a:accent4>
      <a:accent5>
        <a:srgbClr val="C491A5"/>
      </a:accent5>
      <a:accent6>
        <a:srgbClr val="BA7FAE"/>
      </a:accent6>
      <a:hlink>
        <a:srgbClr val="7F6CB0"/>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TotalTime>
  <Words>496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Calisto MT</vt:lpstr>
      <vt:lpstr>Gill Sans MT</vt:lpstr>
      <vt:lpstr>Wingdings 2</vt:lpstr>
      <vt:lpstr>DividendVTI</vt:lpstr>
      <vt:lpstr>Toronto Neighborhood Clustering</vt:lpstr>
      <vt:lpstr>Postal codes clustering of the city of Toronto, Canada, using the venues density</vt:lpstr>
      <vt:lpstr>Introduction</vt:lpstr>
      <vt:lpstr>Table of Contents</vt:lpstr>
      <vt:lpstr>1. Extract data of Toronto neighborhoods from Wikipedia </vt:lpstr>
      <vt:lpstr>2. Explore and clean neighborhoods dataset</vt:lpstr>
      <vt:lpstr>PowerPoint Presentation</vt:lpstr>
      <vt:lpstr>3. Get Venues</vt:lpstr>
      <vt:lpstr>PowerPoint Presentation</vt:lpstr>
      <vt:lpstr>4. Analyze venues data</vt:lpstr>
      <vt:lpstr>PowerPoint Presentation</vt:lpstr>
      <vt:lpstr>5. Cluster Postcodes</vt:lpstr>
      <vt:lpstr>6. Examine clusters </vt:lpstr>
      <vt:lpstr>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Neighborhood Clustering</dc:title>
  <dc:creator>Venkata Narayana Rao. Chinta</dc:creator>
  <cp:lastModifiedBy>Venkata Narayana Rao. Chinta</cp:lastModifiedBy>
  <cp:revision>5</cp:revision>
  <dcterms:created xsi:type="dcterms:W3CDTF">2019-09-09T22:13:13Z</dcterms:created>
  <dcterms:modified xsi:type="dcterms:W3CDTF">2019-09-09T22:24:12Z</dcterms:modified>
</cp:coreProperties>
</file>