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</p:sldIdLst>
  <p:sldSz type="screen4x3" cy="6858000" cx="9144000"/>
  <p:notesSz cx="7772400" cy="10058400"/>
  <p:defaultTextStyle>
    <a:defPPr>
      <a:defRPr lang="en-GB"/>
    </a:defPPr>
    <a:lvl1pPr algn="l" defTabSz="457200" fontAlgn="base" hangingPunct="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algn="l" defTabSz="457200" fontAlgn="base" hangingPunct="0" indent="-285750" marL="74295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algn="l" defTabSz="457200" fontAlgn="base" hangingPunct="0" indent="-228600" marL="114300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algn="l" defTabSz="457200" fontAlgn="base" hangingPunct="0" indent="-228600" marL="160020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algn="l" defTabSz="457200" fontAlgn="base" hangingPunct="0" indent="-228600" marL="205740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algn="l" defTabSz="914400" eaLnBrk="1" hangingPunct="1" latinLnBrk="0" marL="2286000" rtl="0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algn="l" defTabSz="914400" eaLnBrk="1" hangingPunct="1" latinLnBrk="0" marL="2743200" rtl="0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algn="l" defTabSz="914400" eaLnBrk="1" hangingPunct="1" latinLnBrk="0" marL="3200400" rtl="0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algn="l" defTabSz="914400" eaLnBrk="1" hangingPunct="1" latinLnBrk="0" marL="3657600" rtl="0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890D22"/>
    <a:srgbClr val="C31F1F"/>
    <a:srgbClr val="E428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71" name="日期占位符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1C3E9DC-FF58-49AE-986D-76E817B2B921}" type="datetimeFigureOut">
              <a:rPr altLang="en-US" lang="zh-CN" smtClean="0"/>
              <a:t>2019/12/11</a:t>
            </a:fld>
            <a:endParaRPr altLang="en-US" lang="zh-CN"/>
          </a:p>
        </p:txBody>
      </p:sp>
      <p:sp>
        <p:nvSpPr>
          <p:cNvPr id="104877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7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3310E85-1046-4844-8429-9B286A17E75F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8764" name="Rectangle 2"/>
          <p:cNvSpPr>
            <a:spLocks noChangeAspect="1" noRot="1" noGrp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/>
          <a:noFill/>
          <a:ln>
            <a:noFill/>
          </a:ln>
          <a:effectLst/>
        </p:spPr>
      </p:sp>
      <p:sp>
        <p:nvSpPr>
          <p:cNvPr id="104876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/>
          <a:noFill/>
          <a:ln>
            <a:noFill/>
          </a:ln>
          <a:effectLst/>
        </p:spPr>
        <p:txBody>
          <a:bodyPr anchor="t" anchorCtr="0" bIns="0" compatLnSpc="1" lIns="0" numCol="1" rIns="0" tIns="0" vert="horz" wrap="square">
            <a:prstTxWarp prst="textNoShape"/>
          </a:bodyPr>
          <a:p>
            <a:pPr lvl="0"/>
            <a:endParaRPr altLang="zh-CN" lang="zh-CN" smtClean="0"/>
          </a:p>
        </p:txBody>
      </p:sp>
      <p:sp>
        <p:nvSpPr>
          <p:cNvPr id="104876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/>
          <a:noFill/>
          <a:ln>
            <a:noFill/>
          </a:ln>
          <a:effectLst/>
        </p:spPr>
        <p:txBody>
          <a:bodyPr anchor="t" anchorCtr="0" bIns="0" compatLnSpc="1" lIns="0" numCol="1" rIns="0" tIns="0" vert="horz" wrap="square">
            <a:prstTxWarp prst="textNoShape"/>
          </a:bodyPr>
          <a:lstStyle>
            <a:lvl1pPr>
              <a:buClrTx/>
              <a:buFontTx/>
              <a:buNone/>
              <a:tabLst>
                <a:tab algn="l" pos="723900"/>
                <a:tab algn="l" pos="1447800"/>
                <a:tab algn="l" pos="2171700"/>
                <a:tab algn="l" pos="2895600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4876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/>
          <a:noFill/>
          <a:ln>
            <a:noFill/>
          </a:ln>
          <a:effectLst/>
        </p:spPr>
        <p:txBody>
          <a:bodyPr anchor="t" anchorCtr="0" bIns="0" compatLnSpc="1" lIns="0" numCol="1" rIns="0" tIns="0" vert="horz" wrap="square">
            <a:prstTxWarp prst="textNoShape"/>
          </a:bodyPr>
          <a:lstStyle>
            <a:lvl1pPr algn="r">
              <a:buClrTx/>
              <a:buFontTx/>
              <a:buNone/>
              <a:tabLst>
                <a:tab algn="l" pos="723900"/>
                <a:tab algn="l" pos="1447800"/>
                <a:tab algn="l" pos="2171700"/>
                <a:tab algn="l" pos="2895600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4876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/>
          <a:noFill/>
          <a:ln>
            <a:noFill/>
          </a:ln>
          <a:effectLst/>
        </p:spPr>
        <p:txBody>
          <a:bodyPr anchor="b" anchorCtr="0" bIns="0" compatLnSpc="1" lIns="0" numCol="1" rIns="0" tIns="0" vert="horz" wrap="square">
            <a:prstTxWarp prst="textNoShape"/>
          </a:bodyPr>
          <a:lstStyle>
            <a:lvl1pPr>
              <a:buClrTx/>
              <a:buFontTx/>
              <a:buNone/>
              <a:tabLst>
                <a:tab algn="l" pos="723900"/>
                <a:tab algn="l" pos="1447800"/>
                <a:tab algn="l" pos="2171700"/>
                <a:tab algn="l" pos="2895600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4876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/>
          <a:noFill/>
          <a:ln>
            <a:noFill/>
          </a:ln>
          <a:effectLst/>
        </p:spPr>
        <p:txBody>
          <a:bodyPr anchor="b" anchorCtr="0" bIns="0" compatLnSpc="1" lIns="0" numCol="1" rIns="0" tIns="0" vert="horz" wrap="square">
            <a:prstTxWarp prst="textNoShape"/>
          </a:bodyPr>
          <a:lstStyle>
            <a:lvl1pPr algn="r">
              <a:buClrTx/>
              <a:buFontTx/>
              <a:buNone/>
              <a:tabLst>
                <a:tab algn="l" pos="723900"/>
                <a:tab algn="l" pos="1447800"/>
                <a:tab algn="l" pos="2171700"/>
                <a:tab algn="l" pos="2895600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419476C-5F5C-45B8-915E-32CF3E62CCB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457200" eaLnBrk="0" fontAlgn="base" hangingPunct="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algn="l" defTabSz="457200" eaLnBrk="0" fontAlgn="base" hangingPunct="0" indent="-285750" marL="74295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algn="l" defTabSz="457200" eaLnBrk="0" fontAlgn="base" hangingPunct="0" indent="-228600" marL="114300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algn="l" defTabSz="457200" eaLnBrk="0" fontAlgn="base" hangingPunct="0" indent="-228600" marL="160020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algn="l" defTabSz="457200" eaLnBrk="0" fontAlgn="base" hangingPunct="0" indent="-228600" marL="2057400" rtl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p>
            <a:fld id="{0A825738-BDB6-4A5E-B8B8-C99EB238BC25}" type="slidenum">
              <a:rPr lang="en-US"/>
              <a:t>2</a:t>
            </a:fld>
            <a:endParaRPr lang="en-US"/>
          </a:p>
        </p:txBody>
      </p:sp>
      <p:sp>
        <p:nvSpPr>
          <p:cNvPr id="1048643" name="Rectangle 1"/>
          <p:cNvSpPr txBox="1">
            <a:spLocks noChangeAspect="1" noRot="1" noGrp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/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4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/>
          <a:noFill/>
        </p:spPr>
        <p:txBody>
          <a:bodyPr anchor="ctr" wrap="none"/>
          <a:p>
            <a:endParaRPr altLang="zh-CN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p>
            <a:fld id="{DAA68429-3BD1-4F36-BF76-E12800BBD968}" type="slidenum">
              <a:rPr lang="en-US"/>
              <a:t>3</a:t>
            </a:fld>
            <a:endParaRPr lang="en-US"/>
          </a:p>
        </p:txBody>
      </p:sp>
      <p:sp>
        <p:nvSpPr>
          <p:cNvPr id="1048649" name="Rectangle 1"/>
          <p:cNvSpPr txBox="1">
            <a:spLocks noChangeAspect="1" noRot="1" noGrp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/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4525962"/>
          </a:xfrm>
          <a:prstGeom prst="rect"/>
          <a:noFill/>
        </p:spPr>
        <p:txBody>
          <a:bodyPr anchor="ctr" wrap="none"/>
          <a:p>
            <a:endParaRPr altLang="zh-CN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318383" marL="827795"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54706" marL="1273531"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54706" marL="1782943"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54706" marL="2292355"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509412" eaLnBrk="0" fontAlgn="base" hangingPunct="0" indent="-254706" marL="2801767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509412" eaLnBrk="0" fontAlgn="base" hangingPunct="0" indent="-254706" marL="331118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509412" eaLnBrk="0" fontAlgn="base" hangingPunct="0" indent="-254706" marL="3820592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509412" eaLnBrk="0" fontAlgn="base" hangingPunct="0" indent="-254706" marL="4330004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algn="l" pos="0"/>
                <a:tab algn="l" pos="1018824"/>
                <a:tab algn="l" pos="2037649"/>
                <a:tab algn="l" pos="3056473"/>
                <a:tab algn="l" pos="4075298"/>
                <a:tab algn="l" pos="5094122"/>
                <a:tab algn="l" pos="6112947"/>
                <a:tab algn="l" pos="7131771"/>
                <a:tab algn="l" pos="8150596"/>
                <a:tab algn="l" pos="9169420"/>
                <a:tab algn="l" pos="10188245"/>
                <a:tab algn="l" pos="11207069"/>
              </a:tabLst>
              <a:defRPr sz="13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fld id="{5CFDC4DE-ECF7-43F2-A6D5-1536679B0B14}" type="slidenum">
              <a:rPr 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4867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7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0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0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49DE5D-F111-44A5-8C1A-E2CAEF1F62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40A083-589C-4B7B-A3ED-C837F4B26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D02C8B-2CCF-4977-B3AE-6BB4B97FC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6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17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1613C4-117E-43CA-B3F5-0323C381A163}" type="slidenum">
              <a:rPr lang="en-US"/>
              <a:t>‹#›</a:t>
            </a:fld>
            <a:endParaRPr lang="en-US"/>
          </a:p>
        </p:txBody>
      </p:sp>
      <p:sp>
        <p:nvSpPr>
          <p:cNvPr id="1048718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dirty="0" lang="en-US"/>
          </a:p>
        </p:txBody>
      </p:sp>
      <p:sp>
        <p:nvSpPr>
          <p:cNvPr id="10485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dirty="0" kumimoji="0" lang="zh-CN"/>
          </a:p>
        </p:txBody>
      </p:sp>
      <p:sp>
        <p:nvSpPr>
          <p:cNvPr id="10485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A772444-35E4-4BD1-8B95-D033C4631D28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6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0BB552E-3AFC-4D27-A3A3-A1ECEC2975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2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4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73DFEC-7CC0-4CDE-8970-B2BB88D4F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48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5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5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C9E61F-0311-49A8-ACAA-243EC954E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25B236-0930-4B28-9D75-5411FB6F7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5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BD252B-DED3-42DB-ABB1-C9661B619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9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DF18B2-B3EA-4736-A732-BC627A322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5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2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7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0" lang="zh-CN"/>
          </a:p>
        </p:txBody>
      </p:sp>
      <p:sp>
        <p:nvSpPr>
          <p:cNvPr id="10487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79F0D2-0C0E-47C6-9159-AC7FEEFE7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altLang="zh-CN" lang="en-US" smtClean="0"/>
              <a:t>2010.1.14</a:t>
            </a:r>
            <a:endParaRPr 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hangingPunct="1" latinLnBrk="0"/>
            <a:endParaRPr dirty="0" sz="1400" kumimoji="0" lang="en-US">
              <a:solidFill>
                <a:schemeClr val="tx2"/>
              </a:solidFill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5B26-D514-4332-A800-6E397E99D717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6381328"/>
            <a:ext cx="9144000" cy="476672"/>
          </a:xfrm>
          <a:prstGeom prst="rect"/>
          <a:solidFill>
            <a:srgbClr val="89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/>
  <p:hf dt="0" ftr="0" hdr="0" sldNum="1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video" Target="SimpleSnake.avi" TargetMode="External"/><Relationship Id="rId17" Type="http://schemas.microsoft.com/office/2007/relationships/media" Target="SimpleSnake.avi" TargetMode="External"/><Relationship Id="rId18" Type="http://schemas.openxmlformats.org/officeDocument/2006/relationships/image" Target="../media/image16.png"/><Relationship Id="rId19" Type="http://schemas.openxmlformats.org/officeDocument/2006/relationships/video" Target="calib_3D.avi" TargetMode="External"/><Relationship Id="rId20" Type="http://schemas.microsoft.com/office/2007/relationships/media" Target="calib_3D.avi" TargetMode="External"/><Relationship Id="rId21" Type="http://schemas.openxmlformats.org/officeDocument/2006/relationships/image" Target="../media/image17.png"/><Relationship Id="rId22" Type="http://schemas.openxmlformats.org/officeDocument/2006/relationships/video" Target="undistortion.avi" TargetMode="External"/><Relationship Id="rId23" Type="http://schemas.microsoft.com/office/2007/relationships/media" Target="undistortion.avi" TargetMode="External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jpe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jpeg"/><Relationship Id="rId31" Type="http://schemas.openxmlformats.org/officeDocument/2006/relationships/image" Target="../media/image25.jpeg"/><Relationship Id="rId32" Type="http://schemas.openxmlformats.org/officeDocument/2006/relationships/image" Target="../media/image26.png"/><Relationship Id="rId33" Type="http://schemas.openxmlformats.org/officeDocument/2006/relationships/image" Target="../media/image27.jpe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slideLayout" Target="../slideLayouts/slideLayout2.xml"/><Relationship Id="rId4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p>
            <a:r>
              <a:rPr dirty="0" lang="en-IN" smtClean="0"/>
              <a:t>OPEN </a:t>
            </a:r>
            <a:r>
              <a:rPr dirty="0" lang="en-IN" smtClean="0"/>
              <a:t>CV</a:t>
            </a:r>
            <a:endParaRPr dirty="0" lang="en-IN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72444-35E4-4BD1-8B95-D033C4631D28}" type="slidenum">
              <a:rPr lang="en-US" smtClean="0"/>
              <a:t>1</a:t>
            </a:fld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algn="ctr">
              <a:lnSpc>
                <a:spcPct val="100000"/>
              </a:lnSpc>
              <a:buClrTx/>
              <a:buFontTx/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sz="4400" lang="en-US"/>
              <a:t>OpenCV – Introduction</a:t>
            </a:r>
          </a:p>
        </p:txBody>
      </p:sp>
      <p:sp>
        <p:nvSpPr>
          <p:cNvPr id="1048640" name="Text Box 3"/>
          <p:cNvSpPr txBox="1">
            <a:spLocks noChangeArrowheads="1"/>
          </p:cNvSpPr>
          <p:nvPr/>
        </p:nvSpPr>
        <p:spPr bwMode="auto">
          <a:xfrm>
            <a:off x="457200" y="1249363"/>
            <a:ext cx="8229600" cy="4687887"/>
          </a:xfrm>
          <a:prstGeom prst="rect"/>
          <a:noFill/>
          <a:ln>
            <a:noFill/>
          </a:ln>
          <a:effectLst/>
        </p:spPr>
        <p:txBody>
          <a:bodyPr tIns="91440"/>
          <a:lstStyle>
            <a:lvl1pPr indent="-271463" marL="271463"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defTabSz="45720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defTabSz="45720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defTabSz="45720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defTabSz="45720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algn="l" pos="271463"/>
                <a:tab algn="l" pos="728663"/>
                <a:tab algn="l" pos="1185863"/>
                <a:tab algn="l" pos="1643063"/>
                <a:tab algn="l" pos="2100263"/>
                <a:tab algn="l" pos="2557463"/>
                <a:tab algn="l" pos="3014663"/>
                <a:tab algn="l" pos="3471863"/>
                <a:tab algn="l" pos="3929063"/>
                <a:tab algn="l" pos="4386263"/>
                <a:tab algn="l" pos="4843463"/>
                <a:tab algn="l" pos="5300663"/>
                <a:tab algn="l" pos="5757863"/>
                <a:tab algn="l" pos="6215063"/>
                <a:tab algn="l" pos="6672263"/>
                <a:tab algn="l" pos="7129463"/>
                <a:tab algn="l" pos="7586663"/>
                <a:tab algn="l" pos="8043863"/>
                <a:tab algn="l" pos="8501063"/>
                <a:tab algn="l" pos="8958263"/>
                <a:tab algn="l" pos="941546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dirty="0" sz="2400" lang="en-US" err="1">
                <a:latin typeface="Calibri" charset="0"/>
              </a:rPr>
              <a:t>OpenCV</a:t>
            </a:r>
            <a:r>
              <a:rPr dirty="0" sz="2400" lang="en-US">
                <a:latin typeface="Calibri" charset="0"/>
              </a:rPr>
              <a:t> stands for the Open Source Computer Vision Library. </a:t>
            </a:r>
          </a:p>
          <a:p>
            <a:pPr hangingPunct="1" lvl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dirty="0" sz="2400" lang="en-US">
                <a:latin typeface="Calibri" charset="0"/>
              </a:rPr>
              <a:t>It was founded at Intel in 1999, went through some lean years after the .bust but is now under active development, now receiving ongoing support from Willow Garage.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dirty="0" sz="2400" lang="en-US" err="1">
                <a:latin typeface="Calibri" charset="0"/>
              </a:rPr>
              <a:t>OpenCV</a:t>
            </a:r>
            <a:r>
              <a:rPr dirty="0" sz="2400" lang="en-US">
                <a:latin typeface="Calibri" charset="0"/>
              </a:rPr>
              <a:t> is free for commercial and research use. </a:t>
            </a:r>
          </a:p>
          <a:p>
            <a:pPr hangingPunct="1" lvl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dirty="0" sz="2400" lang="en-US">
                <a:latin typeface="Calibri" charset="0"/>
              </a:rPr>
              <a:t>It has a BSD license.  The library runs across many platforms and actively supports Linux, Windows and Mac OS.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dirty="0" sz="2400" lang="en-US" err="1">
                <a:latin typeface="Calibri" charset="0"/>
              </a:rPr>
              <a:t>OpenCV</a:t>
            </a:r>
            <a:r>
              <a:rPr dirty="0" sz="2400" lang="en-US">
                <a:latin typeface="Calibri" charset="0"/>
              </a:rPr>
              <a:t> was founded to advance the field of computer vision. </a:t>
            </a:r>
          </a:p>
          <a:p>
            <a:pPr hangingPunct="1" lvl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dirty="0" sz="2400" lang="en-US">
                <a:latin typeface="Calibri" charset="0"/>
              </a:rPr>
              <a:t>It gives everyone a reliable, real time infrastructure to build on.  It collects and makes available the most useful algorithms.</a:t>
            </a:r>
          </a:p>
        </p:txBody>
      </p:sp>
      <p:sp>
        <p:nvSpPr>
          <p:cNvPr id="104864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72444-35E4-4BD1-8B95-D033C4631D2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algn="ctr">
              <a:lnSpc>
                <a:spcPct val="100000"/>
              </a:lnSpc>
              <a:buClrTx/>
              <a:buFontTx/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dirty="0" sz="4400" lang="en-US" err="1"/>
              <a:t>OpenCV</a:t>
            </a:r>
            <a:r>
              <a:rPr dirty="0" sz="4400" lang="en-US"/>
              <a:t> - Features</a:t>
            </a:r>
          </a:p>
        </p:txBody>
      </p:sp>
      <p:sp>
        <p:nvSpPr>
          <p:cNvPr id="1048646" name="Text Box 4"/>
          <p:cNvSpPr txBox="1">
            <a:spLocks noChangeArrowheads="1"/>
          </p:cNvSpPr>
          <p:nvPr/>
        </p:nvSpPr>
        <p:spPr bwMode="auto">
          <a:xfrm>
            <a:off x="457200" y="1700808"/>
            <a:ext cx="8229600" cy="4455517"/>
          </a:xfrm>
          <a:prstGeom prst="rect"/>
          <a:noFill/>
          <a:ln>
            <a:noFill/>
          </a:ln>
          <a:effectLst/>
        </p:spPr>
        <p:txBody>
          <a:bodyPr tIns="91440"/>
          <a:lstStyle>
            <a:lvl1pPr indent="-339725" marL="341313"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defTabSz="45720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defTabSz="45720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defTabSz="45720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defTabSz="45720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algn="l" pos="341313"/>
                <a:tab algn="l" pos="798513"/>
                <a:tab algn="l" pos="1255713"/>
                <a:tab algn="l" pos="1712913"/>
                <a:tab algn="l" pos="2170113"/>
                <a:tab algn="l" pos="2627313"/>
                <a:tab algn="l" pos="3084513"/>
                <a:tab algn="l" pos="3541713"/>
                <a:tab algn="l" pos="3998913"/>
                <a:tab algn="l" pos="4456113"/>
                <a:tab algn="l" pos="4913313"/>
                <a:tab algn="l" pos="5370513"/>
                <a:tab algn="l" pos="5827713"/>
                <a:tab algn="l" pos="6284913"/>
                <a:tab algn="l" pos="6742113"/>
                <a:tab algn="l" pos="7199313"/>
                <a:tab algn="l" pos="7656513"/>
                <a:tab algn="l" pos="8113713"/>
                <a:tab algn="l" pos="8570913"/>
                <a:tab algn="l" pos="9028113"/>
                <a:tab algn="l" pos="9485313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altLang="zh-CN" dirty="0" sz="2400" lang="en-US" smtClean="0">
                <a:latin typeface="Calibri" charset="0"/>
              </a:rPr>
              <a:t>Cross Platform</a:t>
            </a:r>
          </a:p>
          <a:p>
            <a:pPr hangingPunct="1" lvl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altLang="zh-CN" dirty="0" sz="2400" lang="en-US" smtClean="0">
                <a:latin typeface="Calibri" charset="0"/>
              </a:rPr>
              <a:t>Windows, Linux, Mac OS 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altLang="zh-CN" dirty="0" sz="2400" lang="en-US" smtClean="0">
                <a:latin typeface="Calibri" charset="0"/>
              </a:rPr>
              <a:t>Portable</a:t>
            </a:r>
            <a:endParaRPr altLang="zh-CN" dirty="0" sz="2400" lang="en-US">
              <a:latin typeface="Calibri" charset="0"/>
            </a:endParaRPr>
          </a:p>
          <a:p>
            <a:pPr hangingPunct="1" lvl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altLang="zh-CN" dirty="0" sz="2400" lang="en-US" smtClean="0">
                <a:latin typeface="Calibri" charset="0"/>
              </a:rPr>
              <a:t>iPhone</a:t>
            </a:r>
          </a:p>
          <a:p>
            <a:pPr hangingPunct="1" lvl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altLang="zh-CN" dirty="0" sz="2400" lang="en-US" smtClean="0">
                <a:latin typeface="Calibri" charset="0"/>
              </a:rPr>
              <a:t>Android.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altLang="zh-CN" dirty="0" sz="2400" lang="en-US" smtClean="0">
                <a:latin typeface="Calibri" charset="0"/>
              </a:rPr>
              <a:t>Language Support</a:t>
            </a:r>
          </a:p>
          <a:p>
            <a:pPr hangingPunct="1" lvl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altLang="zh-CN" dirty="0" sz="2400" lang="en-US" smtClean="0">
                <a:latin typeface="Calibri" charset="0"/>
              </a:rPr>
              <a:t>C/C++</a:t>
            </a:r>
          </a:p>
          <a:p>
            <a:pPr hangingPunct="1" lvl="1">
              <a:lnSpc>
                <a:spcPct val="100000"/>
              </a:lnSpc>
              <a:spcBef>
                <a:spcPts val="638"/>
              </a:spcBef>
              <a:buSzPct val="45000"/>
              <a:buFont typeface="Wingdings 3" charset="2"/>
              <a:buChar char=""/>
            </a:pPr>
            <a:r>
              <a:rPr altLang="zh-CN" dirty="0" sz="2400" lang="en-US" smtClean="0">
                <a:latin typeface="Calibri" charset="0"/>
              </a:rPr>
              <a:t>Python</a:t>
            </a:r>
            <a:endParaRPr altLang="zh-CN" dirty="0" sz="2400" lang="en-US">
              <a:latin typeface="Calibri" charset="0"/>
            </a:endParaRPr>
          </a:p>
          <a:p>
            <a:pPr hangingPunct="1" indent="0" marL="1588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endParaRPr dirty="0" sz="3200" lang="en-US" smtClean="0">
              <a:latin typeface="Calibri" charset="0"/>
            </a:endParaRPr>
          </a:p>
        </p:txBody>
      </p:sp>
      <p:sp>
        <p:nvSpPr>
          <p:cNvPr id="10486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72444-35E4-4BD1-8B95-D033C4631D2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53" descr="C:\Users\Gary Bradski\Projects\opencvbook\figs\incoming\12-1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948488" y="4763"/>
            <a:ext cx="2195512" cy="947737"/>
          </a:xfrm>
          <a:prstGeom prst="rect"/>
          <a:noFill/>
          <a:ln>
            <a:noFill/>
          </a:ln>
        </p:spPr>
      </p:pic>
      <p:pic>
        <p:nvPicPr>
          <p:cNvPr id="2097157" name="Picture 51" descr="C:\Users\Gary Bradski\Projects\opencvbook\figs\incoming\8-6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3035300" y="2373313"/>
            <a:ext cx="1233488" cy="731837"/>
          </a:xfrm>
          <a:prstGeom prst="rect"/>
          <a:noFill/>
          <a:ln>
            <a:noFill/>
          </a:ln>
        </p:spPr>
      </p:pic>
      <p:pic>
        <p:nvPicPr>
          <p:cNvPr id="2097158" name="Picture 16" descr="HandDistrac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2933700" y="4557713"/>
            <a:ext cx="1066800" cy="1069975"/>
          </a:xfrm>
          <a:prstGeom prst="rect"/>
          <a:noFill/>
          <a:ln>
            <a:noFill/>
          </a:ln>
        </p:spPr>
      </p:pic>
      <p:pic>
        <p:nvPicPr>
          <p:cNvPr id="2097159" name="Picture 8" descr="Demo_eHMM_web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0" y="4891088"/>
            <a:ext cx="1073150" cy="862012"/>
          </a:xfrm>
          <a:prstGeom prst="rect"/>
          <a:noFill/>
          <a:ln>
            <a:noFill/>
          </a:ln>
        </p:spPr>
      </p:pic>
      <p:pic>
        <p:nvPicPr>
          <p:cNvPr id="2097160" name="Picture 42" descr="face_detection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 bwMode="auto">
          <a:xfrm>
            <a:off x="0" y="5546725"/>
            <a:ext cx="1139825" cy="846138"/>
          </a:xfrm>
          <a:prstGeom prst="rect"/>
          <a:noFill/>
          <a:ln>
            <a:noFill/>
          </a:ln>
        </p:spPr>
      </p:pic>
      <p:pic>
        <p:nvPicPr>
          <p:cNvPr id="2097161" name="Picture 2" descr="Snak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 bwMode="auto">
          <a:xfrm>
            <a:off x="5962650" y="5114925"/>
            <a:ext cx="1092200" cy="1076325"/>
          </a:xfrm>
          <a:prstGeom prst="rect"/>
          <a:noFill/>
          <a:ln>
            <a:noFill/>
          </a:ln>
        </p:spPr>
      </p:pic>
      <p:sp>
        <p:nvSpPr>
          <p:cNvPr id="10486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31763"/>
            <a:ext cx="8972550" cy="762000"/>
          </a:xfrm>
        </p:spPr>
        <p:txBody>
          <a:bodyPr/>
          <a:p>
            <a:pPr algn="l" eaLnBrk="1" hangingPunct="1">
              <a:lnSpc>
                <a:spcPct val="65000"/>
              </a:lnSpc>
            </a:pPr>
            <a:r>
              <a:rPr b="1" lang="en-US" u="sng" smtClean="0">
                <a:effectLst>
                  <a:outerShdw algn="tl" blurRad="38100" dir="2700000" dist="38100">
                    <a:srgbClr val="C0C0C0"/>
                  </a:outerShdw>
                </a:effectLst>
              </a:rPr>
              <a:t>OpenCV Overview: </a:t>
            </a:r>
            <a:endParaRPr b="1" sz="5400" lang="en-US" u="sng" smtClean="0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pic>
        <p:nvPicPr>
          <p:cNvPr id="2097162" name="Picture 6" descr="pyramid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7"/>
          <a:srcRect/>
          <a:stretch>
            <a:fillRect/>
          </a:stretch>
        </p:blipFill>
        <p:spPr>
          <a:xfrm>
            <a:off x="5875338" y="1028700"/>
            <a:ext cx="1068387" cy="1108075"/>
          </a:xfrm>
        </p:spPr>
      </p:pic>
      <p:sp>
        <p:nvSpPr>
          <p:cNvPr id="1048652" name="Text Box 4"/>
          <p:cNvSpPr txBox="1">
            <a:spLocks noChangeArrowheads="1"/>
          </p:cNvSpPr>
          <p:nvPr/>
        </p:nvSpPr>
        <p:spPr bwMode="auto">
          <a:xfrm>
            <a:off x="1079500" y="1044575"/>
            <a:ext cx="4305300" cy="65024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General Image Processing Functions</a:t>
            </a:r>
          </a:p>
        </p:txBody>
      </p:sp>
      <p:sp>
        <p:nvSpPr>
          <p:cNvPr id="1048653" name="Text Box 5"/>
          <p:cNvSpPr txBox="1">
            <a:spLocks noChangeArrowheads="1"/>
          </p:cNvSpPr>
          <p:nvPr/>
        </p:nvSpPr>
        <p:spPr bwMode="auto">
          <a:xfrm>
            <a:off x="1117600" y="4889500"/>
            <a:ext cx="1574800" cy="1122743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dirty="0" sz="2000" lang="en-US">
                <a:solidFill>
                  <a:schemeClr val="tx1"/>
                </a:solidFill>
                <a:latin typeface="Times New Roman" pitchFamily="18" charset="0"/>
              </a:rPr>
              <a:t>Machine Learning:</a:t>
            </a:r>
          </a:p>
          <a:p>
            <a:pPr>
              <a:buFontTx/>
              <a:buChar char="•"/>
            </a:pP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</a:rPr>
              <a:t>Detection</a:t>
            </a:r>
            <a:r>
              <a:rPr dirty="0" sz="1600" lang="en-US">
                <a:solidFill>
                  <a:schemeClr val="tx1"/>
                </a:solidFill>
                <a:latin typeface="Times New Roman" pitchFamily="18" charset="0"/>
              </a:rPr>
              <a:t>,</a:t>
            </a:r>
          </a:p>
          <a:p>
            <a:pPr>
              <a:buFontTx/>
              <a:buChar char="•"/>
            </a:pP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</a:rPr>
              <a:t>Recognition</a:t>
            </a:r>
            <a:endParaRPr dirty="0" sz="1600"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097163" name="Picture 7" descr="camera_Tracking_Calibration_Objec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8"/>
          <a:srcRect/>
          <a:stretch>
            <a:fillRect/>
          </a:stretch>
        </p:blipFill>
        <p:spPr bwMode="auto">
          <a:xfrm>
            <a:off x="5862638" y="2355850"/>
            <a:ext cx="1085850" cy="1101725"/>
          </a:xfrm>
          <a:prstGeom prst="rect"/>
          <a:noFill/>
          <a:ln>
            <a:noFill/>
          </a:ln>
        </p:spPr>
      </p:pic>
      <p:pic>
        <p:nvPicPr>
          <p:cNvPr id="2097164" name="Picture 9" descr="Eigen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9"/>
          <a:srcRect/>
          <a:stretch>
            <a:fillRect/>
          </a:stretch>
        </p:blipFill>
        <p:spPr bwMode="auto">
          <a:xfrm>
            <a:off x="2933700" y="6096000"/>
            <a:ext cx="1071563" cy="660400"/>
          </a:xfrm>
          <a:prstGeom prst="rect"/>
          <a:noFill/>
          <a:ln>
            <a:noFill/>
          </a:ln>
        </p:spPr>
      </p:pic>
      <p:pic>
        <p:nvPicPr>
          <p:cNvPr id="2097165" name="Picture 10" descr="BackgroundSequenc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0"/>
          <a:srcRect/>
          <a:stretch>
            <a:fillRect/>
          </a:stretch>
        </p:blipFill>
        <p:spPr bwMode="auto">
          <a:xfrm>
            <a:off x="0" y="2359025"/>
            <a:ext cx="1082675" cy="1087438"/>
          </a:xfrm>
          <a:prstGeom prst="rect"/>
          <a:noFill/>
          <a:ln>
            <a:noFill/>
          </a:ln>
        </p:spPr>
      </p:pic>
      <p:pic>
        <p:nvPicPr>
          <p:cNvPr id="2097166" name="Picture 11" descr="DistanceMap_web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1"/>
          <a:srcRect/>
          <a:stretch>
            <a:fillRect/>
          </a:stretch>
        </p:blipFill>
        <p:spPr bwMode="auto">
          <a:xfrm>
            <a:off x="0" y="3667125"/>
            <a:ext cx="1084263" cy="1074738"/>
          </a:xfrm>
          <a:prstGeom prst="rect"/>
          <a:noFill/>
          <a:ln>
            <a:noFill/>
          </a:ln>
        </p:spPr>
      </p:pic>
      <p:pic>
        <p:nvPicPr>
          <p:cNvPr id="2097167" name="Picture 12" descr="HoughLines_web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2"/>
          <a:srcRect/>
          <a:stretch>
            <a:fillRect/>
          </a:stretch>
        </p:blipFill>
        <p:spPr bwMode="auto">
          <a:xfrm>
            <a:off x="3035300" y="3259138"/>
            <a:ext cx="1069975" cy="1081087"/>
          </a:xfrm>
          <a:prstGeom prst="rect"/>
          <a:noFill/>
          <a:ln>
            <a:noFill/>
          </a:ln>
        </p:spPr>
      </p:pic>
      <p:pic>
        <p:nvPicPr>
          <p:cNvPr id="2097168" name="Picture 13" descr="ContourTre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3"/>
          <a:srcRect/>
          <a:stretch>
            <a:fillRect/>
          </a:stretch>
        </p:blipFill>
        <p:spPr bwMode="auto">
          <a:xfrm>
            <a:off x="2938463" y="1695450"/>
            <a:ext cx="1065212" cy="747713"/>
          </a:xfrm>
          <a:prstGeom prst="rect"/>
          <a:noFill/>
          <a:ln>
            <a:noFill/>
          </a:ln>
        </p:spPr>
      </p:pic>
      <p:pic>
        <p:nvPicPr>
          <p:cNvPr id="2097169" name="Picture 14" descr="Morphology1_web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4"/>
          <a:srcRect/>
          <a:stretch>
            <a:fillRect/>
          </a:stretch>
        </p:blipFill>
        <p:spPr bwMode="auto">
          <a:xfrm>
            <a:off x="0" y="1038225"/>
            <a:ext cx="1066800" cy="1066800"/>
          </a:xfrm>
          <a:prstGeom prst="rect"/>
          <a:noFill/>
          <a:ln>
            <a:noFill/>
          </a:ln>
        </p:spPr>
      </p:pic>
      <p:pic>
        <p:nvPicPr>
          <p:cNvPr id="2097170" name="Picture 15" descr="OpenCV_Structure_web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5"/>
          <a:srcRect/>
          <a:stretch>
            <a:fillRect/>
          </a:stretch>
        </p:blipFill>
        <p:spPr bwMode="auto">
          <a:xfrm>
            <a:off x="5872163" y="3662363"/>
            <a:ext cx="1062037" cy="1076325"/>
          </a:xfrm>
          <a:prstGeom prst="rect"/>
          <a:noFill/>
          <a:ln>
            <a:noFill/>
          </a:ln>
        </p:spPr>
      </p:pic>
      <p:sp>
        <p:nvSpPr>
          <p:cNvPr id="1048654" name="Text Box 18"/>
          <p:cNvSpPr txBox="1">
            <a:spLocks noChangeArrowheads="1"/>
          </p:cNvSpPr>
          <p:nvPr/>
        </p:nvSpPr>
        <p:spPr bwMode="auto">
          <a:xfrm>
            <a:off x="1079500" y="2355850"/>
            <a:ext cx="1816100" cy="37084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Segmentation</a:t>
            </a:r>
          </a:p>
        </p:txBody>
      </p:sp>
      <p:sp>
        <p:nvSpPr>
          <p:cNvPr id="1048655" name="Text Box 20"/>
          <p:cNvSpPr txBox="1">
            <a:spLocks noChangeArrowheads="1"/>
          </p:cNvSpPr>
          <p:nvPr/>
        </p:nvSpPr>
        <p:spPr bwMode="auto">
          <a:xfrm>
            <a:off x="4013200" y="4573588"/>
            <a:ext cx="1574800" cy="37084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Tracking</a:t>
            </a:r>
          </a:p>
        </p:txBody>
      </p:sp>
      <p:sp>
        <p:nvSpPr>
          <p:cNvPr id="1048656" name="Text Box 21"/>
          <p:cNvSpPr txBox="1">
            <a:spLocks noChangeArrowheads="1"/>
          </p:cNvSpPr>
          <p:nvPr/>
        </p:nvSpPr>
        <p:spPr bwMode="auto">
          <a:xfrm>
            <a:off x="4013200" y="6099175"/>
            <a:ext cx="1682750" cy="370840"/>
          </a:xfrm>
          <a:prstGeom prst="rect"/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Matrix Math</a:t>
            </a:r>
          </a:p>
        </p:txBody>
      </p:sp>
      <p:sp>
        <p:nvSpPr>
          <p:cNvPr id="1048657" name="Text Box 23"/>
          <p:cNvSpPr txBox="1">
            <a:spLocks noChangeArrowheads="1"/>
          </p:cNvSpPr>
          <p:nvPr/>
        </p:nvSpPr>
        <p:spPr bwMode="auto">
          <a:xfrm>
            <a:off x="6946900" y="3663950"/>
            <a:ext cx="2000250" cy="65024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Utilities and </a:t>
            </a:r>
          </a:p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Data Structures</a:t>
            </a:r>
          </a:p>
        </p:txBody>
      </p:sp>
      <p:sp>
        <p:nvSpPr>
          <p:cNvPr id="1048658" name="Text Box 24"/>
          <p:cNvSpPr txBox="1">
            <a:spLocks noChangeArrowheads="1"/>
          </p:cNvSpPr>
          <p:nvPr/>
        </p:nvSpPr>
        <p:spPr bwMode="auto">
          <a:xfrm>
            <a:off x="7051675" y="5113338"/>
            <a:ext cx="1574800" cy="37084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Fitting</a:t>
            </a:r>
          </a:p>
        </p:txBody>
      </p:sp>
      <p:sp>
        <p:nvSpPr>
          <p:cNvPr id="1048659" name="Text Box 26"/>
          <p:cNvSpPr txBox="1">
            <a:spLocks noChangeArrowheads="1"/>
          </p:cNvSpPr>
          <p:nvPr/>
        </p:nvSpPr>
        <p:spPr bwMode="auto">
          <a:xfrm>
            <a:off x="6946900" y="1036638"/>
            <a:ext cx="2016125" cy="65024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Image Pyramids</a:t>
            </a:r>
          </a:p>
        </p:txBody>
      </p:sp>
      <p:pic>
        <p:nvPicPr>
          <p:cNvPr id="2097171" name="SimpleSnake.avi">
            <a:hlinkClick r:id="" action="ppaction://media"/>
          </p:cNvPr>
          <p:cNvPicPr>
            <a:picLocks noChangeAspect="1" noRot="1" noChangeArrowheads="1"/>
          </p:cNvPicPr>
          <p:nvPr>
            <a:videoFile r:link="rId16"/>
            <p:extLst>
              <p:ext uri="{DAA4B4D4-6D71-4841-9C94-3DE7FCFB9230}">
                <p14:media xmlns:p14="http://schemas.microsoft.com/office/powerpoint/2010/main" r:link="rId17"/>
              </p:ext>
            </p:extLst>
          </p:nvPr>
        </p:nvPicPr>
        <p:blipFill>
          <a:blip xmlns:r="http://schemas.openxmlformats.org/officeDocument/2006/relationships" r:embed="rId18"/>
          <a:srcRect/>
          <a:stretch>
            <a:fillRect/>
          </a:stretch>
        </p:blipFill>
        <p:spPr bwMode="auto">
          <a:xfrm>
            <a:off x="7056438" y="5514975"/>
            <a:ext cx="893762" cy="669925"/>
          </a:xfrm>
          <a:prstGeom prst="rect"/>
          <a:noFill/>
          <a:ln>
            <a:noFill/>
          </a:ln>
        </p:spPr>
      </p:pic>
      <p:pic>
        <p:nvPicPr>
          <p:cNvPr id="2097172" name="calib_3D.avi">
            <a:hlinkClick r:id="" action="ppaction://media"/>
          </p:cNvPr>
          <p:cNvPicPr>
            <a:picLocks noChangeAspect="1" noRot="1" noChangeArrowheads="1"/>
          </p:cNvPicPr>
          <p:nvPr>
            <a:videoFile r:link="rId19"/>
            <p:extLst>
              <p:ext uri="{DAA4B4D4-6D71-4841-9C94-3DE7FCFB9230}">
                <p14:media xmlns:p14="http://schemas.microsoft.com/office/powerpoint/2010/main" r:link="rId20"/>
              </p:ext>
            </p:extLst>
          </p:nvPr>
        </p:nvPicPr>
        <p:blipFill>
          <a:blip xmlns:r="http://schemas.openxmlformats.org/officeDocument/2006/relationships" r:embed="rId21"/>
          <a:srcRect/>
          <a:stretch>
            <a:fillRect/>
          </a:stretch>
        </p:blipFill>
        <p:spPr bwMode="auto">
          <a:xfrm>
            <a:off x="5868988" y="2938463"/>
            <a:ext cx="1063625" cy="498475"/>
          </a:xfrm>
          <a:prstGeom prst="rect"/>
          <a:noFill/>
          <a:ln>
            <a:noFill/>
          </a:ln>
        </p:spPr>
      </p:pic>
      <p:pic>
        <p:nvPicPr>
          <p:cNvPr id="2097173" name="undistortion.avi">
            <a:hlinkClick r:id="" action="ppaction://media"/>
          </p:cNvPr>
          <p:cNvPicPr>
            <a:picLocks noChangeAspect="1" noRot="1" noChangeArrowheads="1"/>
          </p:cNvPicPr>
          <p:nvPr>
            <a:videoFile r:link="rId22"/>
            <p:extLst>
              <p:ext uri="{DAA4B4D4-6D71-4841-9C94-3DE7FCFB9230}">
                <p14:media xmlns:p14="http://schemas.microsoft.com/office/powerpoint/2010/main" r:link="rId23"/>
              </p:ext>
            </p:extLst>
          </p:nvPr>
        </p:nvPicPr>
        <p:blipFill>
          <a:blip xmlns:r="http://schemas.openxmlformats.org/officeDocument/2006/relationships" r:embed="rId24"/>
          <a:srcRect/>
          <a:stretch>
            <a:fillRect/>
          </a:stretch>
        </p:blipFill>
        <p:spPr bwMode="auto">
          <a:xfrm>
            <a:off x="8362950" y="2343150"/>
            <a:ext cx="781050" cy="585788"/>
          </a:xfrm>
          <a:prstGeom prst="rect"/>
          <a:noFill/>
          <a:ln>
            <a:noFill/>
          </a:ln>
        </p:spPr>
      </p:pic>
      <p:pic>
        <p:nvPicPr>
          <p:cNvPr id="2097174" name="Picture 37" descr="C:\Users\Gary Bradski\Projects\opencvbook\figs\incoming\11-12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5" cstate="print"/>
          <a:srcRect/>
          <a:stretch>
            <a:fillRect/>
          </a:stretch>
        </p:blipFill>
        <p:spPr bwMode="auto">
          <a:xfrm>
            <a:off x="7572375" y="2909888"/>
            <a:ext cx="1571625" cy="574675"/>
          </a:xfrm>
          <a:prstGeom prst="rect"/>
          <a:noFill/>
          <a:ln>
            <a:noFill/>
          </a:ln>
        </p:spPr>
      </p:pic>
      <p:sp>
        <p:nvSpPr>
          <p:cNvPr id="1048660" name="Rectangle 40"/>
          <p:cNvSpPr/>
          <p:nvPr/>
        </p:nvSpPr>
        <p:spPr>
          <a:xfrm>
            <a:off x="7496175" y="3352800"/>
            <a:ext cx="876300" cy="200025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chemeClr val="tx1"/>
              </a:solidFill>
              <a:ea typeface="DejaVu Sans" pitchFamily="34" charset="2"/>
            </a:endParaRPr>
          </a:p>
        </p:txBody>
      </p:sp>
      <p:sp>
        <p:nvSpPr>
          <p:cNvPr id="1048661" name="Text Box 25"/>
          <p:cNvSpPr txBox="1">
            <a:spLocks noChangeArrowheads="1"/>
          </p:cNvSpPr>
          <p:nvPr/>
        </p:nvSpPr>
        <p:spPr bwMode="auto">
          <a:xfrm>
            <a:off x="6946900" y="2351088"/>
            <a:ext cx="1447800" cy="95103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dirty="0" sz="2000" lang="en-US">
                <a:solidFill>
                  <a:schemeClr val="tx1"/>
                </a:solidFill>
                <a:latin typeface="Times New Roman" pitchFamily="18" charset="0"/>
              </a:rPr>
              <a:t>Camera 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</a:rPr>
              <a:t>Calibration</a:t>
            </a:r>
            <a:r>
              <a:rPr dirty="0" sz="2000" lang="en-US">
                <a:solidFill>
                  <a:schemeClr val="tx1"/>
                </a:solidFill>
                <a:latin typeface="Times New Roman" pitchFamily="18" charset="0"/>
              </a:rPr>
              <a:t>,</a:t>
            </a:r>
          </a:p>
          <a:p>
            <a:r>
              <a:rPr dirty="0" sz="2000" lang="en-US">
                <a:solidFill>
                  <a:schemeClr val="tx1"/>
                </a:solidFill>
                <a:latin typeface="Times New Roman" pitchFamily="18" charset="0"/>
              </a:rPr>
              <a:t>Stereo, 3D</a:t>
            </a:r>
          </a:p>
        </p:txBody>
      </p:sp>
      <p:pic>
        <p:nvPicPr>
          <p:cNvPr id="2097175" name="Picture 38" descr="C:\Users\Gary Bradski\Projects\opencvbook\figs\incoming\13-2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6" cstate="print"/>
          <a:srcRect/>
          <a:stretch>
            <a:fillRect/>
          </a:stretch>
        </p:blipFill>
        <p:spPr bwMode="auto">
          <a:xfrm>
            <a:off x="1138238" y="6138863"/>
            <a:ext cx="1023937" cy="719137"/>
          </a:xfrm>
          <a:prstGeom prst="rect"/>
          <a:noFill/>
          <a:ln>
            <a:noFill/>
          </a:ln>
        </p:spPr>
      </p:pic>
      <p:pic>
        <p:nvPicPr>
          <p:cNvPr id="2097176" name="Picture 39" descr="C:\Users\Gary Bradski\Projects\opencvbook\figs\incoming\10-17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7" cstate="print"/>
          <a:srcRect/>
          <a:stretch>
            <a:fillRect/>
          </a:stretch>
        </p:blipFill>
        <p:spPr bwMode="auto">
          <a:xfrm>
            <a:off x="4000500" y="4991100"/>
            <a:ext cx="812800" cy="955675"/>
          </a:xfrm>
          <a:prstGeom prst="rect"/>
          <a:noFill/>
          <a:ln>
            <a:noFill/>
          </a:ln>
        </p:spPr>
      </p:pic>
      <p:pic>
        <p:nvPicPr>
          <p:cNvPr id="2097177" name="Picture 40" descr="C:\Users\Gary Bradski\Projects\opencvbook\figs\incoming\3-7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8" cstate="print"/>
          <a:srcRect/>
          <a:stretch>
            <a:fillRect/>
          </a:stretch>
        </p:blipFill>
        <p:spPr bwMode="auto">
          <a:xfrm>
            <a:off x="7967663" y="5534025"/>
            <a:ext cx="919162" cy="777875"/>
          </a:xfrm>
          <a:prstGeom prst="rect"/>
          <a:noFill/>
          <a:ln>
            <a:noFill/>
          </a:ln>
        </p:spPr>
      </p:pic>
      <p:pic>
        <p:nvPicPr>
          <p:cNvPr id="2097178" name="Picture 41" descr="C:\Users\Gary Bradski\Projects\opencvbook\figs\incoming\3-1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9" cstate="print"/>
          <a:srcRect/>
          <a:stretch>
            <a:fillRect/>
          </a:stretch>
        </p:blipFill>
        <p:spPr bwMode="auto">
          <a:xfrm>
            <a:off x="6719888" y="4381500"/>
            <a:ext cx="1179512" cy="581025"/>
          </a:xfrm>
          <a:prstGeom prst="rect"/>
          <a:noFill/>
          <a:ln>
            <a:noFill/>
          </a:ln>
        </p:spPr>
      </p:pic>
      <p:pic>
        <p:nvPicPr>
          <p:cNvPr id="2097179" name="Picture 42" descr="C:\Users\Gary Bradski\Projects\opencvbook\figs\incoming\7-6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0"/>
          <a:srcRect/>
          <a:stretch>
            <a:fillRect/>
          </a:stretch>
        </p:blipFill>
        <p:spPr bwMode="auto">
          <a:xfrm>
            <a:off x="1095375" y="2781300"/>
            <a:ext cx="744538" cy="685800"/>
          </a:xfrm>
          <a:prstGeom prst="rect"/>
          <a:noFill/>
          <a:ln>
            <a:noFill/>
          </a:ln>
        </p:spPr>
      </p:pic>
      <p:pic>
        <p:nvPicPr>
          <p:cNvPr id="2097180" name="Picture 43" descr="C:\Users\Gary Bradski\Projects\opencvbook\figs\incoming\6-11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1"/>
          <a:srcRect/>
          <a:stretch>
            <a:fillRect/>
          </a:stretch>
        </p:blipFill>
        <p:spPr bwMode="auto">
          <a:xfrm>
            <a:off x="1076325" y="1476375"/>
            <a:ext cx="790575" cy="600075"/>
          </a:xfrm>
          <a:prstGeom prst="rect"/>
          <a:noFill/>
          <a:ln>
            <a:noFill/>
          </a:ln>
        </p:spPr>
      </p:pic>
      <p:pic>
        <p:nvPicPr>
          <p:cNvPr id="2097181" name="Picture 44" descr="C:\Users\Gary Bradski\Projects\opencvbook\figs\incoming\10-9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2"/>
          <a:srcRect/>
          <a:stretch>
            <a:fillRect/>
          </a:stretch>
        </p:blipFill>
        <p:spPr bwMode="auto">
          <a:xfrm>
            <a:off x="7324725" y="1476375"/>
            <a:ext cx="1058863" cy="730250"/>
          </a:xfrm>
          <a:prstGeom prst="rect"/>
          <a:noFill/>
          <a:ln>
            <a:noFill/>
          </a:ln>
        </p:spPr>
      </p:pic>
      <p:pic>
        <p:nvPicPr>
          <p:cNvPr id="2097182" name="Picture 45" descr="C:\Users\Gary Bradski\Projects\opencvbook\figs\incoming\6-14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3"/>
          <a:srcRect/>
          <a:stretch>
            <a:fillRect/>
          </a:stretch>
        </p:blipFill>
        <p:spPr bwMode="auto">
          <a:xfrm>
            <a:off x="1095375" y="4048125"/>
            <a:ext cx="679450" cy="790575"/>
          </a:xfrm>
          <a:prstGeom prst="rect"/>
          <a:noFill/>
          <a:ln>
            <a:noFill/>
          </a:ln>
        </p:spPr>
      </p:pic>
      <p:sp>
        <p:nvSpPr>
          <p:cNvPr id="1048662" name="Text Box 17"/>
          <p:cNvSpPr txBox="1">
            <a:spLocks noChangeArrowheads="1"/>
          </p:cNvSpPr>
          <p:nvPr/>
        </p:nvSpPr>
        <p:spPr bwMode="auto">
          <a:xfrm>
            <a:off x="1079500" y="3670300"/>
            <a:ext cx="1574800" cy="37084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Transforms</a:t>
            </a:r>
          </a:p>
        </p:txBody>
      </p:sp>
      <p:pic>
        <p:nvPicPr>
          <p:cNvPr id="2097183" name="Picture 46" descr="C:\Users\Gary Bradski\Projects\opencvbook\figs\incoming\6-16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4" cstate="print"/>
          <a:srcRect/>
          <a:stretch>
            <a:fillRect/>
          </a:stretch>
        </p:blipFill>
        <p:spPr bwMode="auto">
          <a:xfrm>
            <a:off x="1895475" y="2752725"/>
            <a:ext cx="1028700" cy="552450"/>
          </a:xfrm>
          <a:prstGeom prst="rect"/>
          <a:noFill/>
          <a:ln>
            <a:noFill/>
          </a:ln>
        </p:spPr>
      </p:pic>
      <p:pic>
        <p:nvPicPr>
          <p:cNvPr id="2097184" name="Picture 47" descr="C:\Users\Gary Bradski\Projects\opencvbook\figs\incoming\8-5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5" cstate="print"/>
          <a:srcRect/>
          <a:stretch>
            <a:fillRect/>
          </a:stretch>
        </p:blipFill>
        <p:spPr bwMode="auto">
          <a:xfrm>
            <a:off x="4124325" y="3671888"/>
            <a:ext cx="1447800" cy="768350"/>
          </a:xfrm>
          <a:prstGeom prst="rect"/>
          <a:noFill/>
          <a:ln>
            <a:noFill/>
          </a:ln>
        </p:spPr>
      </p:pic>
      <p:sp>
        <p:nvSpPr>
          <p:cNvPr id="1048663" name="Text Box 19"/>
          <p:cNvSpPr txBox="1">
            <a:spLocks noChangeArrowheads="1"/>
          </p:cNvSpPr>
          <p:nvPr/>
        </p:nvSpPr>
        <p:spPr bwMode="auto">
          <a:xfrm>
            <a:off x="4108450" y="3268663"/>
            <a:ext cx="1574800" cy="370840"/>
          </a:xfrm>
          <a:prstGeom prst="rect"/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sz="2000" lang="en-US">
                <a:solidFill>
                  <a:schemeClr val="tx1"/>
                </a:solidFill>
                <a:latin typeface="Times New Roman" pitchFamily="18" charset="0"/>
              </a:rPr>
              <a:t>Features</a:t>
            </a:r>
          </a:p>
        </p:txBody>
      </p:sp>
      <p:pic>
        <p:nvPicPr>
          <p:cNvPr id="2097185" name="Picture 48" descr="C:\Users\Gary Bradski\Projects\opencvbook\figs\incoming\8-12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6" cstate="print"/>
          <a:srcRect/>
          <a:stretch>
            <a:fillRect/>
          </a:stretch>
        </p:blipFill>
        <p:spPr bwMode="auto">
          <a:xfrm>
            <a:off x="4324350" y="2309813"/>
            <a:ext cx="844550" cy="919162"/>
          </a:xfrm>
          <a:prstGeom prst="rect"/>
          <a:noFill/>
          <a:ln>
            <a:noFill/>
          </a:ln>
        </p:spPr>
      </p:pic>
      <p:sp>
        <p:nvSpPr>
          <p:cNvPr id="1048664" name="Text Box 22"/>
          <p:cNvSpPr txBox="1">
            <a:spLocks noChangeArrowheads="1"/>
          </p:cNvSpPr>
          <p:nvPr/>
        </p:nvSpPr>
        <p:spPr bwMode="auto">
          <a:xfrm>
            <a:off x="4013200" y="1720850"/>
            <a:ext cx="1457325" cy="929639"/>
          </a:xfrm>
          <a:prstGeom prst="rect"/>
          <a:solidFill>
            <a:srgbClr val="CCFF99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r>
              <a:rPr dirty="0" sz="2000" lang="en-US">
                <a:solidFill>
                  <a:schemeClr val="tx1"/>
                </a:solidFill>
                <a:latin typeface="Times New Roman" pitchFamily="18" charset="0"/>
              </a:rPr>
              <a:t>Geometric </a:t>
            </a:r>
          </a:p>
          <a:p>
            <a:r>
              <a:rPr dirty="0" sz="2000" lang="en-US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</a:rPr>
              <a:t>escriptors</a:t>
            </a:r>
            <a:endParaRPr dirty="0" sz="2000"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097186" name="Picture 49" descr="C:\Users\Gary Bradski\Projects\opencvbook\figs\incoming\6-13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7"/>
          <a:srcRect/>
          <a:stretch>
            <a:fillRect/>
          </a:stretch>
        </p:blipFill>
        <p:spPr bwMode="auto">
          <a:xfrm>
            <a:off x="1785938" y="4110038"/>
            <a:ext cx="1068387" cy="681037"/>
          </a:xfrm>
          <a:prstGeom prst="rect"/>
          <a:noFill/>
          <a:ln>
            <a:noFill/>
          </a:ln>
        </p:spPr>
      </p:pic>
      <p:pic>
        <p:nvPicPr>
          <p:cNvPr id="2097187" name="Picture 50" descr="C:\Users\Gary Bradski\Projects\opencvbook\figs\incoming\1-5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8" cstate="print"/>
          <a:srcRect/>
          <a:stretch>
            <a:fillRect/>
          </a:stretch>
        </p:blipFill>
        <p:spPr bwMode="auto">
          <a:xfrm>
            <a:off x="7931150" y="4371975"/>
            <a:ext cx="1212850" cy="619125"/>
          </a:xfrm>
          <a:prstGeom prst="rect"/>
          <a:noFill/>
          <a:ln>
            <a:noFill/>
          </a:ln>
        </p:spPr>
      </p:pic>
      <p:pic>
        <p:nvPicPr>
          <p:cNvPr id="2097188" name="Picture 52" descr="C:\Users\Gary Bradski\Projects\opencvbook\figs\incoming\9-13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9"/>
          <a:srcRect/>
          <a:stretch>
            <a:fillRect/>
          </a:stretch>
        </p:blipFill>
        <p:spPr bwMode="auto">
          <a:xfrm>
            <a:off x="6818313" y="6167438"/>
            <a:ext cx="1281112" cy="690562"/>
          </a:xfrm>
          <a:prstGeom prst="rect"/>
          <a:noFill/>
          <a:ln>
            <a:noFill/>
          </a:ln>
        </p:spPr>
      </p:pic>
      <p:cxnSp>
        <p:nvCxnSpPr>
          <p:cNvPr id="3145728" name="Straight Connector 58"/>
          <p:cNvCxnSpPr>
            <a:cxnSpLocks/>
          </p:cNvCxnSpPr>
          <p:nvPr/>
        </p:nvCxnSpPr>
        <p:spPr>
          <a:xfrm rot="10800000">
            <a:off x="0" y="952500"/>
            <a:ext cx="9144000" cy="1588"/>
          </a:xfrm>
          <a:prstGeom prst="line"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5" name="TextBox 59"/>
          <p:cNvSpPr txBox="1">
            <a:spLocks noChangeArrowheads="1"/>
          </p:cNvSpPr>
          <p:nvPr/>
        </p:nvSpPr>
        <p:spPr bwMode="auto">
          <a:xfrm>
            <a:off x="7096125" y="-87313"/>
            <a:ext cx="2113279" cy="4470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r>
              <a:rPr b="1" sz="2400" lang="en-US">
                <a:solidFill>
                  <a:srgbClr val="FF0000"/>
                </a:solidFill>
              </a:rPr>
              <a:t>Robot support</a:t>
            </a:r>
          </a:p>
        </p:txBody>
      </p:sp>
      <p:pic>
        <p:nvPicPr>
          <p:cNvPr id="2097189" name="Picture 54" descr="C:\Users\Gary Bradski\Projects\opencvbook\figs\incoming\10-5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0" cstate="print"/>
          <a:srcRect/>
          <a:stretch>
            <a:fillRect/>
          </a:stretch>
        </p:blipFill>
        <p:spPr bwMode="auto">
          <a:xfrm>
            <a:off x="4805363" y="5005388"/>
            <a:ext cx="1052512" cy="936625"/>
          </a:xfrm>
          <a:prstGeom prst="rect"/>
          <a:noFill/>
          <a:ln>
            <a:noFill/>
          </a:ln>
        </p:spPr>
      </p:pic>
      <p:sp>
        <p:nvSpPr>
          <p:cNvPr id="1048666" name="TextBox 52"/>
          <p:cNvSpPr txBox="1">
            <a:spLocks noChangeArrowheads="1"/>
          </p:cNvSpPr>
          <p:nvPr/>
        </p:nvSpPr>
        <p:spPr bwMode="auto">
          <a:xfrm>
            <a:off x="66675" y="676275"/>
            <a:ext cx="2291080" cy="2946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1pPr>
            <a:lvl2pPr eaLnBrk="0" hangingPunct="0" indent="-285750" marL="74295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2pPr>
            <a:lvl3pPr eaLnBrk="0" hangingPunct="0" indent="-228600" marL="11430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3pPr>
            <a:lvl4pPr eaLnBrk="0" hangingPunct="0" indent="-228600" marL="16002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4pPr>
            <a:lvl5pPr eaLnBrk="0" hangingPunct="0" indent="-228600" marL="2057400"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 sz="1200">
                <a:solidFill>
                  <a:schemeClr val="bg1"/>
                </a:solidFill>
                <a:latin typeface="Calibri" pitchFamily="34" charset="0"/>
                <a:ea typeface="DejaVu Sans" pitchFamily="34" charset="2"/>
                <a:cs typeface="DejaVu Sans" pitchFamily="34" charset="2"/>
              </a:defRPr>
            </a:lvl9pPr>
          </a:lstStyle>
          <a:p>
            <a:pPr eaLnBrk="1" hangingPunct="1"/>
            <a:r>
              <a:rPr b="1" sz="1400" i="1" lang="en-US" u="sng">
                <a:solidFill>
                  <a:srgbClr val="0000FF"/>
                </a:solidFill>
              </a:rPr>
              <a:t>opencv.willowgarage.com</a:t>
            </a:r>
          </a:p>
        </p:txBody>
      </p:sp>
      <p:sp>
        <p:nvSpPr>
          <p:cNvPr id="1048667" name="TextBox 54"/>
          <p:cNvSpPr txBox="1"/>
          <p:nvPr/>
        </p:nvSpPr>
        <p:spPr>
          <a:xfrm>
            <a:off x="4400550" y="209550"/>
            <a:ext cx="2633979" cy="510540"/>
          </a:xfrm>
          <a:prstGeom prst="rect"/>
          <a:noFill/>
        </p:spPr>
        <p:txBody>
          <a:bodyPr wrap="none">
            <a:spAutoFit/>
          </a:bodyPr>
          <a:p>
            <a:pPr>
              <a:buClr>
                <a:srgbClr val="000000"/>
              </a:buClr>
              <a:buSzPct val="100000"/>
              <a:buFont typeface="Calibri" pitchFamily="34" charset="0"/>
              <a:buNone/>
            </a:pPr>
            <a:r>
              <a:rPr b="1" sz="2800" lang="en-US">
                <a:solidFill>
                  <a:schemeClr val="bg2">
                    <a:lumMod val="50000"/>
                  </a:schemeClr>
                </a:solidFill>
                <a:ea typeface="+mn-ea"/>
              </a:rPr>
              <a:t>&gt; 500 functions</a:t>
            </a:r>
          </a:p>
        </p:txBody>
      </p:sp>
      <p:sp>
        <p:nvSpPr>
          <p:cNvPr id="1048668" name="矩形 2"/>
          <p:cNvSpPr/>
          <p:nvPr/>
        </p:nvSpPr>
        <p:spPr>
          <a:xfrm>
            <a:off x="3321685" y="6863334"/>
            <a:ext cx="4572000" cy="624839"/>
          </a:xfrm>
          <a:prstGeom prst="rect"/>
        </p:spPr>
        <p:txBody>
          <a:bodyPr>
            <a:spAutoFit/>
          </a:bodyPr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altLang="zh-CN" dirty="0" lang="en-US" smtClean="0">
                <a:solidFill>
                  <a:srgbClr val="1F497D"/>
                </a:solidFill>
                <a:latin typeface="Gill Sans MT" pitchFamily="32" charset="0"/>
              </a:rPr>
              <a:t>Slide Courtesy </a:t>
            </a:r>
            <a:r>
              <a:rPr altLang="zh-CN" dirty="0" i="1" lang="en-US" err="1">
                <a:solidFill>
                  <a:srgbClr val="1F497D"/>
                </a:solidFill>
                <a:latin typeface="Gill Sans MT" pitchFamily="32" charset="0"/>
              </a:rPr>
              <a:t>OpenCV</a:t>
            </a:r>
            <a:r>
              <a:rPr altLang="zh-CN" dirty="0" i="1" lang="en-US">
                <a:solidFill>
                  <a:srgbClr val="1F497D"/>
                </a:solidFill>
                <a:latin typeface="Gill Sans MT" pitchFamily="32" charset="0"/>
              </a:rPr>
              <a:t> Tutorial Gary </a:t>
            </a:r>
            <a:r>
              <a:rPr altLang="zh-CN" dirty="0" i="1" lang="en-US" err="1" smtClean="0">
                <a:solidFill>
                  <a:srgbClr val="1F497D"/>
                </a:solidFill>
                <a:latin typeface="Gill Sans MT" pitchFamily="32" charset="0"/>
              </a:rPr>
              <a:t>Bradski</a:t>
            </a:r>
            <a:endParaRPr altLang="zh-CN" dirty="0" i="1" lang="en-US">
              <a:solidFill>
                <a:srgbClr val="1F497D"/>
              </a:solidFill>
              <a:latin typeface="Gill Sans MT" pitchFamily="32" charset="0"/>
            </a:endParaRPr>
          </a:p>
        </p:txBody>
      </p:sp>
      <p:sp>
        <p:nvSpPr>
          <p:cNvPr id="104866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772444-35E4-4BD1-8B95-D033C4631D2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24000" fill="hold" id="6"/>
                                        <p:tgtEl>
                                          <p:spTgt spid="20971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fill="hold" id="7" nodeType="with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74900" fill="hold" id="8"/>
                                        <p:tgtEl>
                                          <p:spTgt spid="2097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fill="hold" id="9" nodeType="with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31000" fill="hold" id="10"/>
                                        <p:tgtEl>
                                          <p:spTgt spid="20971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display="0" fill="hold" id="1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97171"/>
                </p:tgtEl>
              </p:cMediaNode>
            </p:video>
            <p:seq concurrent="1" nextAc="seek">
              <p:cTn evtFilter="cancelBubble" fill="hold" id="12" nodeType="interactiveSeq" restart="whenNotActive">
                <p:stCondLst>
                  <p:cond evt="onClick" delay="0">
                    <p:tgtEl>
                      <p:spTgt spid="2097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3" nodeType="clickPar">
                      <p:stCondLst>
                        <p:cond delay="0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with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16"/>
                                        <p:tgtEl>
                                          <p:spTgt spid="20971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71"/>
                  </p:tgtEl>
                </p:cond>
              </p:nextCondLst>
            </p:seq>
            <p:video>
              <p:cMediaNode>
                <p:cTn display="0" fill="hold" id="1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97172"/>
                </p:tgtEl>
              </p:cMediaNode>
            </p:video>
            <p:seq concurrent="1" nextAc="seek">
              <p:cTn evtFilter="cancelBubble" fill="hold" id="18" nodeType="interactiveSeq" restart="whenNotActive">
                <p:stCondLst>
                  <p:cond evt="onClick" delay="0">
                    <p:tgtEl>
                      <p:spTgt spid="2097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9" nodeType="clickPar">
                      <p:stCondLst>
                        <p:cond delay="0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with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22"/>
                                        <p:tgtEl>
                                          <p:spTgt spid="2097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72"/>
                  </p:tgtEl>
                </p:cond>
              </p:nextCondLst>
            </p:seq>
            <p:video>
              <p:cMediaNode>
                <p:cTn display="0" fill="hold" id="23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97173"/>
                </p:tgtEl>
              </p:cMediaNode>
            </p:video>
            <p:seq concurrent="1" nextAc="seek">
              <p:cTn evtFilter="cancelBubble" fill="hold" id="24" nodeType="interactiveSeq" restart="whenNotActive">
                <p:stCondLst>
                  <p:cond evt="onClick" delay="0">
                    <p:tgtEl>
                      <p:spTgt spid="2097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25" nodeType="clickPar">
                      <p:stCondLst>
                        <p:cond delay="0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with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28"/>
                                        <p:tgtEl>
                                          <p:spTgt spid="20971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7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OpenCV and CV Fundamentals</dc:title>
  <dc:creator>Dan</dc:creator>
  <cp:lastModifiedBy>Windows User</cp:lastModifiedBy>
  <dcterms:created xsi:type="dcterms:W3CDTF">1969-12-31T18:30:00Z</dcterms:created>
  <dcterms:modified xsi:type="dcterms:W3CDTF">2020-02-22T17:36:21Z</dcterms:modified>
</cp:coreProperties>
</file>