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Data%20Analysis\Data%20Analysis%20Project\My%20Projects\Teleco%20Customer%20Chur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Data%20Analysis\Data%20Analysis%20Project\My%20Projects\Teleco%20Customer%20Chur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Data%20Analysis\Data%20Analysis%20Project\My%20Projects\Teleco%20Customer%20Chur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HP\Downloads\Data%20Analysis\Data%20Analysis%20Project\My%20Projects\Teleco%20Customer%20Chur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spc="0" baseline="0">
                <a:ln w="0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500" b="0" dirty="0">
                <a:ln w="0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Total Rate</a:t>
            </a:r>
            <a:r>
              <a:rPr lang="en-US" sz="2500" b="0" baseline="0" dirty="0">
                <a:ln w="0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of Churn</a:t>
            </a:r>
            <a:endParaRPr lang="en-US" sz="2500" b="0" dirty="0">
              <a:ln w="0"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5419322092449347"/>
          <c:y val="3.2483329249586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spc="0" baseline="0">
              <a:ln w="0"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57146867005628"/>
          <c:y val="0.19032900573147504"/>
          <c:w val="0.5490353892203117"/>
          <c:h val="0.75654388721607968"/>
        </c:manualLayout>
      </c:layout>
      <c:pieChart>
        <c:varyColors val="1"/>
        <c:ser>
          <c:idx val="0"/>
          <c:order val="0"/>
          <c:tx>
            <c:strRef>
              <c:f>Tables!$B$2</c:f>
              <c:strCache>
                <c:ptCount val="1"/>
                <c:pt idx="0">
                  <c:v>Count of Churn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</c:spPr>
          <c:explosion val="2"/>
          <c:dPt>
            <c:idx val="0"/>
            <c:bubble3D val="0"/>
            <c:spPr>
              <a:solidFill>
                <a:srgbClr val="000080"/>
              </a:solidFill>
              <a:ln w="19050">
                <a:solidFill>
                  <a:srgbClr val="000080"/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1-19A0-4CD6-98E6-86EC03614F8A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3-19A0-4CD6-98E6-86EC03614F8A}"/>
              </c:ext>
            </c:extLst>
          </c:dPt>
          <c:dLbls>
            <c:dLbl>
              <c:idx val="0"/>
              <c:layout>
                <c:manualLayout>
                  <c:x val="-0.18384406815399526"/>
                  <c:y val="-0.15092009332166811"/>
                </c:manualLayout>
              </c:layout>
              <c:tx>
                <c:rich>
                  <a:bodyPr/>
                  <a:lstStyle/>
                  <a:p>
                    <a: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74%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9A0-4CD6-98E6-86EC03614F8A}"/>
                </c:ext>
              </c:extLst>
            </c:dLbl>
            <c:dLbl>
              <c:idx val="1"/>
              <c:layout>
                <c:manualLayout>
                  <c:x val="0.14044370716410901"/>
                  <c:y val="0.14575860309128025"/>
                </c:manualLayout>
              </c:layout>
              <c:tx>
                <c:rich>
                  <a:bodyPr/>
                  <a:lstStyle/>
                  <a:p>
                    <a: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26%</a:t>
                    </a:r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9A0-4CD6-98E6-86EC03614F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ln w="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Tables!$A$3:$A$4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Tables!$B$3:$B$4</c:f>
              <c:numCache>
                <c:formatCode>0%</c:formatCode>
                <c:ptCount val="2"/>
                <c:pt idx="0">
                  <c:v>0.73463012920630399</c:v>
                </c:pt>
                <c:pt idx="1">
                  <c:v>0.26536987079369601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A0-4CD6-98E6-86EC03614F8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03528869714547"/>
          <c:y val="0.48674702388436225"/>
          <c:w val="0.1132413969201127"/>
          <c:h val="0.16668586709831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ln w="0">
                <a:solidFill>
                  <a:schemeClr val="tx1">
                    <a:alpha val="8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  <a:r>
              <a:rPr lang="en-US" sz="2500" baseline="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Rate by Contract</a:t>
            </a:r>
            <a:endParaRPr lang="en-US" sz="25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6644190670085704"/>
          <c:y val="2.082757872306842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086939132608424"/>
          <c:y val="0.20523371507874572"/>
          <c:w val="0.40801807234310583"/>
          <c:h val="0.7219266589287624"/>
        </c:manualLayout>
      </c:layout>
      <c:pie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1-3F42-4C46-ACEF-953B5115483B}"/>
              </c:ext>
            </c:extLst>
          </c:dPt>
          <c:dPt>
            <c:idx val="1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3-3F42-4C46-ACEF-953B5115483B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/>
              </a:scene3d>
            </c:spPr>
            <c:extLst>
              <c:ext xmlns:c16="http://schemas.microsoft.com/office/drawing/2014/chart" uri="{C3380CC4-5D6E-409C-BE32-E72D297353CC}">
                <c16:uniqueId val="{00000005-3F42-4C46-ACEF-953B5115483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ln w="0">
                      <a:solidFill>
                        <a:schemeClr val="tx1">
                          <a:alpha val="80000"/>
                        </a:schemeClr>
                      </a:solidFill>
                    </a:ln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Tables!$F$24:$F$26</c:f>
              <c:strCache>
                <c:ptCount val="3"/>
                <c:pt idx="0">
                  <c:v>Month-to-month</c:v>
                </c:pt>
                <c:pt idx="1">
                  <c:v>One year</c:v>
                </c:pt>
                <c:pt idx="2">
                  <c:v>Two year</c:v>
                </c:pt>
              </c:strCache>
            </c:strRef>
          </c:cat>
          <c:val>
            <c:numRef>
              <c:f>Tables!$H$24:$H$26</c:f>
              <c:numCache>
                <c:formatCode>0%</c:formatCode>
                <c:ptCount val="3"/>
                <c:pt idx="0">
                  <c:v>0.23498509158029299</c:v>
                </c:pt>
                <c:pt idx="1">
                  <c:v>2.3569501632826902E-2</c:v>
                </c:pt>
                <c:pt idx="2">
                  <c:v>6.81527758057646E-3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F42-4C46-ACEF-953B51154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ln w="0"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6069733341169701"/>
          <c:y val="0.31130561159193942"/>
          <c:w val="0.30438195498009196"/>
          <c:h val="0.399978308496561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ln w="0">
                <a:solidFill>
                  <a:schemeClr val="tx1">
                    <a:alpha val="50000"/>
                  </a:schemeClr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500" b="0" i="0" u="none" strike="noStrike" kern="1200" spc="0" baseline="0">
                <a:ln w="0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500">
                <a:ln w="0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Number of Churn by</a:t>
            </a:r>
            <a:r>
              <a:rPr lang="en-US" sz="2500" baseline="0">
                <a:ln w="0"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Monthly Charge</a:t>
            </a:r>
            <a:endParaRPr lang="en-US" sz="2500">
              <a:ln w="0"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spc="0" baseline="0">
              <a:ln w="0"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7831818201209"/>
          <c:y val="0.20336556099338393"/>
          <c:w val="0.80255926571032077"/>
          <c:h val="0.69478257560064993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solidFill>
                  <a:srgbClr val="C0000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1-E2A6-45BD-919F-505BED91DAF6}"/>
              </c:ext>
            </c:extLst>
          </c:dPt>
          <c:dPt>
            <c:idx val="1"/>
            <c:invertIfNegative val="0"/>
            <c:bubble3D val="0"/>
            <c:spPr>
              <a:solidFill>
                <a:srgbClr val="000080"/>
              </a:solidFill>
              <a:ln>
                <a:solidFill>
                  <a:srgbClr val="000080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c:spPr>
            <c:extLst>
              <c:ext xmlns:c16="http://schemas.microsoft.com/office/drawing/2014/chart" uri="{C3380CC4-5D6E-409C-BE32-E72D297353CC}">
                <c16:uniqueId val="{00000003-E2A6-45BD-919F-505BED91DA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ln w="0">
                      <a:solidFill>
                        <a:schemeClr val="tx1">
                          <a:alpha val="80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Tables!$A$32:$A$33</c:f>
              <c:strCache>
                <c:ptCount val="2"/>
                <c:pt idx="0">
                  <c:v>High Charge</c:v>
                </c:pt>
                <c:pt idx="1">
                  <c:v>Low Charge</c:v>
                </c:pt>
              </c:strCache>
            </c:strRef>
          </c:cat>
          <c:val>
            <c:numRef>
              <c:f>Tables!$C$32:$C$33</c:f>
              <c:numCache>
                <c:formatCode>General</c:formatCode>
                <c:ptCount val="2"/>
                <c:pt idx="0">
                  <c:v>1267</c:v>
                </c:pt>
                <c:pt idx="1">
                  <c:v>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A6-45BD-919F-505BED91DA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86025280"/>
        <c:axId val="686018080"/>
      </c:barChart>
      <c:catAx>
        <c:axId val="6860252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ln w="0">
                  <a:solidFill>
                    <a:schemeClr val="tx1">
                      <a:alpha val="8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86018080"/>
        <c:crosses val="autoZero"/>
        <c:auto val="1"/>
        <c:lblAlgn val="ctr"/>
        <c:lblOffset val="100"/>
        <c:noMultiLvlLbl val="0"/>
      </c:catAx>
      <c:valAx>
        <c:axId val="686018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602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Tables!$G$62:$I$62</cx:f>
        <cx:lvl ptCount="3">
          <cx:pt idx="0">No</cx:pt>
          <cx:pt idx="1">Yes</cx:pt>
          <cx:pt idx="2">No internet service</cx:pt>
        </cx:lvl>
      </cx:strDim>
      <cx:numDim type="val">
        <cx:f dir="row">Tables!$G$63:$I$63</cx:f>
        <cx:lvl ptCount="3" formatCode="General">
          <cx:pt idx="0">1446</cx:pt>
          <cx:pt idx="1">310</cx:pt>
          <cx:pt idx="2">113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2500">
                <a:ln w="0">
                  <a:solidFill>
                    <a:schemeClr val="tx1"/>
                  </a:solidFill>
                </a:ln>
                <a:solidFill>
                  <a:sysClr val="windowText" lastClr="000000">
                    <a:lumMod val="65000"/>
                    <a:lumOff val="35000"/>
                    <a:alpha val="80000"/>
                  </a:sysClr>
                </a:solidFill>
              </a:defRPr>
            </a:pPr>
            <a:r>
              <a:rPr lang="en-US" sz="2500" b="0" i="0" u="none" strike="noStrike" baseline="0" dirty="0">
                <a:ln w="0">
                  <a:solidFill>
                    <a:schemeClr val="tx1"/>
                  </a:solidFill>
                </a:ln>
                <a:solidFill>
                  <a:sysClr val="windowText" lastClr="000000">
                    <a:lumMod val="65000"/>
                    <a:lumOff val="35000"/>
                    <a:alpha val="80000"/>
                  </a:sys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Churn by Tech Support</a:t>
            </a:r>
            <a:endParaRPr lang="en-US" sz="2500" b="0" i="0" u="none" strike="noStrike" baseline="0" dirty="0">
              <a:ln w="0">
                <a:solidFill>
                  <a:schemeClr val="tx1"/>
                </a:solidFill>
              </a:ln>
              <a:solidFill>
                <a:sysClr val="windowText" lastClr="000000">
                  <a:lumMod val="65000"/>
                  <a:lumOff val="35000"/>
                  <a:alpha val="80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series layoutId="funnel" uniqueId="{699F5413-9417-4684-B8BA-759F074F545E}">
          <cx:dataPt idx="0">
            <cx:spPr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solidFill>
                  <a:srgbClr val="C00000"/>
                </a:solidFill>
              </a:ln>
            </cx:spPr>
          </cx:dataPt>
          <cx:dataPt idx="1">
            <cx:spPr>
              <a:gradFill flip="none" rotWithShape="1">
                <a:gsLst>
                  <a:gs pos="0">
                    <a:srgbClr val="70AD47">
                      <a:lumMod val="75000"/>
                      <a:shade val="30000"/>
                      <a:satMod val="115000"/>
                    </a:srgbClr>
                  </a:gs>
                  <a:gs pos="50000">
                    <a:srgbClr val="70AD47">
                      <a:lumMod val="75000"/>
                      <a:shade val="67500"/>
                      <a:satMod val="115000"/>
                    </a:srgbClr>
                  </a:gs>
                  <a:gs pos="100000">
                    <a:srgbClr val="70AD47">
                      <a:lumMod val="75000"/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n>
                <a:solidFill>
                  <a:srgbClr val="70AD47">
                    <a:lumMod val="75000"/>
                  </a:srgbClr>
                </a:solidFill>
              </a:ln>
            </cx:spPr>
          </cx:dataPt>
          <cx:dataPt idx="2">
            <cx:spPr>
              <a:gradFill flip="none" rotWithShape="1">
                <a:gsLst>
                  <a:gs pos="0">
                    <a:srgbClr val="70AD47">
                      <a:lumMod val="60000"/>
                      <a:lumOff val="40000"/>
                      <a:shade val="30000"/>
                      <a:satMod val="115000"/>
                    </a:srgbClr>
                  </a:gs>
                  <a:gs pos="50000">
                    <a:srgbClr val="70AD47">
                      <a:lumMod val="60000"/>
                      <a:lumOff val="40000"/>
                      <a:shade val="67500"/>
                      <a:satMod val="115000"/>
                    </a:srgbClr>
                  </a:gs>
                  <a:gs pos="100000">
                    <a:srgbClr val="70AD47">
                      <a:lumMod val="60000"/>
                      <a:lumOff val="40000"/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rgbClr val="70AD47">
                    <a:lumMod val="40000"/>
                    <a:lumOff val="60000"/>
                  </a:srgbClr>
                </a:solidFill>
              </a:ln>
              <a:effectLst>
                <a:softEdge rad="0"/>
              </a:effectLst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50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 sz="1500" b="0" i="0" u="none" strike="noStrike" baseline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x:txPr>
            <cx:visibility seriesName="0" categoryName="0" value="1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500"/>
                  </a:pPr>
                  <a:r>
                    <a:rPr lang="en-US" sz="1500" b="0" i="0" u="none" strike="noStrike" baseline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1446</a:t>
                  </a:r>
                </a:p>
              </cx:txPr>
              <cx:visibility seriesName="0" categoryName="0" value="1"/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500"/>
                  </a:pPr>
                  <a:r>
                    <a:rPr lang="en-US" sz="1500" b="0" i="0" u="none" strike="noStrike" baseline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113</a:t>
                  </a:r>
                </a:p>
              </cx:txPr>
              <cx:visibility seriesName="0" categoryName="0" value="1"/>
            </cx:dataLabel>
          </cx:dataLabels>
          <cx:dataId val="0"/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500">
                <a:ln w="0">
                  <a:solidFill>
                    <a:schemeClr val="tx1">
                      <a:alpha val="70000"/>
                    </a:schemeClr>
                  </a:solidFill>
                </a:ln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sz="1500" b="0" i="0" u="none" strike="noStrike" baseline="0">
              <a:ln w="0">
                <a:solidFill>
                  <a:schemeClr val="tx1">
                    <a:alpha val="70000"/>
                  </a:schemeClr>
                </a:solidFill>
              </a:ln>
              <a:solidFill>
                <a:sysClr val="windowText" lastClr="000000">
                  <a:lumMod val="65000"/>
                  <a:lumOff val="35000"/>
                </a:sys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x:txPr>
      </cx:axis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 dirty="0">
                <a:solidFill>
                  <a:srgbClr val="FFFFFF"/>
                </a:solidFill>
                <a:latin typeface="Times New Roman"/>
              </a:rPr>
              <a:t>Customer Churn Reduction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b="1" dirty="0">
                <a:solidFill>
                  <a:srgbClr val="C8C8C8"/>
                </a:solidFill>
                <a:latin typeface="Times New Roman"/>
              </a:rPr>
              <a:t>Executive Board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000080"/>
                </a:solidFill>
                <a:latin typeface="Times New Roman"/>
              </a:rPr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sz="2200" b="0" dirty="0">
                <a:solidFill>
                  <a:srgbClr val="000000"/>
                </a:solidFill>
                <a:latin typeface="Times New Roman"/>
              </a:rPr>
              <a:t>Overall churn rate: 26% (Retention 74%)</a:t>
            </a:r>
          </a:p>
          <a:p>
            <a:r>
              <a:rPr sz="2200" b="0" dirty="0">
                <a:solidFill>
                  <a:srgbClr val="000000"/>
                </a:solidFill>
                <a:latin typeface="Times New Roman"/>
              </a:rPr>
              <a:t>Higher churn among month-to-month customers</a:t>
            </a:r>
          </a:p>
          <a:p>
            <a:r>
              <a:rPr lang="en-US" sz="2200" b="0" dirty="0">
                <a:solidFill>
                  <a:srgbClr val="000000"/>
                </a:solidFill>
                <a:latin typeface="Times New Roman"/>
              </a:rPr>
              <a:t>H</a:t>
            </a:r>
            <a:r>
              <a:rPr sz="2200" b="0" dirty="0">
                <a:solidFill>
                  <a:srgbClr val="000000"/>
                </a:solidFill>
                <a:latin typeface="Times New Roman"/>
              </a:rPr>
              <a:t>igh-paying customers (&gt; $70) churn 2x more</a:t>
            </a:r>
          </a:p>
          <a:p>
            <a:r>
              <a:rPr sz="2200" b="0" dirty="0">
                <a:solidFill>
                  <a:srgbClr val="000000"/>
                </a:solidFill>
                <a:latin typeface="Times New Roman"/>
              </a:rPr>
              <a:t>Lack of technical support raises churn by 40%</a:t>
            </a:r>
          </a:p>
          <a:p>
            <a:r>
              <a:rPr sz="2200" b="0" dirty="0">
                <a:solidFill>
                  <a:srgbClr val="000000"/>
                </a:solidFill>
                <a:latin typeface="Times New Roman"/>
              </a:rPr>
              <a:t>Gender has no measurable impact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2743200" cy="9144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6FE89-3785-3798-15FC-1D8F641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A1F5BF-6640-45BA-B493-E2477800A6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30121"/>
              </p:ext>
            </p:extLst>
          </p:nvPr>
        </p:nvGraphicFramePr>
        <p:xfrm>
          <a:off x="-140678" y="223470"/>
          <a:ext cx="4965896" cy="342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023060E-50D8-432C-8C98-FBB7E77C7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55146"/>
              </p:ext>
            </p:extLst>
          </p:nvPr>
        </p:nvGraphicFramePr>
        <p:xfrm>
          <a:off x="3193366" y="3249637"/>
          <a:ext cx="5950634" cy="3420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618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997A6-4548-01EC-5AB1-6A2FEB0B8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3170-E9BF-91B9-BE4B-56E4BEED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000080"/>
                </a:solidFill>
                <a:latin typeface="Times New Roman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FE1A-4323-23FA-8B0A-EAF860D6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200" b="0" dirty="0">
                <a:solidFill>
                  <a:srgbClr val="000000"/>
                </a:solidFill>
                <a:latin typeface="Times New Roman"/>
              </a:rPr>
              <a:t>1. Contract Length: Month-to-month churn 3x more</a:t>
            </a:r>
          </a:p>
          <a:p>
            <a:pPr marL="0" indent="0">
              <a:buNone/>
            </a:pPr>
            <a:r>
              <a:rPr sz="2200" b="0" dirty="0">
                <a:solidFill>
                  <a:srgbClr val="000000"/>
                </a:solidFill>
                <a:latin typeface="Times New Roman"/>
              </a:rPr>
              <a:t>2. Price Sensitivity: High-paying customers churn 2x more</a:t>
            </a:r>
          </a:p>
          <a:p>
            <a:pPr marL="0" indent="0">
              <a:buNone/>
            </a:pPr>
            <a:r>
              <a:rPr sz="2200" b="0" dirty="0">
                <a:solidFill>
                  <a:srgbClr val="000000"/>
                </a:solidFill>
                <a:latin typeface="Times New Roman"/>
              </a:rPr>
              <a:t>3. Customer Support: Lack of tech support drives 40% higher churn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2B540-0AA5-2D46-ED8E-C26A01D6CAAD}"/>
              </a:ext>
            </a:extLst>
          </p:cNvPr>
          <p:cNvSpPr/>
          <p:nvPr/>
        </p:nvSpPr>
        <p:spPr>
          <a:xfrm>
            <a:off x="0" y="4572000"/>
            <a:ext cx="2743200" cy="9144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8165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90504771-908A-4016-885A-55BC770D30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54250365"/>
                  </p:ext>
                </p:extLst>
              </p:nvPr>
            </p:nvGraphicFramePr>
            <p:xfrm>
              <a:off x="191817" y="389159"/>
              <a:ext cx="8065917" cy="29120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90504771-908A-4016-885A-55BC770D30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817" y="389159"/>
                <a:ext cx="8065917" cy="291201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0A7254E-2FEE-4719-B8A5-0C625920D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07042"/>
              </p:ext>
            </p:extLst>
          </p:nvPr>
        </p:nvGraphicFramePr>
        <p:xfrm>
          <a:off x="191817" y="3854548"/>
          <a:ext cx="8065918" cy="3123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FFFFFF"/>
                </a:solidFill>
                <a:latin typeface="Times New Roman"/>
              </a:rPr>
              <a:t>Strategic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</a:pPr>
            <a:r>
              <a:rPr sz="2500" b="0" dirty="0">
                <a:solidFill>
                  <a:srgbClr val="FFFFFF"/>
                </a:solidFill>
                <a:latin typeface="Times New Roman"/>
              </a:rPr>
              <a:t>1. Contract Strategy – Incentivize long-term commitments</a:t>
            </a:r>
            <a:endParaRPr lang="en-US" sz="25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endParaRPr sz="25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r>
              <a:rPr sz="2500" b="0" dirty="0">
                <a:solidFill>
                  <a:srgbClr val="FFFFFF"/>
                </a:solidFill>
                <a:latin typeface="Times New Roman"/>
              </a:rPr>
              <a:t>2. Pricing &amp; Value Optimization – Tiered plans &amp; added value</a:t>
            </a:r>
            <a:endParaRPr lang="en-US" sz="25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endParaRPr sz="25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r>
              <a:rPr sz="2500" b="0" dirty="0">
                <a:solidFill>
                  <a:srgbClr val="FFFFFF"/>
                </a:solidFill>
                <a:latin typeface="Times New Roman"/>
              </a:rPr>
              <a:t>3. Customer Support Transformation – Strengthen tech support</a:t>
            </a:r>
            <a:endParaRPr lang="en-US" sz="25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endParaRPr sz="25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r>
              <a:rPr sz="2500" b="0" dirty="0">
                <a:solidFill>
                  <a:srgbClr val="FFFFFF"/>
                </a:solidFill>
                <a:latin typeface="Times New Roman"/>
              </a:rPr>
              <a:t>4. Retention &amp; Loyalty Programs – Rewards &amp; personalization</a:t>
            </a:r>
            <a:endParaRPr lang="en-US" sz="25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endParaRPr sz="25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r>
              <a:rPr sz="2500" b="0" dirty="0">
                <a:solidFill>
                  <a:srgbClr val="FFFFFF"/>
                </a:solidFill>
                <a:latin typeface="Times New Roman"/>
              </a:rPr>
              <a:t>5. Data-Driven Retention – Predictive churn modeling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sz="3200" b="1" dirty="0">
                <a:solidFill>
                  <a:srgbClr val="000080"/>
                </a:solidFill>
                <a:latin typeface="Times New Roman"/>
              </a:rPr>
              <a:t>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sz="2200" b="0" dirty="0">
                <a:solidFill>
                  <a:srgbClr val="000000"/>
                </a:solidFill>
                <a:latin typeface="Times New Roman"/>
              </a:rPr>
              <a:t>Reduce churn by 5–8% in 12 months</a:t>
            </a:r>
            <a:endParaRPr lang="en-US" sz="2200" b="0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sz="2200" b="0" dirty="0">
              <a:solidFill>
                <a:srgbClr val="000000"/>
              </a:solidFill>
              <a:latin typeface="Times New Roman"/>
            </a:endParaRPr>
          </a:p>
          <a:p>
            <a:r>
              <a:rPr sz="2200" b="0" dirty="0">
                <a:solidFill>
                  <a:srgbClr val="000000"/>
                </a:solidFill>
                <a:latin typeface="Times New Roman"/>
              </a:rPr>
              <a:t>Stabilize high-value customer base</a:t>
            </a:r>
            <a:endParaRPr lang="en-US" sz="2200" b="0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sz="2200" b="0" dirty="0">
              <a:solidFill>
                <a:srgbClr val="000000"/>
              </a:solidFill>
              <a:latin typeface="Times New Roman"/>
            </a:endParaRPr>
          </a:p>
          <a:p>
            <a:r>
              <a:rPr sz="2200" b="0" dirty="0">
                <a:solidFill>
                  <a:srgbClr val="000000"/>
                </a:solidFill>
                <a:latin typeface="Times New Roman"/>
              </a:rPr>
              <a:t>Increase customer satisfaction and loyalty</a:t>
            </a:r>
            <a:endParaRPr lang="en-US" sz="2200" b="0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sz="2200" b="0" dirty="0">
              <a:solidFill>
                <a:srgbClr val="000000"/>
              </a:solidFill>
              <a:latin typeface="Times New Roman"/>
            </a:endParaRPr>
          </a:p>
          <a:p>
            <a:r>
              <a:rPr sz="2200" b="0" dirty="0">
                <a:solidFill>
                  <a:srgbClr val="000000"/>
                </a:solidFill>
                <a:latin typeface="Times New Roman"/>
              </a:rPr>
              <a:t>Protect revenue and lifetime customer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2743200" cy="9144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FFFFFF"/>
                </a:solidFill>
                <a:latin typeface="Times New Roman"/>
              </a:rPr>
              <a:t>Board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200" b="1" dirty="0">
                <a:solidFill>
                  <a:srgbClr val="FFFFFF"/>
                </a:solidFill>
                <a:latin typeface="Times New Roman"/>
              </a:rPr>
              <a:t>Approve investment in:</a:t>
            </a:r>
            <a:endParaRPr lang="en-US" sz="2200" b="1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endParaRPr sz="2200" b="1" dirty="0">
              <a:solidFill>
                <a:srgbClr val="FFFFFF"/>
              </a:solidFill>
              <a:latin typeface="Times New Roman"/>
            </a:endParaRPr>
          </a:p>
          <a:p>
            <a:r>
              <a:rPr sz="2200" b="0" dirty="0">
                <a:solidFill>
                  <a:srgbClr val="FFFFFF"/>
                </a:solidFill>
                <a:latin typeface="Times New Roman"/>
              </a:rPr>
              <a:t>Contract incentives</a:t>
            </a:r>
            <a:endParaRPr lang="en-US" sz="22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endParaRPr sz="2200" b="0" dirty="0">
              <a:solidFill>
                <a:srgbClr val="FFFFFF"/>
              </a:solidFill>
              <a:latin typeface="Times New Roman"/>
            </a:endParaRPr>
          </a:p>
          <a:p>
            <a:r>
              <a:rPr sz="2200" b="0" dirty="0">
                <a:solidFill>
                  <a:srgbClr val="FFFFFF"/>
                </a:solidFill>
                <a:latin typeface="Times New Roman"/>
              </a:rPr>
              <a:t>Technical support expansion</a:t>
            </a:r>
            <a:endParaRPr lang="en-US" sz="22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endParaRPr sz="2200" b="0" dirty="0">
              <a:solidFill>
                <a:srgbClr val="FFFFFF"/>
              </a:solidFill>
              <a:latin typeface="Times New Roman"/>
            </a:endParaRPr>
          </a:p>
          <a:p>
            <a:r>
              <a:rPr sz="2200" b="0" dirty="0">
                <a:solidFill>
                  <a:srgbClr val="FFFFFF"/>
                </a:solidFill>
                <a:latin typeface="Times New Roman"/>
              </a:rPr>
              <a:t>Advanced analytics for churn prediction</a:t>
            </a: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endParaRPr sz="2200" b="0" dirty="0">
              <a:solidFill>
                <a:srgbClr val="FFFFFF"/>
              </a:solidFill>
              <a:latin typeface="Times New Roman"/>
            </a:endParaRPr>
          </a:p>
          <a:p>
            <a:pPr marL="0" indent="0">
              <a:buNone/>
            </a:pPr>
            <a:r>
              <a:rPr sz="2200" b="1" dirty="0">
                <a:solidFill>
                  <a:srgbClr val="FFFFFF"/>
                </a:solidFill>
                <a:latin typeface="Times New Roman"/>
              </a:rPr>
              <a:t>→ Strengthen competitive positioning &amp; reduce revenue leakage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srgbClr val="19197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Churn Reduction Storyboard – 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234" y="1605475"/>
            <a:ext cx="41148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19197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Who is Leaving?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• Month-to-month customers churn 3x more
• High-paying customers (&gt; $70) churn 2x more
• Customers without tech support are 40% more likely to leave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6360" y="1612509"/>
            <a:ext cx="41148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19197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Why They Leave?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• Low switching barriers from flexible contracts
• Perceived poor value for high costs
• Frustration due to lack of technical support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3728970" cy="1508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19197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What Can We Do?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• Promote 1–2year contracts with incentives
• Offer tiered pricing &amp; value bundles
• Transform customer support with 24/7 channels
• Launch loyalty &amp; rewards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3657600"/>
            <a:ext cx="41148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>
                <a:ln>
                  <a:noFill/>
                </a:ln>
                <a:solidFill>
                  <a:srgbClr val="19197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Managing Retained Customers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• Use predictive churn modeling
• Personalize engagement &amp; offers
• Enhance self-service tools
• Regular feedback integration</a:t>
            </a:r>
          </a:p>
        </p:txBody>
      </p:sp>
      <p:sp>
        <p:nvSpPr>
          <p:cNvPr id="8" name="Oval 7"/>
          <p:cNvSpPr/>
          <p:nvPr/>
        </p:nvSpPr>
        <p:spPr>
          <a:xfrm>
            <a:off x="320040" y="1178169"/>
            <a:ext cx="594360" cy="650631"/>
          </a:xfrm>
          <a:prstGeom prst="ellipse">
            <a:avLst/>
          </a:prstGeom>
          <a:solidFill>
            <a:srgbClr val="1919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4579034" y="1292469"/>
            <a:ext cx="633046" cy="640080"/>
          </a:xfrm>
          <a:prstGeom prst="triangl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ightning Bolt 9"/>
          <p:cNvSpPr/>
          <p:nvPr/>
        </p:nvSpPr>
        <p:spPr>
          <a:xfrm>
            <a:off x="228600" y="3332284"/>
            <a:ext cx="548640" cy="650631"/>
          </a:xfrm>
          <a:prstGeom prst="lightningBol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4572000" y="3258429"/>
            <a:ext cx="822960" cy="731520"/>
          </a:xfrm>
          <a:prstGeom prst="star5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rgbClr val="1919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9A9A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331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Customer Churn Reduction Strategy</vt:lpstr>
      <vt:lpstr>Current State</vt:lpstr>
      <vt:lpstr>PowerPoint Presentation</vt:lpstr>
      <vt:lpstr>Key Insights</vt:lpstr>
      <vt:lpstr>PowerPoint Presentation</vt:lpstr>
      <vt:lpstr>Strategic Priorities</vt:lpstr>
      <vt:lpstr>Expected Impact</vt:lpstr>
      <vt:lpstr>Board Recommendation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victor Nwankwo</cp:lastModifiedBy>
  <cp:revision>5</cp:revision>
  <dcterms:created xsi:type="dcterms:W3CDTF">2013-01-27T09:14:16Z</dcterms:created>
  <dcterms:modified xsi:type="dcterms:W3CDTF">2025-09-18T11:27:13Z</dcterms:modified>
  <cp:category/>
</cp:coreProperties>
</file>