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DEVA V N</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pic>
        <p:nvPicPr>
          <p:cNvPr id="2050" name="Picture 2" descr="C:\Users\ADMIN\Desktop\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2628900"/>
            <a:ext cx="5257800" cy="2400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11049000" y="51339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403312" y="59198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658600" y="58054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026" name="Picture 2"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112" y="1143000"/>
            <a:ext cx="5791200" cy="50304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696297"/>
          </a:xfrm>
          <a:prstGeom prst="rect">
            <a:avLst/>
          </a:prstGeom>
        </p:spPr>
        <p:txBody>
          <a:bodyPr vert="horz" wrap="square" lIns="0" tIns="460692" rIns="0" bIns="0" rtlCol="0">
            <a:spAutoFit/>
          </a:bodyPr>
          <a:lstStyle/>
          <a:p>
            <a:pPr marL="193675">
              <a:lnSpc>
                <a:spcPct val="100000"/>
              </a:lnSpc>
              <a:spcBef>
                <a:spcPts val="130"/>
              </a:spcBef>
            </a:pPr>
            <a:r>
              <a:rPr lang="en-US" sz="4000" b="0" dirty="0" smtClean="0">
                <a:solidFill>
                  <a:schemeClr val="accent1">
                    <a:lumMod val="75000"/>
                  </a:schemeClr>
                </a:solidFill>
              </a:rPr>
              <a:t>PREDICTING CAR PURCHASING AND SALES PRICES WITH RNN</a:t>
            </a:r>
            <a:endParaRPr lang="en-US" sz="4000" dirty="0">
              <a:solidFill>
                <a:schemeClr val="accent1">
                  <a:lumMod val="75000"/>
                </a:schemeClr>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739775" y="2362200"/>
            <a:ext cx="8023225" cy="3447098"/>
          </a:xfrm>
          <a:prstGeom prst="rect">
            <a:avLst/>
          </a:prstGeom>
          <a:noFill/>
        </p:spPr>
        <p:txBody>
          <a:bodyPr wrap="square" rtlCol="0">
            <a:spAutoFit/>
          </a:bodyPr>
          <a:lstStyle/>
          <a:p>
            <a:r>
              <a:rPr lang="en-US" dirty="0" smtClean="0">
                <a:solidFill>
                  <a:schemeClr val="tx1">
                    <a:lumMod val="75000"/>
                    <a:lumOff val="25000"/>
                  </a:schemeClr>
                </a:solidFill>
              </a:rPr>
              <a:t>         </a:t>
            </a:r>
            <a:r>
              <a:rPr lang="en-US" sz="2000" dirty="0" smtClean="0">
                <a:solidFill>
                  <a:schemeClr val="tx1">
                    <a:lumMod val="75000"/>
                    <a:lumOff val="25000"/>
                  </a:schemeClr>
                </a:solidFill>
              </a:rPr>
              <a:t>In </a:t>
            </a:r>
            <a:r>
              <a:rPr lang="en-US" sz="2000" dirty="0">
                <a:solidFill>
                  <a:schemeClr val="tx1">
                    <a:lumMod val="75000"/>
                    <a:lumOff val="25000"/>
                  </a:schemeClr>
                </a:solidFill>
              </a:rPr>
              <a:t>the ever-evolving automotive market, accurate prediction of car purchasing and sales prices is paramount. Leveraging the power of Recurrent Neural Networks (RNN), we embark on a journey to revolutionize the way cars are bought and sold. By harnessing the capabilities of deep learning, we aim to provide insights and forecasts that empower both buyers and sellers in making informed decisions.</a:t>
            </a:r>
          </a:p>
          <a:p>
            <a:r>
              <a:rPr lang="en-US" sz="2000" dirty="0">
                <a:solidFill>
                  <a:schemeClr val="tx1">
                    <a:lumMod val="75000"/>
                    <a:lumOff val="25000"/>
                  </a:schemeClr>
                </a:solidFill>
              </a:rPr>
              <a:t>Our RNN model delves into historical data, scrutinizing factors ranging from make and model to mileage, year, and market trends. Through iterative learning, it grasps the intricate patterns within the data, enabling it to make predictions with unprecedented precision</a:t>
            </a:r>
            <a:r>
              <a:rPr lang="en-US" dirty="0">
                <a:solidFill>
                  <a:schemeClr val="tx1">
                    <a:lumMod val="75000"/>
                    <a:lumOff val="25000"/>
                  </a:schemeClr>
                </a:solidFill>
              </a:rPr>
              <a:t>.</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269557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180638" y="1377941"/>
            <a:ext cx="9372600" cy="5078313"/>
          </a:xfrm>
          <a:prstGeom prst="rect">
            <a:avLst/>
          </a:prstGeom>
          <a:noFill/>
        </p:spPr>
        <p:txBody>
          <a:bodyPr wrap="square" rtlCol="0">
            <a:spAutoFit/>
          </a:bodyPr>
          <a:lstStyle/>
          <a:p>
            <a:r>
              <a:rPr lang="en-US" b="1" dirty="0"/>
              <a:t>Introduction</a:t>
            </a:r>
            <a:endParaRPr lang="en-US" dirty="0"/>
          </a:p>
          <a:p>
            <a:pPr lvl="1"/>
            <a:r>
              <a:rPr lang="en-US" dirty="0"/>
              <a:t>Importance of accurate price prediction in the automotive market.</a:t>
            </a:r>
          </a:p>
          <a:p>
            <a:pPr lvl="1"/>
            <a:r>
              <a:rPr lang="en-US" dirty="0"/>
              <a:t>Overview of Recurrent Neural Networks (RNN) for predictive modeling.</a:t>
            </a:r>
          </a:p>
          <a:p>
            <a:r>
              <a:rPr lang="en-US" b="1" dirty="0"/>
              <a:t>Understanding the Data</a:t>
            </a:r>
            <a:endParaRPr lang="en-US" dirty="0"/>
          </a:p>
          <a:p>
            <a:pPr lvl="1"/>
            <a:r>
              <a:rPr lang="en-US" dirty="0"/>
              <a:t>Dataset overview and key features.</a:t>
            </a:r>
          </a:p>
          <a:p>
            <a:pPr lvl="1"/>
            <a:r>
              <a:rPr lang="en-US" dirty="0"/>
              <a:t>Data preprocessing techniques.</a:t>
            </a:r>
          </a:p>
          <a:p>
            <a:r>
              <a:rPr lang="en-US" b="1" dirty="0"/>
              <a:t>Model Architecture</a:t>
            </a:r>
            <a:endParaRPr lang="en-US" dirty="0"/>
          </a:p>
          <a:p>
            <a:pPr lvl="1"/>
            <a:r>
              <a:rPr lang="en-US" dirty="0"/>
              <a:t>RNN architecture explanation.</a:t>
            </a:r>
          </a:p>
          <a:p>
            <a:pPr lvl="1"/>
            <a:r>
              <a:rPr lang="en-US" dirty="0"/>
              <a:t>Training process overview.</a:t>
            </a:r>
          </a:p>
          <a:p>
            <a:r>
              <a:rPr lang="en-US" b="1" dirty="0"/>
              <a:t>Training the RNN Model</a:t>
            </a:r>
            <a:endParaRPr lang="en-US" dirty="0"/>
          </a:p>
          <a:p>
            <a:pPr lvl="1"/>
            <a:r>
              <a:rPr lang="en-US" dirty="0"/>
              <a:t>Steps for model training.</a:t>
            </a:r>
          </a:p>
          <a:p>
            <a:pPr lvl="1"/>
            <a:r>
              <a:rPr lang="en-US" dirty="0"/>
              <a:t>Evaluation metrics.</a:t>
            </a:r>
          </a:p>
          <a:p>
            <a:r>
              <a:rPr lang="en-US" b="1" dirty="0"/>
              <a:t>Results and Performance Evaluation</a:t>
            </a:r>
            <a:endParaRPr lang="en-US" dirty="0"/>
          </a:p>
          <a:p>
            <a:pPr lvl="1"/>
            <a:r>
              <a:rPr lang="en-US" dirty="0"/>
              <a:t>Presentation of results.</a:t>
            </a:r>
          </a:p>
          <a:p>
            <a:pPr lvl="1"/>
            <a:r>
              <a:rPr lang="en-US" dirty="0"/>
              <a:t>Model accuracy assessment.</a:t>
            </a:r>
          </a:p>
          <a:p>
            <a:r>
              <a:rPr lang="en-US" b="1" dirty="0"/>
              <a:t>Application and Future Directions</a:t>
            </a:r>
            <a:endParaRPr lang="en-US" dirty="0"/>
          </a:p>
          <a:p>
            <a:pPr lvl="1"/>
            <a:r>
              <a:rPr lang="en-US" dirty="0"/>
              <a:t>Potential industry applications.</a:t>
            </a:r>
          </a:p>
          <a:p>
            <a:pPr lvl="1"/>
            <a:r>
              <a:rPr lang="en-US" dirty="0"/>
              <a:t>Future research directions.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82000" y="294309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3" name="TextBox 12"/>
          <p:cNvSpPr txBox="1"/>
          <p:nvPr/>
        </p:nvSpPr>
        <p:spPr>
          <a:xfrm>
            <a:off x="914400" y="1524000"/>
            <a:ext cx="7467600" cy="5355312"/>
          </a:xfrm>
          <a:prstGeom prst="rect">
            <a:avLst/>
          </a:prstGeom>
          <a:noFill/>
        </p:spPr>
        <p:txBody>
          <a:bodyPr wrap="square" rtlCol="0">
            <a:spAutoFit/>
          </a:bodyPr>
          <a:lstStyle/>
          <a:p>
            <a:r>
              <a:rPr lang="en-US" dirty="0"/>
              <a:t>In the automotive market, accurately predicting car purchasing and sales prices is crucial for both buyers and sellers. However, the dynamics of pricing are influenced by numerous factors, including the make and model of the car, its mileage, year of manufacture, and market trends. Traditional methods of price estimation often lack the precision needed to account for these complexities</a:t>
            </a:r>
            <a:r>
              <a:rPr lang="en-US" dirty="0" smtClean="0"/>
              <a:t>.</a:t>
            </a:r>
          </a:p>
          <a:p>
            <a:endParaRPr lang="en-US" dirty="0"/>
          </a:p>
          <a:p>
            <a:r>
              <a:rPr lang="en-US" dirty="0"/>
              <a:t>To address this challenge, we propose leveraging Recurrent Neural Networks (RNN) to develop a predictive model capable of accurately forecasting car purchasing and sales prices. By harnessing the power of deep learning, we aim to create a system that can analyze historical data and discern patterns that influence pricing decisions</a:t>
            </a:r>
            <a:r>
              <a:rPr lang="en-US" dirty="0" smtClean="0"/>
              <a:t>.</a:t>
            </a:r>
          </a:p>
          <a:p>
            <a:endParaRPr lang="en-US" dirty="0"/>
          </a:p>
          <a:p>
            <a:r>
              <a:rPr lang="en-US" dirty="0"/>
              <a:t>Our objective is to train an RNN model using a comprehensive dataset encompassing various attributes of cars, such as make, model, mileage, year, and other relevant factors. Through iterative learning, the model will learn to identify subtle relationships between these features and predict prices with high accuracy.</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557930" y="2453624"/>
            <a:ext cx="8001000" cy="3416320"/>
          </a:xfrm>
          <a:prstGeom prst="rect">
            <a:avLst/>
          </a:prstGeom>
          <a:noFill/>
        </p:spPr>
        <p:txBody>
          <a:bodyPr wrap="square" rtlCol="0">
            <a:spAutoFit/>
          </a:bodyPr>
          <a:lstStyle/>
          <a:p>
            <a:r>
              <a:rPr lang="en-US" dirty="0" smtClean="0">
                <a:effectLst/>
              </a:rPr>
              <a:t>The "Predicting Car Purchasing and Sales Prices with RNN" project aims to develop an advanced predictive model using Recurrent Neural Networks (RNN) to accurately forecast car prices. By leveraging deep learning techniques, this project seeks to revolutionize the automotive market by providing stakeholders with actionable insights into pricing dynamics. Key steps include data collection and preprocessing, designing the RNN architecture, model training and validation, analysis of results, and potential deployment for real-world applications. Ultimately, the project aims to empower both buyers and sellers in the automotive industry with data-driven pricing predictions to optimize transactions.</a:t>
            </a:r>
          </a:p>
          <a:p>
            <a:r>
              <a:rPr lang="en-US" dirty="0"/>
              <a:t/>
            </a:r>
            <a:br>
              <a:rPr lang="en-US"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304800" y="1463683"/>
            <a:ext cx="8763000" cy="5201424"/>
          </a:xfrm>
          <a:prstGeom prst="rect">
            <a:avLst/>
          </a:prstGeom>
          <a:noFill/>
        </p:spPr>
        <p:txBody>
          <a:bodyPr wrap="square" rtlCol="0">
            <a:spAutoFit/>
          </a:bodyPr>
          <a:lstStyle/>
          <a:p>
            <a:r>
              <a:rPr lang="en-US" sz="2000" b="1" dirty="0"/>
              <a:t>Car Buyers</a:t>
            </a:r>
            <a:r>
              <a:rPr lang="en-US" dirty="0"/>
              <a:t>: Individuals or organizations looking to purchase vehicles can benefit from the RNN-based price predictions to make informed decisions about their purchases. By having access to accurate pricing forecasts, buyers can negotiate better deals and ensure they are paying a fair price for the desired vehicle</a:t>
            </a:r>
            <a:r>
              <a:rPr lang="en-US" dirty="0" smtClean="0"/>
              <a:t>.</a:t>
            </a:r>
          </a:p>
          <a:p>
            <a:r>
              <a:rPr lang="en-US" sz="2000" b="1" dirty="0" smtClean="0"/>
              <a:t>Car </a:t>
            </a:r>
            <a:r>
              <a:rPr lang="en-US" sz="2000" b="1" dirty="0"/>
              <a:t>Sellers</a:t>
            </a:r>
            <a:r>
              <a:rPr lang="en-US" dirty="0"/>
              <a:t>: Dealerships, car manufacturers, and private sellers can utilize the RNN model to determine optimal pricing strategies for their inventory. By understanding the factors influencing car prices, sellers can set competitive prices that attract potential buyers while maximizing profitability</a:t>
            </a:r>
            <a:r>
              <a:rPr lang="en-US" dirty="0" smtClean="0"/>
              <a:t>.</a:t>
            </a:r>
          </a:p>
          <a:p>
            <a:r>
              <a:rPr lang="en-US" sz="2000" b="1" dirty="0"/>
              <a:t>Financial Institutions</a:t>
            </a:r>
            <a:r>
              <a:rPr lang="en-US" dirty="0"/>
              <a:t>: Banks, lending institutions, and insurance companies involved in the financing and insurance of vehicle purchases can use the RNN-based price predictions to assess the value of collateral and mitigate risks associated with lending or insuring cars.</a:t>
            </a:r>
          </a:p>
          <a:p>
            <a:r>
              <a:rPr lang="en-US" sz="2000" b="1" dirty="0"/>
              <a:t>Technology Providers</a:t>
            </a:r>
            <a:r>
              <a:rPr lang="en-US" dirty="0"/>
              <a:t>: Companies developing automotive software solutions, such as car pricing platforms or market analysis tools, can integrate the RNN model into their products to enhance their capabilities and provide more accurate pricing information to users</a:t>
            </a:r>
          </a:p>
          <a:p>
            <a:endParaRPr lang="en-US"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5"/>
            <a:ext cx="1447800" cy="2028825"/>
          </a:xfrm>
          <a:prstGeom prst="rect">
            <a:avLst/>
          </a:prstGeom>
        </p:spPr>
      </p:pic>
      <p:sp>
        <p:nvSpPr>
          <p:cNvPr id="3" name="object 3"/>
          <p:cNvSpPr/>
          <p:nvPr/>
        </p:nvSpPr>
        <p:spPr>
          <a:xfrm>
            <a:off x="10331558" y="61522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34600" y="1905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89660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27367" y="354013"/>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1070845" y="1615283"/>
            <a:ext cx="8991600" cy="5078313"/>
          </a:xfrm>
          <a:prstGeom prst="rect">
            <a:avLst/>
          </a:prstGeom>
          <a:noFill/>
        </p:spPr>
        <p:txBody>
          <a:bodyPr wrap="square" rtlCol="0">
            <a:spAutoFit/>
          </a:bodyPr>
          <a:lstStyle/>
          <a:p>
            <a:r>
              <a:rPr lang="en-US" dirty="0"/>
              <a:t>Our solution for predicting car purchasing and sales prices with RNN offers a groundbreaking approach to revolutionize the automotive market. By harnessing the power of Recurrent Neural Networks (RNN), we provide stakeholders with accurate and actionable insights into pricing dynamics, empowering them to make informed decisions and optimize transactions.</a:t>
            </a:r>
          </a:p>
          <a:p>
            <a:r>
              <a:rPr lang="en-US" b="1" dirty="0"/>
              <a:t>Key Features and Value Proposition:</a:t>
            </a:r>
            <a:endParaRPr lang="en-US" dirty="0"/>
          </a:p>
          <a:p>
            <a:r>
              <a:rPr lang="en-US" b="1" dirty="0"/>
              <a:t>Accuracy</a:t>
            </a:r>
            <a:r>
              <a:rPr lang="en-US" dirty="0"/>
              <a:t>: Our RNN model leverages deep learning techniques to analyze historical data and identify complex patterns influencing car prices. By accurately predicting purchasing and sales prices, our solution enables stakeholders to negotiate better deals and maximize profitability.</a:t>
            </a:r>
          </a:p>
          <a:p>
            <a:r>
              <a:rPr lang="en-US" b="1" dirty="0"/>
              <a:t>Comprehensive Insights</a:t>
            </a:r>
            <a:r>
              <a:rPr lang="en-US" dirty="0"/>
              <a:t>: We consider a wide range of factors, including make, model, mileage, year, and market trends, to provide comprehensive insights into pricing dynamics. This holistic approach ensures that stakeholders have a nuanced understanding of pricing decisions.</a:t>
            </a:r>
          </a:p>
          <a:p>
            <a:r>
              <a:rPr lang="en-US" b="1" dirty="0"/>
              <a:t>Real-time Updates</a:t>
            </a:r>
            <a:r>
              <a:rPr lang="en-US" dirty="0"/>
              <a:t>: Our solution can be continuously updated with new data, allowing stakeholders to adapt to changing market conditions and make informed decisions in real-time. This agility ensures that pricing strategies remain relevant and effective.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823015" y="58483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14598"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574321"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6" y="5943600"/>
            <a:ext cx="847724" cy="857248"/>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340681" y="1331554"/>
            <a:ext cx="10863002" cy="5139869"/>
          </a:xfrm>
          <a:prstGeom prst="rect">
            <a:avLst/>
          </a:prstGeom>
          <a:noFill/>
        </p:spPr>
        <p:txBody>
          <a:bodyPr wrap="square" rtlCol="0">
            <a:spAutoFit/>
          </a:bodyPr>
          <a:lstStyle/>
          <a:p>
            <a:r>
              <a:rPr lang="en-US" b="1" dirty="0" smtClean="0"/>
              <a:t>Input </a:t>
            </a:r>
            <a:r>
              <a:rPr lang="en-US" b="1" dirty="0"/>
              <a:t>with External Data:</a:t>
            </a:r>
            <a:endParaRPr lang="en-US" dirty="0"/>
          </a:p>
          <a:p>
            <a:r>
              <a:rPr lang="en-US" sz="1600" dirty="0"/>
              <a:t>Go beyond traditional car features (make, model, year) and incorporate external factors that influence buying decisions.</a:t>
            </a:r>
          </a:p>
          <a:p>
            <a:r>
              <a:rPr lang="en-US" sz="1600" dirty="0"/>
              <a:t>This could include:</a:t>
            </a:r>
          </a:p>
          <a:p>
            <a:pPr lvl="1"/>
            <a:r>
              <a:rPr lang="en-US" sz="1600" dirty="0"/>
              <a:t>Economic indicators (interest rates, unemployment)</a:t>
            </a:r>
          </a:p>
          <a:p>
            <a:pPr lvl="1"/>
            <a:r>
              <a:rPr lang="en-US" sz="1600" dirty="0"/>
              <a:t>Gas prices</a:t>
            </a:r>
          </a:p>
          <a:p>
            <a:pPr lvl="1"/>
            <a:r>
              <a:rPr lang="en-US" sz="1600" dirty="0"/>
              <a:t>Consumer sentiment </a:t>
            </a:r>
            <a:r>
              <a:rPr lang="en-US" sz="1600" dirty="0" smtClean="0"/>
              <a:t>data</a:t>
            </a:r>
          </a:p>
          <a:p>
            <a:r>
              <a:rPr lang="en-US" b="1" dirty="0" smtClean="0"/>
              <a:t>Multi-model </a:t>
            </a:r>
            <a:r>
              <a:rPr lang="en-US" b="1" dirty="0"/>
              <a:t>Ensemble with </a:t>
            </a:r>
            <a:r>
              <a:rPr lang="en-US" b="1" dirty="0" smtClean="0"/>
              <a:t>Explain:</a:t>
            </a:r>
            <a:endParaRPr lang="en-US" dirty="0"/>
          </a:p>
          <a:p>
            <a:r>
              <a:rPr lang="en-US" dirty="0"/>
              <a:t>Don't rely solely on RNNs. Combine it with other models like Random Forests or Gradient Boosting Machines for a more robust prediction.</a:t>
            </a:r>
          </a:p>
          <a:p>
            <a:r>
              <a:rPr lang="en-US" dirty="0"/>
              <a:t>This "ensemble" approach leverages the strengths of different algorithms.</a:t>
            </a:r>
          </a:p>
          <a:p>
            <a:r>
              <a:rPr lang="en-US" b="1" dirty="0" smtClean="0"/>
              <a:t>Real-world </a:t>
            </a:r>
            <a:r>
              <a:rPr lang="en-US" b="1" dirty="0"/>
              <a:t>Application and Societal Impact:</a:t>
            </a:r>
            <a:endParaRPr lang="en-US" dirty="0"/>
          </a:p>
          <a:p>
            <a:r>
              <a:rPr lang="en-US" dirty="0"/>
              <a:t>Move beyond a standalone model. Think about how it can be integrated into real-world applications.</a:t>
            </a:r>
          </a:p>
          <a:p>
            <a:r>
              <a:rPr lang="en-US" dirty="0"/>
              <a:t>This could include:</a:t>
            </a:r>
          </a:p>
          <a:p>
            <a:pPr lvl="1"/>
            <a:r>
              <a:rPr lang="en-US" dirty="0"/>
              <a:t>A pricing tool for car dealerships to optimize their sales strategy.</a:t>
            </a:r>
          </a:p>
          <a:p>
            <a:pPr lvl="1"/>
            <a:r>
              <a:rPr lang="en-US" dirty="0"/>
              <a:t>A platform to help individual buyers determine a fair price for a used car.</a:t>
            </a:r>
          </a:p>
          <a:p>
            <a:pPr lvl="1"/>
            <a:r>
              <a:rPr lang="en-US" dirty="0"/>
              <a:t>A service to track car value depreciation over time.</a:t>
            </a:r>
          </a:p>
          <a:p>
            <a:pPr lvl="1"/>
            <a:endParaRPr lang="en-US" sz="1600"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1112520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486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34800" y="585741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1" name="TextBox 10"/>
          <p:cNvSpPr txBox="1"/>
          <p:nvPr/>
        </p:nvSpPr>
        <p:spPr>
          <a:xfrm>
            <a:off x="268266" y="1668208"/>
            <a:ext cx="10820400" cy="5078313"/>
          </a:xfrm>
          <a:prstGeom prst="rect">
            <a:avLst/>
          </a:prstGeom>
          <a:noFill/>
        </p:spPr>
        <p:txBody>
          <a:bodyPr wrap="square" rtlCol="0">
            <a:spAutoFit/>
          </a:bodyPr>
          <a:lstStyle/>
          <a:p>
            <a:r>
              <a:rPr lang="en-US" b="1" dirty="0"/>
              <a:t>Wireframe 1: Data Input</a:t>
            </a:r>
            <a:endParaRPr lang="en-US" dirty="0"/>
          </a:p>
          <a:p>
            <a:r>
              <a:rPr lang="en-US" dirty="0"/>
              <a:t>Show two sections: Car details and External factors.</a:t>
            </a:r>
          </a:p>
          <a:p>
            <a:r>
              <a:rPr lang="en-US" dirty="0"/>
              <a:t>Car details capture specifics like make, model, year, mileage, condition.</a:t>
            </a:r>
          </a:p>
          <a:p>
            <a:r>
              <a:rPr lang="en-US" b="1" dirty="0"/>
              <a:t>Wireframe 2: Model Selection &amp; Prediction</a:t>
            </a:r>
            <a:endParaRPr lang="en-US" dirty="0"/>
          </a:p>
          <a:p>
            <a:r>
              <a:rPr lang="en-US" dirty="0"/>
              <a:t>Display options for RNN, Random Forest, Gradient Boosting, or an "Ensemble" option that combines all three.</a:t>
            </a:r>
          </a:p>
          <a:p>
            <a:r>
              <a:rPr lang="en-US" dirty="0"/>
              <a:t>Once a model (or ensemble) is chosen, a button initiates the prediction.</a:t>
            </a:r>
          </a:p>
          <a:p>
            <a:r>
              <a:rPr lang="en-US" b="1" dirty="0"/>
              <a:t>Wireframe 3: Price Prediction with Explanation</a:t>
            </a:r>
            <a:endParaRPr lang="en-US" dirty="0"/>
          </a:p>
          <a:p>
            <a:r>
              <a:rPr lang="en-US" dirty="0"/>
              <a:t>Show the predicted price prominently.</a:t>
            </a:r>
          </a:p>
          <a:p>
            <a:r>
              <a:rPr lang="en-US" dirty="0"/>
              <a:t>Include a section titled "Why this price?" that uses LIME or similar techniques to explain the reasoning behind the prediction.</a:t>
            </a:r>
          </a:p>
          <a:p>
            <a:r>
              <a:rPr lang="en-US" b="1" dirty="0"/>
              <a:t>Wireframe 4: Price Trend Forecasting (Optional)</a:t>
            </a:r>
            <a:endParaRPr lang="en-US" dirty="0"/>
          </a:p>
          <a:p>
            <a:r>
              <a:rPr lang="en-US" dirty="0"/>
              <a:t>Include a graph that forecasts price trends over time.</a:t>
            </a:r>
          </a:p>
          <a:p>
            <a:r>
              <a:rPr lang="en-US" dirty="0"/>
              <a:t>The X-axis could represent time (months, years), and the Y-axis shows the predicted price</a:t>
            </a:r>
          </a:p>
          <a:p>
            <a:r>
              <a:rPr lang="en-US" b="1" dirty="0"/>
              <a:t>Wireframe 5: Real-world Application Integration (Optional)</a:t>
            </a:r>
            <a:endParaRPr lang="en-US" dirty="0"/>
          </a:p>
          <a:p>
            <a:r>
              <a:rPr lang="en-US" dirty="0"/>
              <a:t>Mockup a car dealership pricing tool dashboard.</a:t>
            </a:r>
          </a:p>
          <a:p>
            <a:r>
              <a:rPr lang="en-US" dirty="0"/>
              <a:t>Users can input car details and see the predicted price alongside a suggested selling price.</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1255</Words>
  <Application>Microsoft Office PowerPoint</Application>
  <PresentationFormat>Custom</PresentationFormat>
  <Paragraphs>98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PREDICTING CAR PURCHASING AND SALES PRICES WITH RNN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cp:revision>
  <dcterms:created xsi:type="dcterms:W3CDTF">2024-04-04T08:04:31Z</dcterms:created>
  <dcterms:modified xsi:type="dcterms:W3CDTF">2024-04-04T09:00:02Z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