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86" r:id="rId3"/>
    <p:sldId id="281" r:id="rId4"/>
    <p:sldId id="283" r:id="rId5"/>
    <p:sldId id="277" r:id="rId6"/>
    <p:sldId id="273" r:id="rId7"/>
    <p:sldId id="278" r:id="rId8"/>
    <p:sldId id="274" r:id="rId9"/>
    <p:sldId id="276" r:id="rId10"/>
    <p:sldId id="284" r:id="rId11"/>
    <p:sldId id="285" r:id="rId12"/>
    <p:sldId id="269" r:id="rId13"/>
    <p:sldId id="279" r:id="rId14"/>
    <p:sldId id="280" r:id="rId15"/>
    <p:sldId id="270" r:id="rId16"/>
    <p:sldId id="287" r:id="rId17"/>
    <p:sldId id="289" r:id="rId18"/>
    <p:sldId id="290" r:id="rId19"/>
    <p:sldId id="291" r:id="rId20"/>
    <p:sldId id="282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BDAAFD-9420-4046-B9C8-CA3CB6B7AF53}">
          <p14:sldIdLst>
            <p14:sldId id="256"/>
            <p14:sldId id="286"/>
            <p14:sldId id="281"/>
            <p14:sldId id="283"/>
            <p14:sldId id="277"/>
            <p14:sldId id="273"/>
            <p14:sldId id="278"/>
            <p14:sldId id="274"/>
            <p14:sldId id="276"/>
            <p14:sldId id="284"/>
            <p14:sldId id="285"/>
            <p14:sldId id="269"/>
            <p14:sldId id="279"/>
            <p14:sldId id="280"/>
            <p14:sldId id="270"/>
            <p14:sldId id="287"/>
            <p14:sldId id="289"/>
            <p14:sldId id="290"/>
            <p14:sldId id="291"/>
            <p14:sldId id="28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5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3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studio.com/web/packages/CopulaDTA/vignettes/CopulaDTA_Vignette.html" TargetMode="External"/><Relationship Id="rId2" Type="http://schemas.openxmlformats.org/officeDocument/2006/relationships/hyperlink" Target="https://github.com/VNyaga/ESMARConf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lnSpc>
                <a:spcPct val="89000"/>
              </a:lnSpc>
              <a:spcBef>
                <a:spcPct val="0"/>
              </a:spcBef>
            </a:pPr>
            <a:r>
              <a:rPr lang="en-GB" sz="3600" dirty="0">
                <a:cs typeface="Aharoni" panose="02010803020104030203" pitchFamily="2" charset="-79"/>
              </a:rPr>
              <a:t>Meta-analysis of Diagnostic Test Accuracy studies with </a:t>
            </a:r>
            <a:r>
              <a:rPr lang="en-GB" sz="3600" dirty="0" err="1">
                <a:cs typeface="Aharoni" panose="02010803020104030203" pitchFamily="2" charset="-79"/>
              </a:rPr>
              <a:t>CopulaDTA</a:t>
            </a:r>
            <a:br>
              <a:rPr lang="en-US" sz="135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Victoria N Nyaga, PhD</a:t>
            </a:r>
          </a:p>
          <a:p>
            <a:r>
              <a:rPr lang="en-US" dirty="0" err="1">
                <a:cs typeface="Aharoni" panose="02010803020104030203" pitchFamily="2" charset="-79"/>
              </a:rPr>
              <a:t>Sciensano</a:t>
            </a:r>
            <a:r>
              <a:rPr lang="en-US" dirty="0">
                <a:cs typeface="Aharoni" panose="02010803020104030203" pitchFamily="2" charset="-79"/>
              </a:rPr>
              <a:t>, Belgium</a:t>
            </a:r>
          </a:p>
          <a:p>
            <a:r>
              <a:rPr lang="en-US" dirty="0">
                <a:cs typeface="Aharoni" panose="02010803020104030203" pitchFamily="2" charset="-79"/>
              </a:rPr>
              <a:t>ESMARConf2023</a:t>
            </a:r>
          </a:p>
        </p:txBody>
      </p:sp>
    </p:spTree>
    <p:extLst>
      <p:ext uri="{BB962C8B-B14F-4D97-AF65-F5344CB8AC3E}">
        <p14:creationId xmlns:p14="http://schemas.microsoft.com/office/powerpoint/2010/main" val="26669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 txBox="1">
            <a:spLocks/>
          </p:cNvSpPr>
          <p:nvPr/>
        </p:nvSpPr>
        <p:spPr>
          <a:xfrm>
            <a:off x="5347348" y="3244812"/>
            <a:ext cx="2710801" cy="3064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Extremely large CI for 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Large CI for </a:t>
            </a:r>
            <a:r>
              <a:rPr lang="en-US" sz="1400" dirty="0" err="1">
                <a:solidFill>
                  <a:schemeClr val="bg1"/>
                </a:solidFill>
              </a:rPr>
              <a:t>sp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Parameter on the boundary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Sparse data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End of the road</a:t>
            </a:r>
          </a:p>
          <a:p>
            <a:pPr marL="397764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Challenge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4311" y="4397734"/>
            <a:ext cx="121484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311" y="5384025"/>
            <a:ext cx="217496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Solution 1.2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1.1 - </a:t>
            </a:r>
            <a:r>
              <a:rPr lang="en-US" dirty="0" err="1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tp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="PLO“, 	method=‘EE’)</a:t>
            </a:r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tn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="PLO")</a:t>
            </a:r>
          </a:p>
        </p:txBody>
      </p:sp>
    </p:spTree>
    <p:extLst>
      <p:ext uri="{BB962C8B-B14F-4D97-AF65-F5344CB8AC3E}">
        <p14:creationId xmlns:p14="http://schemas.microsoft.com/office/powerpoint/2010/main" val="155951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/>
                  <a:t>Cochrane Recommended model: Bivariate random-effects meta-analysis 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(2005),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(2008), Chu and Cole (2006)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(2007))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49386" y="5818418"/>
            <a:ext cx="3318676" cy="490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a ‘dedicated’ package!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3422" y="3137633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read.csv('https://…/Ying1.csv',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28851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21289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𝑙𝑠𝑒𝑖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i="1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35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𝑙𝑠𝑒𝑖</m:t>
                                        </m:r>
                                      </m:sub>
                                      <m:sup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𝑐𝑝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2128981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2 - </a:t>
            </a:r>
            <a:r>
              <a:rPr lang="en-US" dirty="0" err="1"/>
              <a:t>Mada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696319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fit = </a:t>
            </a:r>
            <a:r>
              <a:rPr lang="en-US" sz="1350" dirty="0" err="1"/>
              <a:t>reitsma</a:t>
            </a:r>
            <a:r>
              <a:rPr lang="en-US" sz="1350" dirty="0"/>
              <a:t>(ying1, correction = 0)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347348" y="3244812"/>
            <a:ext cx="2710802" cy="3064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Undefined data points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Sparse data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Enable continuity correction (0.5)</a:t>
            </a:r>
          </a:p>
          <a:p>
            <a:pPr marL="397764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2435" y="3279778"/>
            <a:ext cx="2202665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Challenge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22435" y="3997846"/>
            <a:ext cx="136224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2435" y="4913510"/>
            <a:ext cx="2438862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Solution 2.1 </a:t>
            </a:r>
          </a:p>
        </p:txBody>
      </p:sp>
    </p:spTree>
    <p:extLst>
      <p:ext uri="{BB962C8B-B14F-4D97-AF65-F5344CB8AC3E}">
        <p14:creationId xmlns:p14="http://schemas.microsoft.com/office/powerpoint/2010/main" val="104209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23367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𝑙𝑠𝑒𝑖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i="1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35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𝑙𝑠𝑒𝑖</m:t>
                                        </m:r>
                                      </m:sub>
                                      <m:sup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𝑐𝑝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2336730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2 - </a:t>
            </a:r>
            <a:r>
              <a:rPr lang="en-US" dirty="0" err="1"/>
              <a:t>Mada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696319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fit = </a:t>
            </a:r>
            <a:r>
              <a:rPr lang="en-US" sz="1350" dirty="0" err="1"/>
              <a:t>reitsma</a:t>
            </a:r>
            <a:r>
              <a:rPr lang="en-US" sz="1350" dirty="0"/>
              <a:t>(ying1)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347348" y="3244812"/>
            <a:ext cx="2710802" cy="3064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Large CI for </a:t>
            </a:r>
            <a:r>
              <a:rPr lang="en-US" sz="1400" dirty="0" err="1">
                <a:solidFill>
                  <a:schemeClr val="bg1"/>
                </a:solidFill>
              </a:rPr>
              <a:t>sp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Different conclusion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Sparse 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Continuity correction (0.5)</a:t>
            </a:r>
          </a:p>
          <a:p>
            <a:pPr marL="397764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2435" y="3279778"/>
            <a:ext cx="2202665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Challenge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22435" y="4360628"/>
            <a:ext cx="136224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331282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736" t="24124" r="22617" b="21399"/>
          <a:stretch/>
        </p:blipFill>
        <p:spPr>
          <a:xfrm>
            <a:off x="821339" y="2286000"/>
            <a:ext cx="7236811" cy="3854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35426" y="1641148"/>
            <a:ext cx="195539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Corrected CIs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8240" y="4786657"/>
            <a:ext cx="2277186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Med:0.97 [0.82, 1.00]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9680" y="4803185"/>
            <a:ext cx="228653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Med:0.97 [0.31, 1.00]</a:t>
            </a:r>
          </a:p>
        </p:txBody>
      </p:sp>
    </p:spTree>
    <p:extLst>
      <p:ext uri="{BB962C8B-B14F-4D97-AF65-F5344CB8AC3E}">
        <p14:creationId xmlns:p14="http://schemas.microsoft.com/office/powerpoint/2010/main" val="1072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Bayesian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/>
                  <a:t>Cochrane Recommended model: Bivariate random-effects meta-analysis 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(2005),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(2008), Chu and Cole (2006)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(2007))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 txBox="1">
            <a:spLocks/>
          </p:cNvSpPr>
          <p:nvPr/>
        </p:nvSpPr>
        <p:spPr>
          <a:xfrm>
            <a:off x="5347348" y="3244812"/>
            <a:ext cx="2710801" cy="2524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Assume that the se and </a:t>
            </a:r>
            <a:r>
              <a:rPr lang="en-US" sz="1400" dirty="0" err="1">
                <a:solidFill>
                  <a:schemeClr val="bg1"/>
                </a:solidFill>
              </a:rPr>
              <a:t>sp</a:t>
            </a:r>
            <a:r>
              <a:rPr lang="en-US" sz="1400" dirty="0">
                <a:solidFill>
                  <a:schemeClr val="bg1"/>
                </a:solidFill>
              </a:rPr>
              <a:t> of the test is 0.5 (useless).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Assume correlation is 0.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Update opinion given the data.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Principle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CopulaDTA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6823" y="3051384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Copula with logit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0370C-580B-DEF9-521C-23FED3FC1ACE}"/>
              </a:ext>
            </a:extLst>
          </p:cNvPr>
          <p:cNvSpPr txBox="1"/>
          <p:nvPr/>
        </p:nvSpPr>
        <p:spPr>
          <a:xfrm>
            <a:off x="4739474" y="1749760"/>
            <a:ext cx="363643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Interest: Estimation and inference about the overall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88281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Bayesian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CopulaDTA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8096" y="3860155"/>
            <a:ext cx="4290605" cy="1962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gauss &lt;-  </a:t>
            </a:r>
            <a:r>
              <a:rPr lang="en-US" sz="1350" dirty="0" err="1"/>
              <a:t>cdtamodel</a:t>
            </a:r>
            <a:r>
              <a:rPr lang="en-US" sz="1350" dirty="0"/>
              <a:t>(copula = 'gauss’)</a:t>
            </a:r>
          </a:p>
          <a:p>
            <a:endParaRPr lang="en-US" sz="1350" dirty="0"/>
          </a:p>
          <a:p>
            <a:r>
              <a:rPr lang="en-GB" sz="1350" dirty="0"/>
              <a:t>fit2 &lt;- fit(gauss,            </a:t>
            </a:r>
          </a:p>
          <a:p>
            <a:pPr lvl="1"/>
            <a:r>
              <a:rPr lang="en-GB" sz="1350" dirty="0"/>
              <a:t>SID='author',            </a:t>
            </a:r>
          </a:p>
          <a:p>
            <a:pPr lvl="1"/>
            <a:r>
              <a:rPr lang="en-GB" sz="1350" dirty="0"/>
              <a:t>data=ying1,           </a:t>
            </a:r>
          </a:p>
          <a:p>
            <a:pPr lvl="1"/>
            <a:r>
              <a:rPr lang="en-GB" sz="1350" dirty="0"/>
              <a:t> </a:t>
            </a:r>
            <a:r>
              <a:rPr lang="en-GB" sz="1350" dirty="0" err="1"/>
              <a:t>iter</a:t>
            </a:r>
            <a:r>
              <a:rPr lang="en-GB" sz="1350" dirty="0"/>
              <a:t>=2000,            </a:t>
            </a:r>
          </a:p>
          <a:p>
            <a:pPr lvl="1"/>
            <a:r>
              <a:rPr lang="en-GB" sz="1350" dirty="0"/>
              <a:t>warmup=1000,            </a:t>
            </a:r>
          </a:p>
          <a:p>
            <a:pPr lvl="1"/>
            <a:r>
              <a:rPr lang="en-GB" sz="1350" dirty="0"/>
              <a:t>thin=1,            </a:t>
            </a:r>
          </a:p>
          <a:p>
            <a:pPr lvl="1"/>
            <a:r>
              <a:rPr lang="en-GB" sz="1350" dirty="0"/>
              <a:t>seed=3)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5851" y="31770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Copula with logit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0370C-580B-DEF9-521C-23FED3FC1ACE}"/>
              </a:ext>
            </a:extLst>
          </p:cNvPr>
          <p:cNvSpPr txBox="1"/>
          <p:nvPr/>
        </p:nvSpPr>
        <p:spPr>
          <a:xfrm>
            <a:off x="4739474" y="1749760"/>
            <a:ext cx="363643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Interest: Estimation and inference about the overall sensitivity and specificity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6A1CD-F7BC-9D28-7B35-749C6C8BC9D6}"/>
              </a:ext>
            </a:extLst>
          </p:cNvPr>
          <p:cNvSpPr/>
          <p:nvPr/>
        </p:nvSpPr>
        <p:spPr>
          <a:xfrm>
            <a:off x="5208017" y="3860155"/>
            <a:ext cx="3417824" cy="1131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GB" sz="1350" dirty="0" err="1"/>
              <a:t>traceplot</a:t>
            </a:r>
            <a:r>
              <a:rPr lang="en-GB" sz="1350" dirty="0"/>
              <a:t>(fit1)</a:t>
            </a:r>
          </a:p>
          <a:p>
            <a:pPr lvl="1"/>
            <a:endParaRPr lang="en-GB" sz="1350" dirty="0"/>
          </a:p>
          <a:p>
            <a:pPr lvl="1"/>
            <a:r>
              <a:rPr lang="en-GB" sz="1350" dirty="0"/>
              <a:t>print(fit1)</a:t>
            </a:r>
          </a:p>
          <a:p>
            <a:pPr lvl="1"/>
            <a:endParaRPr lang="en-GB" sz="1350" dirty="0"/>
          </a:p>
          <a:p>
            <a:pPr lvl="1"/>
            <a:r>
              <a:rPr lang="en-GB" sz="1350" dirty="0"/>
              <a:t>plot(fit1)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240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0EF2-8AFE-72DE-E297-0EB76238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Bayesian Framework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9B97C-5CE2-172F-49F6-2B60428FF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23" b="18914"/>
          <a:stretch/>
        </p:blipFill>
        <p:spPr>
          <a:xfrm>
            <a:off x="1596800" y="1505416"/>
            <a:ext cx="5450982" cy="53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Bayesian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CopulaDTA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8096" y="3860155"/>
            <a:ext cx="4290605" cy="23775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 err="1"/>
              <a:t>fgm</a:t>
            </a:r>
            <a:r>
              <a:rPr lang="en-US" sz="1350" dirty="0"/>
              <a:t> &lt;-  </a:t>
            </a:r>
            <a:r>
              <a:rPr lang="en-US" sz="1350" dirty="0" err="1"/>
              <a:t>cdtamodel</a:t>
            </a:r>
            <a:r>
              <a:rPr lang="en-US" sz="1350" dirty="0"/>
              <a:t>(copula = ‘</a:t>
            </a:r>
            <a:r>
              <a:rPr lang="en-US" sz="1350" dirty="0" err="1"/>
              <a:t>fgm</a:t>
            </a:r>
            <a:r>
              <a:rPr lang="en-US" sz="1350" dirty="0"/>
              <a:t>’)</a:t>
            </a:r>
          </a:p>
          <a:p>
            <a:endParaRPr lang="en-US" sz="1350" dirty="0"/>
          </a:p>
          <a:p>
            <a:r>
              <a:rPr lang="en-GB" sz="1350" dirty="0"/>
              <a:t>fit2 &lt;- fit(</a:t>
            </a:r>
            <a:r>
              <a:rPr lang="en-GB" sz="1350" dirty="0" err="1"/>
              <a:t>fgm</a:t>
            </a:r>
            <a:r>
              <a:rPr lang="en-GB" sz="1350" dirty="0"/>
              <a:t>,            </a:t>
            </a:r>
          </a:p>
          <a:p>
            <a:pPr lvl="1"/>
            <a:r>
              <a:rPr lang="en-GB" sz="1350" dirty="0"/>
              <a:t>SID='author',            </a:t>
            </a:r>
          </a:p>
          <a:p>
            <a:pPr lvl="1"/>
            <a:r>
              <a:rPr lang="en-GB" sz="1350" dirty="0"/>
              <a:t>data=ying1,           </a:t>
            </a:r>
          </a:p>
          <a:p>
            <a:pPr lvl="1"/>
            <a:r>
              <a:rPr lang="en-GB" sz="1350" dirty="0"/>
              <a:t> </a:t>
            </a:r>
            <a:r>
              <a:rPr lang="en-GB" sz="1350" dirty="0" err="1"/>
              <a:t>iter</a:t>
            </a:r>
            <a:r>
              <a:rPr lang="en-GB" sz="1350" dirty="0"/>
              <a:t>=2000,            </a:t>
            </a:r>
          </a:p>
          <a:p>
            <a:pPr lvl="1"/>
            <a:r>
              <a:rPr lang="en-GB" sz="1350" dirty="0"/>
              <a:t>warmup=1000,            </a:t>
            </a:r>
          </a:p>
          <a:p>
            <a:pPr lvl="1"/>
            <a:r>
              <a:rPr lang="en-GB" sz="1350" dirty="0"/>
              <a:t>thin=1,            </a:t>
            </a:r>
          </a:p>
          <a:p>
            <a:pPr lvl="1"/>
            <a:r>
              <a:rPr lang="en-GB" sz="1350" dirty="0"/>
              <a:t>seed=3)</a:t>
            </a:r>
            <a:endParaRPr lang="en-US" sz="1350" dirty="0"/>
          </a:p>
          <a:p>
            <a:pPr lvl="1"/>
            <a:endParaRPr lang="en-US" sz="1350" dirty="0"/>
          </a:p>
          <a:p>
            <a:pPr lvl="1"/>
            <a:r>
              <a:rPr lang="en-GB" sz="1350" dirty="0"/>
              <a:t>plot(fit2)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0370C-580B-DEF9-521C-23FED3FC1ACE}"/>
              </a:ext>
            </a:extLst>
          </p:cNvPr>
          <p:cNvSpPr txBox="1"/>
          <p:nvPr/>
        </p:nvSpPr>
        <p:spPr>
          <a:xfrm>
            <a:off x="4739474" y="1749760"/>
            <a:ext cx="363643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Interest: Estimation and inference about the overall sensitivity and specificity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9FFD6-B1AA-06D0-C7B6-19884782C1D3}"/>
              </a:ext>
            </a:extLst>
          </p:cNvPr>
          <p:cNvSpPr/>
          <p:nvPr/>
        </p:nvSpPr>
        <p:spPr>
          <a:xfrm>
            <a:off x="1085851" y="31770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FGM Copula (weak correlation)</a:t>
            </a:r>
          </a:p>
        </p:txBody>
      </p:sp>
    </p:spTree>
    <p:extLst>
      <p:ext uri="{BB962C8B-B14F-4D97-AF65-F5344CB8AC3E}">
        <p14:creationId xmlns:p14="http://schemas.microsoft.com/office/powerpoint/2010/main" val="263231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0EF2-8AFE-72DE-E297-0EB76238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Bayesian Framework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8DB1B-1351-DA65-4162-659B012EF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4" b="20903"/>
          <a:stretch/>
        </p:blipFill>
        <p:spPr>
          <a:xfrm>
            <a:off x="1691235" y="1583254"/>
            <a:ext cx="5305899" cy="51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CBCD-B360-EFD6-4B8F-FC682242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Copuladta</a:t>
            </a:r>
            <a:r>
              <a:rPr lang="en-GB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A947-46C1-8A7F-F5B9-7048DF79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Common scenarios in meta-analysis of DTA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Few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Sparse data i.e. Zero/low counts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Non-identifiability of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Convergence with missing/large standard errors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996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Copuladta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8096" y="3213106"/>
                <a:ext cx="4290605" cy="2612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..I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35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35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13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3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5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GB" sz="135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35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13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𝑐𝑜𝑝𝑢𝑙𝑎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3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 algn="ctr"/>
                <a:r>
                  <a:rPr lang="en-GB" sz="1350" b="0" i="1" dirty="0">
                    <a:latin typeface="Cambria Math" panose="02040503050406030204" pitchFamily="18" charset="0"/>
                  </a:rPr>
                  <a:t>g is logit/</a:t>
                </a:r>
                <a:r>
                  <a:rPr lang="en-GB" sz="1350" i="1" dirty="0">
                    <a:latin typeface="Cambria Math" panose="02040503050406030204" pitchFamily="18" charset="0"/>
                  </a:rPr>
                  <a:t>identity </a:t>
                </a:r>
                <a:r>
                  <a:rPr lang="en-GB" sz="1350" b="0" i="1" dirty="0">
                    <a:latin typeface="Cambria Math" panose="02040503050406030204" pitchFamily="18" charset="0"/>
                  </a:rPr>
                  <a:t>link</a:t>
                </a:r>
              </a:p>
              <a:p>
                <a:pPr algn="ctr"/>
                <a:r>
                  <a:rPr lang="en-GB" sz="1350" b="0" i="1" dirty="0">
                    <a:latin typeface="Cambria Math" panose="02040503050406030204" pitchFamily="18" charset="0"/>
                  </a:rPr>
                  <a:t>f is a normal/beta marginal dis</a:t>
                </a:r>
                <a:r>
                  <a:rPr lang="en-GB" sz="1350" i="1" dirty="0">
                    <a:latin typeface="Cambria Math" panose="02040503050406030204" pitchFamily="18" charset="0"/>
                  </a:rPr>
                  <a:t>tribution</a:t>
                </a:r>
                <a:endParaRPr lang="en-GB" sz="135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1350" dirty="0"/>
              </a:p>
              <a:p>
                <a:r>
                  <a:rPr lang="en-US" sz="1350" dirty="0"/>
                  <a:t>Copulas: Gaussian, FGM, Frank, Clayton90, Clayton270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3213106"/>
                <a:ext cx="4290605" cy="2612125"/>
              </a:xfrm>
              <a:prstGeom prst="rect">
                <a:avLst/>
              </a:prstGeom>
              <a:blipFill>
                <a:blip r:embed="rId2"/>
                <a:stretch>
                  <a:fillRect l="-142" b="-116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9923D-1F78-3765-47AF-8C744AB12F04}"/>
              </a:ext>
            </a:extLst>
          </p:cNvPr>
          <p:cNvGrpSpPr/>
          <p:nvPr/>
        </p:nvGrpSpPr>
        <p:grpSpPr>
          <a:xfrm>
            <a:off x="5570868" y="4051524"/>
            <a:ext cx="2710801" cy="2524560"/>
            <a:chOff x="5347348" y="3244812"/>
            <a:chExt cx="2710801" cy="2524560"/>
          </a:xfrm>
        </p:grpSpPr>
        <p:sp>
          <p:nvSpPr>
            <p:cNvPr id="8" name="Content Placeholder 4"/>
            <p:cNvSpPr txBox="1">
              <a:spLocks/>
            </p:cNvSpPr>
            <p:nvPr/>
          </p:nvSpPr>
          <p:spPr>
            <a:xfrm>
              <a:off x="5347348" y="3244812"/>
              <a:ext cx="2710801" cy="25245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>
              <a:no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Flexibility</a:t>
              </a:r>
            </a:p>
            <a:p>
              <a:pPr marL="873252" lvl="1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Binomial-normal models</a:t>
              </a:r>
            </a:p>
            <a:p>
              <a:pPr marL="873252" lvl="1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Beta-binomial models</a:t>
              </a:r>
            </a:p>
            <a:p>
              <a:pPr marL="873252" lvl="1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Include covariates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More meaningful parameters (mean, not median)</a:t>
              </a:r>
            </a:p>
            <a:p>
              <a:pPr lvl="1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4311" y="3279778"/>
              <a:ext cx="1964327" cy="315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350" dirty="0"/>
                <a:t>Benefits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92109" y="2149928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Principle - </a:t>
            </a:r>
            <a:r>
              <a:rPr lang="en-US" dirty="0" err="1"/>
              <a:t>Sklar’s</a:t>
            </a:r>
            <a:r>
              <a:rPr lang="en-US" dirty="0"/>
              <a:t> Theorem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956D9-6704-83C1-CA58-9AAA8AFB4EC2}"/>
              </a:ext>
            </a:extLst>
          </p:cNvPr>
          <p:cNvGrpSpPr/>
          <p:nvPr/>
        </p:nvGrpSpPr>
        <p:grpSpPr>
          <a:xfrm>
            <a:off x="5570867" y="1839259"/>
            <a:ext cx="2710801" cy="2008570"/>
            <a:chOff x="5347348" y="3244812"/>
            <a:chExt cx="2710801" cy="2524560"/>
          </a:xfrm>
        </p:grpSpPr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F7CB308B-3F09-80B0-79CD-5FEA2430893E}"/>
                </a:ext>
              </a:extLst>
            </p:cNvPr>
            <p:cNvSpPr txBox="1">
              <a:spLocks/>
            </p:cNvSpPr>
            <p:nvPr/>
          </p:nvSpPr>
          <p:spPr>
            <a:xfrm>
              <a:off x="5347348" y="3244812"/>
              <a:ext cx="2710801" cy="25245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>
              <a:no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Assume that the se and </a:t>
              </a:r>
              <a:r>
                <a:rPr lang="en-US" sz="1400" dirty="0" err="1">
                  <a:solidFill>
                    <a:schemeClr val="bg1"/>
                  </a:solidFill>
                </a:rPr>
                <a:t>sp</a:t>
              </a:r>
              <a:r>
                <a:rPr lang="en-US" sz="1400" dirty="0">
                  <a:solidFill>
                    <a:schemeClr val="bg1"/>
                  </a:solidFill>
                </a:rPr>
                <a:t> of the test is 0.5 (useless).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Assume correlation is 0.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Update opinion given the data.</a:t>
              </a:r>
            </a:p>
            <a:p>
              <a:pPr lvl="1"/>
              <a:endParaRPr lang="en-US" sz="1400" dirty="0">
                <a:solidFill>
                  <a:schemeClr val="bg1"/>
                </a:solidFill>
              </a:endParaRPr>
            </a:p>
            <a:p>
              <a:pPr lvl="1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CCC397-E39B-4F0A-4B4F-CBE15425C0E5}"/>
                </a:ext>
              </a:extLst>
            </p:cNvPr>
            <p:cNvSpPr/>
            <p:nvPr/>
          </p:nvSpPr>
          <p:spPr>
            <a:xfrm>
              <a:off x="5414311" y="3279778"/>
              <a:ext cx="1964327" cy="315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350" dirty="0"/>
                <a:t>Principle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98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DA00-636E-6B3B-DD0E-00F9F9E2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5DD5-32FB-EDE5-0A47-F432C21C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599527" cy="4023360"/>
          </a:xfrm>
        </p:spPr>
        <p:txBody>
          <a:bodyPr/>
          <a:lstStyle/>
          <a:p>
            <a:r>
              <a:rPr lang="nl-BE" dirty="0">
                <a:hlinkClick r:id="rId2"/>
              </a:rPr>
              <a:t>https://github.com/VNyaga/ESMARConf2023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Jstatsoft</a:t>
            </a:r>
            <a:r>
              <a:rPr lang="nl-BE" dirty="0"/>
              <a:t> </a:t>
            </a:r>
            <a:r>
              <a:rPr lang="nl-BE" dirty="0" err="1"/>
              <a:t>publication</a:t>
            </a:r>
            <a:r>
              <a:rPr lang="nl-BE" dirty="0"/>
              <a:t> on </a:t>
            </a:r>
            <a:r>
              <a:rPr lang="nl-BE" dirty="0" err="1"/>
              <a:t>CopulaDTA</a:t>
            </a:r>
            <a:endParaRPr lang="nl-BE" dirty="0"/>
          </a:p>
          <a:p>
            <a:pPr marL="0" indent="0">
              <a:buNone/>
            </a:pPr>
            <a:r>
              <a:rPr lang="nl-BE" sz="1600" dirty="0">
                <a:hlinkClick r:id="rId3"/>
              </a:rPr>
              <a:t>https://cran.rstudio.com/web/packages/CopulaDTA/vignettes/CopulaDTA_Vignette.html</a:t>
            </a:r>
            <a:endParaRPr lang="nl-BE" sz="16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8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63643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Interest: Estimation and inference about the overall sensitivity and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/>
                  <a:t>Cochrane Recommended model: Bivariate random-effects meta-analysis 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(2005),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(2008), Chu and Cole (2006)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(2007))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49386" y="5818418"/>
            <a:ext cx="3318676" cy="490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dedicated package!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3422" y="3137633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read.csv('https://…/Ying1.csv',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398991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/>
                  <a:t>Cochrane Recommended model: Bivariate random-effects meta-analysis 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(2005),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(2008), Chu and Cole (2006)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(2007))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49386" y="5818418"/>
            <a:ext cx="3318676" cy="490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dedicated package!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5347348" y="3244812"/>
                <a:ext cx="2710801" cy="25245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Model is non-identifiable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5 parameters to estimate from 4* data points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Reduce the parameters; assume/fix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= 0 </a:t>
                </a:r>
              </a:p>
              <a:p>
                <a:pPr marL="397764" lvl="1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48" y="3244812"/>
                <a:ext cx="2710801" cy="2524560"/>
              </a:xfrm>
              <a:prstGeom prst="rect">
                <a:avLst/>
              </a:prstGeom>
              <a:blipFill>
                <a:blip r:embed="rId3"/>
                <a:stretch>
                  <a:fillRect l="-674" r="-1573" b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Challenge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4311" y="3997846"/>
            <a:ext cx="121484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311" y="4913510"/>
            <a:ext cx="217496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Solution 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there were a dedicated package…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3422" y="3137633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read.csv('https://…/Ying1.csv',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227234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284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1 - </a:t>
            </a:r>
            <a:r>
              <a:rPr lang="en-US" dirty="0" err="1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tp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="PLO")</a:t>
            </a:r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tn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="PLO")</a:t>
            </a:r>
          </a:p>
        </p:txBody>
      </p:sp>
    </p:spTree>
    <p:extLst>
      <p:ext uri="{BB962C8B-B14F-4D97-AF65-F5344CB8AC3E}">
        <p14:creationId xmlns:p14="http://schemas.microsoft.com/office/powerpoint/2010/main" val="84982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931" b="22667"/>
          <a:stretch/>
        </p:blipFill>
        <p:spPr>
          <a:xfrm>
            <a:off x="419916" y="2168842"/>
            <a:ext cx="8480244" cy="45890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959" y="2660355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 err="1"/>
              <a:t>forest.rma</a:t>
            </a:r>
            <a:r>
              <a:rPr lang="en-US" sz="1350" dirty="0"/>
              <a:t>(</a:t>
            </a:r>
            <a:r>
              <a:rPr lang="en-US" sz="1350" dirty="0" err="1"/>
              <a:t>sp</a:t>
            </a:r>
            <a:r>
              <a:rPr lang="en-US" sz="135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3017" y="5849102"/>
            <a:ext cx="2347280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Med:0.99 [0.23, 1.00]</a:t>
            </a:r>
          </a:p>
        </p:txBody>
      </p:sp>
      <p:sp>
        <p:nvSpPr>
          <p:cNvPr id="9" name="Rectangle 8"/>
          <p:cNvSpPr/>
          <p:nvPr/>
        </p:nvSpPr>
        <p:spPr>
          <a:xfrm>
            <a:off x="7055250" y="3023823"/>
            <a:ext cx="195539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Corrected CI</a:t>
            </a:r>
          </a:p>
        </p:txBody>
      </p:sp>
    </p:spTree>
    <p:extLst>
      <p:ext uri="{BB962C8B-B14F-4D97-AF65-F5344CB8AC3E}">
        <p14:creationId xmlns:p14="http://schemas.microsoft.com/office/powerpoint/2010/main" val="8197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5347348" y="3244812"/>
                <a:ext cx="2710801" cy="30645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Model for se not identifiable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Large CI for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sp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Parameter on the boundary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Sparse data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Reduce the parameters; assume/fix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= 0 for se</a:t>
                </a:r>
              </a:p>
              <a:p>
                <a:pPr marL="397764" lvl="1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48" y="3244812"/>
                <a:ext cx="2710801" cy="3064548"/>
              </a:xfrm>
              <a:prstGeom prst="rect">
                <a:avLst/>
              </a:prstGeom>
              <a:blipFill>
                <a:blip r:embed="rId3"/>
                <a:stretch>
                  <a:fillRect l="-674" r="-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Challenge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4311" y="4397734"/>
            <a:ext cx="121484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311" y="5384025"/>
            <a:ext cx="217496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Solution 1.1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1 - </a:t>
            </a:r>
            <a:r>
              <a:rPr lang="en-US" dirty="0" err="1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tp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="PLO“)</a:t>
            </a:r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tn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="PLO")</a:t>
            </a:r>
          </a:p>
        </p:txBody>
      </p:sp>
    </p:spTree>
    <p:extLst>
      <p:ext uri="{BB962C8B-B14F-4D97-AF65-F5344CB8AC3E}">
        <p14:creationId xmlns:p14="http://schemas.microsoft.com/office/powerpoint/2010/main" val="82705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/>
                  <a:t>i</a:t>
                </a:r>
                <a:r>
                  <a:rPr lang="en-US" sz="1350" i="1" dirty="0"/>
                  <a:t>=1, 2</a:t>
                </a:r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1.1 - </a:t>
            </a:r>
            <a:r>
              <a:rPr lang="en-US" dirty="0" err="1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tp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="PLO“, 	method=‘EE’)</a:t>
            </a:r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/>
              <a:t>rma.glmm</a:t>
            </a:r>
            <a:r>
              <a:rPr lang="en-US" sz="1350" dirty="0"/>
              <a:t>(xi=</a:t>
            </a:r>
            <a:r>
              <a:rPr lang="en-US" sz="1350" dirty="0" err="1"/>
              <a:t>tn</a:t>
            </a:r>
            <a:r>
              <a:rPr lang="en-US" sz="1350" dirty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="PLO")</a:t>
            </a:r>
          </a:p>
        </p:txBody>
      </p:sp>
    </p:spTree>
    <p:extLst>
      <p:ext uri="{BB962C8B-B14F-4D97-AF65-F5344CB8AC3E}">
        <p14:creationId xmlns:p14="http://schemas.microsoft.com/office/powerpoint/2010/main" val="36549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500" b="21346"/>
          <a:stretch/>
        </p:blipFill>
        <p:spPr>
          <a:xfrm>
            <a:off x="597959" y="2068475"/>
            <a:ext cx="8419284" cy="4667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959" y="2660355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 err="1"/>
              <a:t>forest.rma</a:t>
            </a:r>
            <a:r>
              <a:rPr lang="en-US" sz="1350" dirty="0"/>
              <a:t>(se)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5250" y="5849102"/>
            <a:ext cx="2015047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Med:1.00 [0, NA]</a:t>
            </a:r>
          </a:p>
        </p:txBody>
      </p:sp>
      <p:sp>
        <p:nvSpPr>
          <p:cNvPr id="9" name="Rectangle 8"/>
          <p:cNvSpPr/>
          <p:nvPr/>
        </p:nvSpPr>
        <p:spPr>
          <a:xfrm>
            <a:off x="7055250" y="3023823"/>
            <a:ext cx="195539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Corrected CI</a:t>
            </a:r>
          </a:p>
        </p:txBody>
      </p:sp>
    </p:spTree>
    <p:extLst>
      <p:ext uri="{BB962C8B-B14F-4D97-AF65-F5344CB8AC3E}">
        <p14:creationId xmlns:p14="http://schemas.microsoft.com/office/powerpoint/2010/main" val="4179216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950</TotalTime>
  <Words>1521</Words>
  <Application>Microsoft Office PowerPoint</Application>
  <PresentationFormat>On-screen Show (4:3)</PresentationFormat>
  <Paragraphs>431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Aharoni</vt:lpstr>
      <vt:lpstr>Arial</vt:lpstr>
      <vt:lpstr>Calibri</vt:lpstr>
      <vt:lpstr>Cambria Math</vt:lpstr>
      <vt:lpstr>Franklin Gothic Book</vt:lpstr>
      <vt:lpstr>Tw Cen MT</vt:lpstr>
      <vt:lpstr>Tw Cen MT Condensed</vt:lpstr>
      <vt:lpstr>Wingdings 3</vt:lpstr>
      <vt:lpstr>Integral</vt:lpstr>
      <vt:lpstr>Meta-analysis of Diagnostic Test Accuracy studies with CopulaDTA </vt:lpstr>
      <vt:lpstr>Why Copuladta?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Bayesian Framework</vt:lpstr>
      <vt:lpstr>Example 1 – Bayesian Framework</vt:lpstr>
      <vt:lpstr>Example 1 – Bayesian Framework</vt:lpstr>
      <vt:lpstr>Example 1 – Bayesian Framework</vt:lpstr>
      <vt:lpstr>Example 1 – Bayesian Framework</vt:lpstr>
      <vt:lpstr>Copuladta</vt:lpstr>
      <vt:lpstr>Materials</vt:lpstr>
    </vt:vector>
  </TitlesOfParts>
  <Company>SCIENSANO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statistical software for meta-analysis</dc:title>
  <dc:creator>Nyawira Nyaga, Victoria</dc:creator>
  <cp:lastModifiedBy>Dries Nollet</cp:lastModifiedBy>
  <cp:revision>59</cp:revision>
  <dcterms:created xsi:type="dcterms:W3CDTF">2018-09-24T13:38:11Z</dcterms:created>
  <dcterms:modified xsi:type="dcterms:W3CDTF">2023-02-28T10:32:05Z</dcterms:modified>
</cp:coreProperties>
</file>