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81" r:id="rId3"/>
    <p:sldId id="283" r:id="rId4"/>
    <p:sldId id="277" r:id="rId5"/>
    <p:sldId id="273" r:id="rId6"/>
    <p:sldId id="278" r:id="rId7"/>
    <p:sldId id="274" r:id="rId8"/>
    <p:sldId id="276" r:id="rId9"/>
    <p:sldId id="284" r:id="rId10"/>
    <p:sldId id="285" r:id="rId11"/>
    <p:sldId id="269" r:id="rId12"/>
    <p:sldId id="279" r:id="rId13"/>
    <p:sldId id="280" r:id="rId14"/>
    <p:sldId id="270" r:id="rId15"/>
    <p:sldId id="28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BDAAFD-9420-4046-B9C8-CA3CB6B7AF53}">
          <p14:sldIdLst>
            <p14:sldId id="256"/>
            <p14:sldId id="281"/>
            <p14:sldId id="283"/>
            <p14:sldId id="277"/>
            <p14:sldId id="273"/>
            <p14:sldId id="278"/>
            <p14:sldId id="274"/>
            <p14:sldId id="276"/>
            <p14:sldId id="284"/>
            <p14:sldId id="285"/>
            <p14:sldId id="269"/>
            <p14:sldId id="279"/>
            <p14:sldId id="280"/>
            <p14:sldId id="27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70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2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1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1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26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6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6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7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7DE6118-2437-4B30-8E3C-4D2BE6020583}" type="datetimeFigureOut">
              <a:rPr lang="en-US" smtClean="0"/>
              <a:pPr/>
              <a:t>2/27/2023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3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lnSpc>
                <a:spcPct val="89000"/>
              </a:lnSpc>
              <a:spcBef>
                <a:spcPct val="0"/>
              </a:spcBef>
            </a:pPr>
            <a:r>
              <a:rPr lang="en-GB" sz="3600" dirty="0">
                <a:cs typeface="Aharoni" panose="02010803020104030203" pitchFamily="2" charset="-79"/>
              </a:rPr>
              <a:t>Meta-analysis of Diagnostic Test Accuracy studies with </a:t>
            </a:r>
            <a:r>
              <a:rPr lang="en-GB" sz="3600" dirty="0" err="1">
                <a:cs typeface="Aharoni" panose="02010803020104030203" pitchFamily="2" charset="-79"/>
              </a:rPr>
              <a:t>CopulaDTA</a:t>
            </a:r>
            <a:r>
              <a:rPr lang="en-US" sz="1350" dirty="0"/>
              <a:t/>
            </a:r>
            <a:br>
              <a:rPr lang="en-US" sz="135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Aharoni" panose="02010803020104030203" pitchFamily="2" charset="-79"/>
              </a:rPr>
              <a:t>Victoria N Nyaga, PhD</a:t>
            </a:r>
          </a:p>
          <a:p>
            <a:r>
              <a:rPr lang="en-US" dirty="0" err="1" smtClean="0">
                <a:cs typeface="Aharoni" panose="02010803020104030203" pitchFamily="2" charset="-79"/>
              </a:rPr>
              <a:t>Sciensano</a:t>
            </a:r>
            <a:r>
              <a:rPr lang="en-US" dirty="0" smtClean="0">
                <a:cs typeface="Aharoni" panose="02010803020104030203" pitchFamily="2" charset="-79"/>
              </a:rPr>
              <a:t>, Belgium</a:t>
            </a:r>
          </a:p>
          <a:p>
            <a:r>
              <a:rPr lang="en-US" dirty="0" smtClean="0">
                <a:cs typeface="Aharoni" panose="02010803020104030203" pitchFamily="2" charset="-79"/>
              </a:rPr>
              <a:t>ESMARConf2023</a:t>
            </a:r>
            <a:endParaRPr lang="en-US" dirty="0"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69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Frequentist Framework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9474" y="1749760"/>
            <a:ext cx="3318676" cy="5078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Interest: Estimation and inference about the overall sensitivity and specificity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3422" y="3520774"/>
                <a:ext cx="4290605" cy="2499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For </a:t>
                </a:r>
                <a:r>
                  <a:rPr lang="en-US" sz="1350" i="1" dirty="0" err="1" smtClean="0"/>
                  <a:t>i</a:t>
                </a:r>
                <a:r>
                  <a:rPr lang="en-US" sz="1350" i="1" dirty="0" smtClean="0"/>
                  <a:t>=1</a:t>
                </a:r>
                <a:r>
                  <a:rPr lang="en-US" sz="1350" i="1" dirty="0"/>
                  <a:t>, 2</a:t>
                </a:r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𝑙𝑠𝑒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r>
                  <a:rPr lang="en-US" sz="1350" dirty="0" smtClean="0"/>
                  <a:t>Cochrane Recommended model: Bivariate </a:t>
                </a:r>
                <a:r>
                  <a:rPr lang="en-US" sz="1350" dirty="0"/>
                  <a:t>random-effects meta-analysis </a:t>
                </a:r>
                <a:r>
                  <a:rPr lang="en-US" sz="1350" dirty="0"/>
                  <a:t>model of </a:t>
                </a:r>
                <a:r>
                  <a:rPr lang="en-US" sz="1350" dirty="0" err="1"/>
                  <a:t>Reitsma</a:t>
                </a:r>
                <a:r>
                  <a:rPr lang="en-US" sz="1350" dirty="0"/>
                  <a:t> </a:t>
                </a:r>
                <a:r>
                  <a:rPr lang="en-US" sz="1350" i="1" dirty="0"/>
                  <a:t>et al</a:t>
                </a:r>
                <a:r>
                  <a:rPr lang="en-US" sz="1350" dirty="0"/>
                  <a:t>. </a:t>
                </a:r>
                <a:r>
                  <a:rPr lang="fr-FR" sz="1350" dirty="0"/>
                  <a:t>(</a:t>
                </a:r>
                <a:r>
                  <a:rPr lang="fr-FR" sz="1350" dirty="0"/>
                  <a:t>2005</a:t>
                </a:r>
                <a:r>
                  <a:rPr lang="fr-FR" sz="1350" dirty="0"/>
                  <a:t>), </a:t>
                </a:r>
                <a:r>
                  <a:rPr lang="fr-FR" sz="1350" dirty="0" err="1"/>
                  <a:t>Arends</a:t>
                </a:r>
                <a:r>
                  <a:rPr lang="fr-FR" sz="1350" dirty="0"/>
                  <a:t> </a:t>
                </a:r>
                <a:r>
                  <a:rPr lang="fr-FR" sz="1350" i="1" dirty="0"/>
                  <a:t>et al. </a:t>
                </a:r>
                <a:r>
                  <a:rPr lang="fr-FR" sz="1350" dirty="0"/>
                  <a:t>(2008</a:t>
                </a:r>
                <a:r>
                  <a:rPr lang="fr-FR" sz="1350" dirty="0"/>
                  <a:t>), Chu </a:t>
                </a:r>
                <a:r>
                  <a:rPr lang="fr-FR" sz="1350" dirty="0"/>
                  <a:t>and Cole (2006</a:t>
                </a:r>
                <a:r>
                  <a:rPr lang="fr-FR" sz="1350" dirty="0"/>
                  <a:t>) and Riley </a:t>
                </a:r>
                <a:r>
                  <a:rPr lang="fr-FR" sz="1350" i="1" dirty="0"/>
                  <a:t>et al. </a:t>
                </a:r>
                <a:r>
                  <a:rPr lang="fr-FR" sz="1350" dirty="0"/>
                  <a:t>(</a:t>
                </a:r>
                <a:r>
                  <a:rPr lang="fr-FR" sz="1350" dirty="0"/>
                  <a:t>2007</a:t>
                </a:r>
                <a:r>
                  <a:rPr lang="fr-FR" sz="1350" dirty="0" smtClean="0"/>
                  <a:t>))</a:t>
                </a:r>
              </a:p>
              <a:p>
                <a:endParaRPr lang="en-US" sz="135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520774"/>
                <a:ext cx="4290605" cy="2499082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249386" y="5818418"/>
            <a:ext cx="3318676" cy="490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There is a ‘dedicated’ package!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3422" y="3137633"/>
            <a:ext cx="4290605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ying1 &lt;- read.csv('https</a:t>
            </a:r>
            <a:r>
              <a:rPr lang="en-US" sz="1350" dirty="0" smtClean="0"/>
              <a:t>://…/</a:t>
            </a:r>
            <a:r>
              <a:rPr lang="en-US" sz="1350" dirty="0"/>
              <a:t>Ying1.csv', </a:t>
            </a:r>
            <a:r>
              <a:rPr lang="en-US" sz="1350" dirty="0" err="1"/>
              <a:t>sep</a:t>
            </a:r>
            <a:r>
              <a:rPr lang="en-US" sz="1350" dirty="0"/>
              <a:t>=',')</a:t>
            </a:r>
          </a:p>
        </p:txBody>
      </p:sp>
    </p:spTree>
    <p:extLst>
      <p:ext uri="{BB962C8B-B14F-4D97-AF65-F5344CB8AC3E}">
        <p14:creationId xmlns:p14="http://schemas.microsoft.com/office/powerpoint/2010/main" val="28851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Frequentist framework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9474" y="1749760"/>
            <a:ext cx="3318676" cy="5078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Interest: Estimation and inference about the overall sensitivity and specificity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3422" y="3253272"/>
                <a:ext cx="4290605" cy="21289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 smtClean="0"/>
                  <a:t>For </a:t>
                </a:r>
                <a:r>
                  <a:rPr lang="en-US" sz="1350" i="1" dirty="0" err="1" smtClean="0"/>
                  <a:t>i</a:t>
                </a:r>
                <a:r>
                  <a:rPr lang="en-US" sz="1350" i="1" dirty="0" smtClean="0"/>
                  <a:t>=1</a:t>
                </a:r>
                <a:r>
                  <a:rPr lang="en-US" sz="1350" i="1" dirty="0"/>
                  <a:t>, 2</a:t>
                </a:r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𝑙𝑠𝑒𝑖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=1/(</m:t>
                      </m:r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 b="0" i="0" smtClean="0"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350" i="1">
                          <a:latin typeface="Cambria Math" panose="02040503050406030204" pitchFamily="18" charset="0"/>
                        </a:rPr>
                        <m:t>=1/(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𝑑𝑖𝑠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35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𝑙𝑠𝑒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𝑙𝑠𝑒𝑖</m:t>
                                        </m:r>
                                      </m:sub>
                                      <m:sup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lang="en-US" sz="135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</m:t>
                                        </m:r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𝑐𝑝</m:t>
                                        </m:r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 smtClean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253272"/>
                <a:ext cx="4290605" cy="2128981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2 - </a:t>
            </a:r>
            <a:r>
              <a:rPr lang="en-US" dirty="0" err="1" smtClean="0"/>
              <a:t>Mada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3422" y="5696319"/>
            <a:ext cx="4475337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fit = </a:t>
            </a:r>
            <a:r>
              <a:rPr lang="en-US" sz="1350" dirty="0" err="1"/>
              <a:t>reitsma</a:t>
            </a:r>
            <a:r>
              <a:rPr lang="en-US" sz="1350" dirty="0"/>
              <a:t>(ying1, correction = 0</a:t>
            </a:r>
            <a:r>
              <a:rPr lang="en-US" sz="1350" dirty="0" smtClean="0"/>
              <a:t>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5347348" y="3244812"/>
            <a:ext cx="2710802" cy="30645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Undefined data points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Sparse data</a:t>
            </a:r>
          </a:p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Enable continuity correction (0.5)</a:t>
            </a:r>
            <a:endParaRPr lang="en-US" sz="1400" dirty="0">
              <a:solidFill>
                <a:schemeClr val="bg1"/>
              </a:solidFill>
            </a:endParaRPr>
          </a:p>
          <a:p>
            <a:pPr marL="397764" lvl="1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22435" y="3279778"/>
            <a:ext cx="2202665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 smtClean="0"/>
              <a:t>Challenge</a:t>
            </a:r>
            <a:endParaRPr 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5422435" y="3997846"/>
            <a:ext cx="1362247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Cause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22435" y="4913510"/>
            <a:ext cx="2438862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 smtClean="0"/>
              <a:t>Solution 2.1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04209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Frequentist framework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9474" y="1749760"/>
            <a:ext cx="3318676" cy="5078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Interest: Estimation and inference about the overall sensitivity and specificity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3422" y="3253272"/>
                <a:ext cx="4290605" cy="21289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 smtClean="0"/>
                  <a:t>For </a:t>
                </a:r>
                <a:r>
                  <a:rPr lang="en-US" sz="1350" i="1" dirty="0" err="1" smtClean="0"/>
                  <a:t>i</a:t>
                </a:r>
                <a:r>
                  <a:rPr lang="en-US" sz="1350" i="1" dirty="0" smtClean="0"/>
                  <a:t>=1</a:t>
                </a:r>
                <a:r>
                  <a:rPr lang="en-US" sz="1350" i="1" dirty="0"/>
                  <a:t>, 2</a:t>
                </a:r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𝑙𝑠𝑒𝑖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=1/(</m:t>
                      </m:r>
                      <m:sSub>
                        <m:sSub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 b="0" i="0" smtClean="0"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𝑠𝑒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350" i="1">
                          <a:latin typeface="Cambria Math" panose="02040503050406030204" pitchFamily="18" charset="0"/>
                        </a:rPr>
                        <m:t>=1/(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𝑑𝑖𝑠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 panose="02040503050406030204" pitchFamily="18" charset="0"/>
                        </a:rPr>
                        <m:t> (1−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35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𝑙𝑠𝑒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𝑙𝑠𝑒𝑖</m:t>
                                        </m:r>
                                      </m:sub>
                                      <m:sup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m:rPr>
                                        <m:brk m:alnAt="7"/>
                                      </m:rPr>
                                      <a:rPr lang="en-US" sz="135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</m:t>
                                        </m:r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𝑐𝑝</m:t>
                                        </m:r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 smtClean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253272"/>
                <a:ext cx="4290605" cy="2128981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2 - </a:t>
            </a:r>
            <a:r>
              <a:rPr lang="en-US" dirty="0" err="1" smtClean="0"/>
              <a:t>Mada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3422" y="5696319"/>
            <a:ext cx="4475337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fit = </a:t>
            </a:r>
            <a:r>
              <a:rPr lang="en-US" sz="1350" dirty="0" err="1" smtClean="0"/>
              <a:t>reitsma</a:t>
            </a:r>
            <a:r>
              <a:rPr lang="en-US" sz="1350" dirty="0" smtClean="0"/>
              <a:t>(ying1)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5347348" y="3244812"/>
            <a:ext cx="2710802" cy="30645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Large CI for </a:t>
            </a:r>
            <a:r>
              <a:rPr lang="en-US" sz="1400" dirty="0" err="1" smtClean="0">
                <a:solidFill>
                  <a:schemeClr val="bg1"/>
                </a:solidFill>
              </a:rPr>
              <a:t>sp</a:t>
            </a: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Different conclusion</a:t>
            </a:r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Sparse data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Continuity correction (0.5)</a:t>
            </a:r>
            <a:endParaRPr lang="en-US" sz="1400" dirty="0">
              <a:solidFill>
                <a:schemeClr val="bg1"/>
              </a:solidFill>
            </a:endParaRPr>
          </a:p>
          <a:p>
            <a:pPr marL="397764" lvl="1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22435" y="3279778"/>
            <a:ext cx="2202665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 smtClean="0"/>
              <a:t>Challenge</a:t>
            </a:r>
            <a:endParaRPr lang="en-US" sz="1350" dirty="0"/>
          </a:p>
        </p:txBody>
      </p:sp>
      <p:sp>
        <p:nvSpPr>
          <p:cNvPr id="18" name="Rectangle 17"/>
          <p:cNvSpPr/>
          <p:nvPr/>
        </p:nvSpPr>
        <p:spPr>
          <a:xfrm>
            <a:off x="5422435" y="4360628"/>
            <a:ext cx="1362247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Cause</a:t>
            </a:r>
          </a:p>
        </p:txBody>
      </p:sp>
    </p:spTree>
    <p:extLst>
      <p:ext uri="{BB962C8B-B14F-4D97-AF65-F5344CB8AC3E}">
        <p14:creationId xmlns:p14="http://schemas.microsoft.com/office/powerpoint/2010/main" val="33128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Frequentist framework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736" t="24124" r="22617" b="21399"/>
          <a:stretch/>
        </p:blipFill>
        <p:spPr>
          <a:xfrm>
            <a:off x="821339" y="2286000"/>
            <a:ext cx="7236811" cy="38548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35426" y="1641148"/>
            <a:ext cx="195539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Corrected CIs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58240" y="4786657"/>
            <a:ext cx="2277186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Med:0.97 [0.82, 1.00]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59680" y="4803185"/>
            <a:ext cx="228653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Med:0.97 [0.31, 1.00]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Bayesian Framework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9474" y="1749760"/>
            <a:ext cx="3318676" cy="5078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Interest: Estimation and inference about the overall sensitivity and specificity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3422" y="3520774"/>
                <a:ext cx="4290605" cy="2499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For </a:t>
                </a:r>
                <a:r>
                  <a:rPr lang="en-US" sz="1350" i="1" dirty="0" err="1" smtClean="0"/>
                  <a:t>i</a:t>
                </a:r>
                <a:r>
                  <a:rPr lang="en-US" sz="1350" i="1" dirty="0" smtClean="0"/>
                  <a:t>=1</a:t>
                </a:r>
                <a:r>
                  <a:rPr lang="en-US" sz="1350" i="1" dirty="0"/>
                  <a:t>, 2</a:t>
                </a:r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𝑙𝑠𝑒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r>
                  <a:rPr lang="en-US" sz="1350" dirty="0" smtClean="0"/>
                  <a:t>Cochrane Recommended model: Bivariate </a:t>
                </a:r>
                <a:r>
                  <a:rPr lang="en-US" sz="1350" dirty="0"/>
                  <a:t>random-effects meta-analysis </a:t>
                </a:r>
                <a:r>
                  <a:rPr lang="en-US" sz="1350" dirty="0"/>
                  <a:t>model of </a:t>
                </a:r>
                <a:r>
                  <a:rPr lang="en-US" sz="1350" dirty="0" err="1"/>
                  <a:t>Reitsma</a:t>
                </a:r>
                <a:r>
                  <a:rPr lang="en-US" sz="1350" dirty="0"/>
                  <a:t> </a:t>
                </a:r>
                <a:r>
                  <a:rPr lang="en-US" sz="1350" i="1" dirty="0"/>
                  <a:t>et al</a:t>
                </a:r>
                <a:r>
                  <a:rPr lang="en-US" sz="1350" dirty="0"/>
                  <a:t>. </a:t>
                </a:r>
                <a:r>
                  <a:rPr lang="fr-FR" sz="1350" dirty="0"/>
                  <a:t>(</a:t>
                </a:r>
                <a:r>
                  <a:rPr lang="fr-FR" sz="1350" dirty="0"/>
                  <a:t>2005</a:t>
                </a:r>
                <a:r>
                  <a:rPr lang="fr-FR" sz="1350" dirty="0"/>
                  <a:t>), </a:t>
                </a:r>
                <a:r>
                  <a:rPr lang="fr-FR" sz="1350" dirty="0" err="1"/>
                  <a:t>Arends</a:t>
                </a:r>
                <a:r>
                  <a:rPr lang="fr-FR" sz="1350" dirty="0"/>
                  <a:t> </a:t>
                </a:r>
                <a:r>
                  <a:rPr lang="fr-FR" sz="1350" i="1" dirty="0"/>
                  <a:t>et al. </a:t>
                </a:r>
                <a:r>
                  <a:rPr lang="fr-FR" sz="1350" dirty="0"/>
                  <a:t>(2008</a:t>
                </a:r>
                <a:r>
                  <a:rPr lang="fr-FR" sz="1350" dirty="0"/>
                  <a:t>), Chu </a:t>
                </a:r>
                <a:r>
                  <a:rPr lang="fr-FR" sz="1350" dirty="0"/>
                  <a:t>and Cole (2006</a:t>
                </a:r>
                <a:r>
                  <a:rPr lang="fr-FR" sz="1350" dirty="0"/>
                  <a:t>) and Riley </a:t>
                </a:r>
                <a:r>
                  <a:rPr lang="fr-FR" sz="1350" i="1" dirty="0"/>
                  <a:t>et al. </a:t>
                </a:r>
                <a:r>
                  <a:rPr lang="fr-FR" sz="1350" dirty="0"/>
                  <a:t>(</a:t>
                </a:r>
                <a:r>
                  <a:rPr lang="fr-FR" sz="1350" dirty="0"/>
                  <a:t>2007</a:t>
                </a:r>
                <a:r>
                  <a:rPr lang="fr-FR" sz="1350" dirty="0" smtClean="0"/>
                  <a:t>))</a:t>
                </a:r>
              </a:p>
              <a:p>
                <a:endParaRPr lang="en-US" sz="135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520774"/>
                <a:ext cx="4290605" cy="2499082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/>
          <p:cNvSpPr txBox="1">
            <a:spLocks/>
          </p:cNvSpPr>
          <p:nvPr/>
        </p:nvSpPr>
        <p:spPr>
          <a:xfrm>
            <a:off x="5347348" y="3244812"/>
            <a:ext cx="2710801" cy="2524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Assume that the se and </a:t>
            </a:r>
            <a:r>
              <a:rPr lang="en-US" sz="1400" dirty="0" err="1" smtClean="0">
                <a:solidFill>
                  <a:schemeClr val="bg1"/>
                </a:solidFill>
              </a:rPr>
              <a:t>sp</a:t>
            </a:r>
            <a:r>
              <a:rPr lang="en-US" sz="1400" dirty="0" smtClean="0">
                <a:solidFill>
                  <a:schemeClr val="bg1"/>
                </a:solidFill>
              </a:rPr>
              <a:t> of the test is 0.5 (useless).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Assume correlation is 0.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Update opinion given the data.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4311" y="3279778"/>
            <a:ext cx="1964327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 smtClean="0"/>
              <a:t>Principle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CopulaDTA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3421" y="6102915"/>
            <a:ext cx="4290605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ying1 &lt;- read.csv('https</a:t>
            </a:r>
            <a:r>
              <a:rPr lang="en-US" sz="1350" dirty="0" smtClean="0"/>
              <a:t>://…/</a:t>
            </a:r>
            <a:r>
              <a:rPr lang="en-US" sz="1350" dirty="0"/>
              <a:t>Ying1.csv', </a:t>
            </a:r>
            <a:r>
              <a:rPr lang="en-US" sz="1350" dirty="0" err="1"/>
              <a:t>sep</a:t>
            </a:r>
            <a:r>
              <a:rPr lang="en-US" sz="1350" dirty="0"/>
              <a:t>=',')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46823" y="3051384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Gaussian* Copula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81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Bayesian Framework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9474" y="1749760"/>
            <a:ext cx="3318676" cy="5078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Interest: Estimation and inference about the overall sensitivity and specificity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3422" y="3520774"/>
                <a:ext cx="4290605" cy="19620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 smtClean="0"/>
                  <a:t>For </a:t>
                </a:r>
                <a:r>
                  <a:rPr lang="en-US" sz="1350" i="1" dirty="0" err="1" smtClean="0"/>
                  <a:t>i</a:t>
                </a:r>
                <a:r>
                  <a:rPr lang="en-US" sz="1350" i="1" dirty="0" smtClean="0"/>
                  <a:t>=1</a:t>
                </a:r>
                <a:r>
                  <a:rPr lang="en-US" sz="1350" i="1" dirty="0"/>
                  <a:t>, 2</a:t>
                </a:r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𝑐𝑜𝑝𝑢𝑙𝑎</m:t>
                      </m:r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3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35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35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50" dirty="0" smtClean="0"/>
              </a:p>
              <a:p>
                <a:endParaRPr lang="en-US" sz="1350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5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3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5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3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50" b="0" i="1" smtClean="0">
                        <a:latin typeface="Cambria Math" panose="02040503050406030204" pitchFamily="18" charset="0"/>
                      </a:rPr>
                      <m:t>𝑏𝑒𝑡𝑎</m:t>
                    </m:r>
                    <m:r>
                      <a:rPr lang="en-US" sz="13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350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</m:oMath>
                </a14:m>
                <a:r>
                  <a:rPr lang="en-US" sz="1350" dirty="0" smtClean="0"/>
                  <a:t> </a:t>
                </a:r>
              </a:p>
              <a:p>
                <a:pPr algn="ctr"/>
                <a:endParaRPr lang="en-US" sz="1350" dirty="0"/>
              </a:p>
              <a:p>
                <a:r>
                  <a:rPr lang="en-US" sz="1350" dirty="0" smtClean="0"/>
                  <a:t>Copulas: Gaussian, FGM, Frank, Clayton90, Clayton270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520774"/>
                <a:ext cx="4290605" cy="1962076"/>
              </a:xfrm>
              <a:prstGeom prst="rect">
                <a:avLst/>
              </a:prstGeom>
              <a:blipFill>
                <a:blip r:embed="rId2"/>
                <a:stretch>
                  <a:fillRect l="-142" b="-247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/>
          <p:cNvSpPr txBox="1">
            <a:spLocks/>
          </p:cNvSpPr>
          <p:nvPr/>
        </p:nvSpPr>
        <p:spPr>
          <a:xfrm>
            <a:off x="5347348" y="3244812"/>
            <a:ext cx="2710801" cy="25245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Flexibility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More meaningful parameters (mean, not median)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4311" y="3279778"/>
            <a:ext cx="1964327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 smtClean="0"/>
              <a:t>Benefits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CopulaDTA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46823" y="3051384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Principle - </a:t>
            </a:r>
            <a:r>
              <a:rPr lang="en-US" dirty="0" err="1" smtClean="0"/>
              <a:t>Sklar’s</a:t>
            </a:r>
            <a:r>
              <a:rPr lang="en-US" dirty="0" smtClean="0"/>
              <a:t> Theorem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4311" y="4860383"/>
            <a:ext cx="1964327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 smtClean="0"/>
              <a:t>Beta-binomial modelling!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229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Frequentist Framework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9474" y="1749760"/>
            <a:ext cx="3318676" cy="5078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Interest: Estimation and inference about the overall sensitivity and specificity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3422" y="3520774"/>
                <a:ext cx="4290605" cy="2499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For </a:t>
                </a:r>
                <a:r>
                  <a:rPr lang="en-US" sz="1350" i="1" dirty="0" err="1" smtClean="0"/>
                  <a:t>i</a:t>
                </a:r>
                <a:r>
                  <a:rPr lang="en-US" sz="1350" i="1" dirty="0" smtClean="0"/>
                  <a:t>=1</a:t>
                </a:r>
                <a:r>
                  <a:rPr lang="en-US" sz="1350" i="1" dirty="0"/>
                  <a:t>, 2</a:t>
                </a:r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𝑙𝑠𝑒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r>
                  <a:rPr lang="en-US" sz="1350" dirty="0" smtClean="0"/>
                  <a:t>Cochrane Recommended model: Bivariate </a:t>
                </a:r>
                <a:r>
                  <a:rPr lang="en-US" sz="1350" dirty="0"/>
                  <a:t>random-effects meta-analysis </a:t>
                </a:r>
                <a:r>
                  <a:rPr lang="en-US" sz="1350" dirty="0"/>
                  <a:t>model of </a:t>
                </a:r>
                <a:r>
                  <a:rPr lang="en-US" sz="1350" dirty="0" err="1"/>
                  <a:t>Reitsma</a:t>
                </a:r>
                <a:r>
                  <a:rPr lang="en-US" sz="1350" dirty="0"/>
                  <a:t> </a:t>
                </a:r>
                <a:r>
                  <a:rPr lang="en-US" sz="1350" i="1" dirty="0"/>
                  <a:t>et al</a:t>
                </a:r>
                <a:r>
                  <a:rPr lang="en-US" sz="1350" dirty="0"/>
                  <a:t>. </a:t>
                </a:r>
                <a:r>
                  <a:rPr lang="fr-FR" sz="1350" dirty="0"/>
                  <a:t>(</a:t>
                </a:r>
                <a:r>
                  <a:rPr lang="fr-FR" sz="1350" dirty="0"/>
                  <a:t>2005</a:t>
                </a:r>
                <a:r>
                  <a:rPr lang="fr-FR" sz="1350" dirty="0"/>
                  <a:t>), </a:t>
                </a:r>
                <a:r>
                  <a:rPr lang="fr-FR" sz="1350" dirty="0" err="1"/>
                  <a:t>Arends</a:t>
                </a:r>
                <a:r>
                  <a:rPr lang="fr-FR" sz="1350" dirty="0"/>
                  <a:t> </a:t>
                </a:r>
                <a:r>
                  <a:rPr lang="fr-FR" sz="1350" i="1" dirty="0"/>
                  <a:t>et al. </a:t>
                </a:r>
                <a:r>
                  <a:rPr lang="fr-FR" sz="1350" dirty="0"/>
                  <a:t>(2008</a:t>
                </a:r>
                <a:r>
                  <a:rPr lang="fr-FR" sz="1350" dirty="0"/>
                  <a:t>), Chu </a:t>
                </a:r>
                <a:r>
                  <a:rPr lang="fr-FR" sz="1350" dirty="0"/>
                  <a:t>and Cole (2006</a:t>
                </a:r>
                <a:r>
                  <a:rPr lang="fr-FR" sz="1350" dirty="0"/>
                  <a:t>) and Riley </a:t>
                </a:r>
                <a:r>
                  <a:rPr lang="fr-FR" sz="1350" i="1" dirty="0"/>
                  <a:t>et al. </a:t>
                </a:r>
                <a:r>
                  <a:rPr lang="fr-FR" sz="1350" dirty="0"/>
                  <a:t>(</a:t>
                </a:r>
                <a:r>
                  <a:rPr lang="fr-FR" sz="1350" dirty="0"/>
                  <a:t>2007</a:t>
                </a:r>
                <a:r>
                  <a:rPr lang="fr-FR" sz="1350" dirty="0" smtClean="0"/>
                  <a:t>))</a:t>
                </a:r>
              </a:p>
              <a:p>
                <a:endParaRPr lang="en-US" sz="135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520774"/>
                <a:ext cx="4290605" cy="2499082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249386" y="5818418"/>
            <a:ext cx="3318676" cy="490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dedicated package!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3422" y="3137633"/>
            <a:ext cx="4290605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ying1 &lt;- read.csv('https</a:t>
            </a:r>
            <a:r>
              <a:rPr lang="en-US" sz="1350" dirty="0" smtClean="0"/>
              <a:t>://…/</a:t>
            </a:r>
            <a:r>
              <a:rPr lang="en-US" sz="1350" dirty="0"/>
              <a:t>Ying1.csv', </a:t>
            </a:r>
            <a:r>
              <a:rPr lang="en-US" sz="1350" dirty="0" err="1"/>
              <a:t>sep</a:t>
            </a:r>
            <a:r>
              <a:rPr lang="en-US" sz="1350" dirty="0"/>
              <a:t>=',')</a:t>
            </a:r>
          </a:p>
        </p:txBody>
      </p:sp>
    </p:spTree>
    <p:extLst>
      <p:ext uri="{BB962C8B-B14F-4D97-AF65-F5344CB8AC3E}">
        <p14:creationId xmlns:p14="http://schemas.microsoft.com/office/powerpoint/2010/main" val="39899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Frequentist Framework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9474" y="1749760"/>
            <a:ext cx="3318676" cy="5078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Interest: Estimation and inference about the overall sensitivity and specificity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3422" y="3520774"/>
                <a:ext cx="4290605" cy="24990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/>
                  <a:t>For </a:t>
                </a:r>
                <a:r>
                  <a:rPr lang="en-US" sz="1350" i="1" dirty="0" err="1" smtClean="0"/>
                  <a:t>i</a:t>
                </a:r>
                <a:r>
                  <a:rPr lang="en-US" sz="1350" i="1" dirty="0" smtClean="0"/>
                  <a:t>=1</a:t>
                </a:r>
                <a:r>
                  <a:rPr lang="en-US" sz="1350" i="1" dirty="0"/>
                  <a:t>, 2</a:t>
                </a:r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𝑙𝑠𝑒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:r>
                  <a:rPr lang="en-US" sz="1350" dirty="0" smtClean="0"/>
                  <a:t>Cochrane Recommended model: Bivariate </a:t>
                </a:r>
                <a:r>
                  <a:rPr lang="en-US" sz="1350" dirty="0"/>
                  <a:t>random-effects meta-analysis </a:t>
                </a:r>
                <a:r>
                  <a:rPr lang="en-US" sz="1350" dirty="0"/>
                  <a:t>model of </a:t>
                </a:r>
                <a:r>
                  <a:rPr lang="en-US" sz="1350" dirty="0" err="1"/>
                  <a:t>Reitsma</a:t>
                </a:r>
                <a:r>
                  <a:rPr lang="en-US" sz="1350" dirty="0"/>
                  <a:t> </a:t>
                </a:r>
                <a:r>
                  <a:rPr lang="en-US" sz="1350" i="1" dirty="0"/>
                  <a:t>et al</a:t>
                </a:r>
                <a:r>
                  <a:rPr lang="en-US" sz="1350" dirty="0"/>
                  <a:t>. </a:t>
                </a:r>
                <a:r>
                  <a:rPr lang="fr-FR" sz="1350" dirty="0"/>
                  <a:t>(</a:t>
                </a:r>
                <a:r>
                  <a:rPr lang="fr-FR" sz="1350" dirty="0"/>
                  <a:t>2005</a:t>
                </a:r>
                <a:r>
                  <a:rPr lang="fr-FR" sz="1350" dirty="0"/>
                  <a:t>), </a:t>
                </a:r>
                <a:r>
                  <a:rPr lang="fr-FR" sz="1350" dirty="0" err="1"/>
                  <a:t>Arends</a:t>
                </a:r>
                <a:r>
                  <a:rPr lang="fr-FR" sz="1350" dirty="0"/>
                  <a:t> </a:t>
                </a:r>
                <a:r>
                  <a:rPr lang="fr-FR" sz="1350" i="1" dirty="0"/>
                  <a:t>et al. </a:t>
                </a:r>
                <a:r>
                  <a:rPr lang="fr-FR" sz="1350" dirty="0"/>
                  <a:t>(2008</a:t>
                </a:r>
                <a:r>
                  <a:rPr lang="fr-FR" sz="1350" dirty="0"/>
                  <a:t>), Chu </a:t>
                </a:r>
                <a:r>
                  <a:rPr lang="fr-FR" sz="1350" dirty="0"/>
                  <a:t>and Cole (2006</a:t>
                </a:r>
                <a:r>
                  <a:rPr lang="fr-FR" sz="1350" dirty="0"/>
                  <a:t>) and Riley </a:t>
                </a:r>
                <a:r>
                  <a:rPr lang="fr-FR" sz="1350" i="1" dirty="0"/>
                  <a:t>et al. </a:t>
                </a:r>
                <a:r>
                  <a:rPr lang="fr-FR" sz="1350" dirty="0"/>
                  <a:t>(</a:t>
                </a:r>
                <a:r>
                  <a:rPr lang="fr-FR" sz="1350" dirty="0"/>
                  <a:t>2007</a:t>
                </a:r>
                <a:r>
                  <a:rPr lang="fr-FR" sz="1350" dirty="0" smtClean="0"/>
                  <a:t>))</a:t>
                </a:r>
              </a:p>
              <a:p>
                <a:endParaRPr lang="en-US" sz="135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520774"/>
                <a:ext cx="4290605" cy="2499082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249386" y="5818418"/>
            <a:ext cx="3318676" cy="4909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dedicated package!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4"/>
              <p:cNvSpPr txBox="1">
                <a:spLocks/>
              </p:cNvSpPr>
              <p:nvPr/>
            </p:nvSpPr>
            <p:spPr>
              <a:xfrm>
                <a:off x="5347348" y="3244812"/>
                <a:ext cx="2710801" cy="252456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Model is </a:t>
                </a:r>
                <a:r>
                  <a:rPr lang="en-US" sz="1400" dirty="0">
                    <a:solidFill>
                      <a:schemeClr val="bg1"/>
                    </a:solidFill>
                  </a:rPr>
                  <a:t>non-identifiable</a:t>
                </a: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5 </a:t>
                </a:r>
                <a:r>
                  <a:rPr lang="en-US" sz="1400" dirty="0">
                    <a:solidFill>
                      <a:schemeClr val="bg1"/>
                    </a:solidFill>
                  </a:rPr>
                  <a:t>parameters to estimate from 4* data points</a:t>
                </a: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Reduce </a:t>
                </a:r>
                <a:r>
                  <a:rPr lang="en-US" sz="1400" dirty="0">
                    <a:solidFill>
                      <a:schemeClr val="bg1"/>
                    </a:solidFill>
                  </a:rPr>
                  <a:t>the parameters; assume/fix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= 0 </a:t>
                </a:r>
              </a:p>
              <a:p>
                <a:pPr marL="397764" lvl="1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  <a:p>
                <a:pPr lvl="1"/>
                <a:endParaRPr lang="en-US" sz="1400" dirty="0">
                  <a:solidFill>
                    <a:schemeClr val="bg1"/>
                  </a:solidFill>
                </a:endParaRPr>
              </a:p>
              <a:p>
                <a:pPr lvl="1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348" y="3244812"/>
                <a:ext cx="2710801" cy="2524560"/>
              </a:xfrm>
              <a:prstGeom prst="rect">
                <a:avLst/>
              </a:prstGeom>
              <a:blipFill>
                <a:blip r:embed="rId3"/>
                <a:stretch>
                  <a:fillRect l="-674" r="-1573" b="-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414311" y="3279778"/>
            <a:ext cx="1964327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 smtClean="0"/>
              <a:t>Challenge</a:t>
            </a:r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5414311" y="3997846"/>
            <a:ext cx="1214846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Cause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4311" y="4913510"/>
            <a:ext cx="2174966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 smtClean="0"/>
              <a:t>Solution I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there were a dedicated package…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3422" y="3137633"/>
            <a:ext cx="4290605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ying1 &lt;- read.csv('https</a:t>
            </a:r>
            <a:r>
              <a:rPr lang="en-US" sz="1350" dirty="0" smtClean="0"/>
              <a:t>://…/</a:t>
            </a:r>
            <a:r>
              <a:rPr lang="en-US" sz="1350" dirty="0"/>
              <a:t>Ying1.csv', </a:t>
            </a:r>
            <a:r>
              <a:rPr lang="en-US" sz="1350" dirty="0" err="1"/>
              <a:t>sep</a:t>
            </a:r>
            <a:r>
              <a:rPr lang="en-US" sz="1350" dirty="0"/>
              <a:t>=',')</a:t>
            </a:r>
          </a:p>
        </p:txBody>
      </p:sp>
    </p:spTree>
    <p:extLst>
      <p:ext uri="{BB962C8B-B14F-4D97-AF65-F5344CB8AC3E}">
        <p14:creationId xmlns:p14="http://schemas.microsoft.com/office/powerpoint/2010/main" val="22723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Frequentist framework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9474" y="1749760"/>
            <a:ext cx="3318676" cy="5078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Interest: Estimation and inference about the overall sensitivity and specificity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3422" y="3253272"/>
                <a:ext cx="4290605" cy="14603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350" dirty="0" smtClean="0"/>
                  <a:t>For </a:t>
                </a:r>
                <a:r>
                  <a:rPr lang="en-US" sz="1350" i="1" dirty="0" err="1" smtClean="0"/>
                  <a:t>i</a:t>
                </a:r>
                <a:r>
                  <a:rPr lang="en-US" sz="1350" i="1" dirty="0" smtClean="0"/>
                  <a:t>=1</a:t>
                </a:r>
                <a:r>
                  <a:rPr lang="en-US" sz="1350" i="1" dirty="0"/>
                  <a:t>, 2</a:t>
                </a:r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𝑙𝑠𝑒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 smtClean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253272"/>
                <a:ext cx="4290605" cy="1460336"/>
              </a:xfrm>
              <a:prstGeom prst="rect">
                <a:avLst/>
              </a:prstGeom>
              <a:blipFill>
                <a:blip r:embed="rId2"/>
                <a:stretch>
                  <a:fillRect l="-284" t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1 - </a:t>
            </a:r>
            <a:r>
              <a:rPr lang="en-US" dirty="0" err="1" smtClean="0"/>
              <a:t>Metafor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3422" y="5229384"/>
            <a:ext cx="4475337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se = </a:t>
            </a:r>
            <a:r>
              <a:rPr lang="en-US" sz="1350" dirty="0" err="1" smtClean="0"/>
              <a:t>rma.glmm</a:t>
            </a:r>
            <a:r>
              <a:rPr lang="en-US" sz="1350" dirty="0" smtClean="0"/>
              <a:t>(xi=</a:t>
            </a:r>
            <a:r>
              <a:rPr lang="en-US" sz="1350" dirty="0" err="1" smtClean="0"/>
              <a:t>tp</a:t>
            </a:r>
            <a:r>
              <a:rPr lang="en-US" sz="1350" dirty="0" smtClean="0"/>
              <a:t>, </a:t>
            </a:r>
            <a:r>
              <a:rPr lang="en-US" sz="1350" dirty="0" err="1"/>
              <a:t>ni</a:t>
            </a:r>
            <a:r>
              <a:rPr lang="en-US" sz="1350" dirty="0"/>
              <a:t>=dis, data=ying1, measure ="PLO")</a:t>
            </a:r>
          </a:p>
          <a:p>
            <a:r>
              <a:rPr lang="en-US" sz="1350" dirty="0" err="1"/>
              <a:t>sp</a:t>
            </a:r>
            <a:r>
              <a:rPr lang="en-US" sz="1350" dirty="0"/>
              <a:t> = </a:t>
            </a:r>
            <a:r>
              <a:rPr lang="en-US" sz="1350" dirty="0" err="1" smtClean="0"/>
              <a:t>rma.glmm</a:t>
            </a:r>
            <a:r>
              <a:rPr lang="en-US" sz="1350" dirty="0" smtClean="0"/>
              <a:t>(xi=</a:t>
            </a:r>
            <a:r>
              <a:rPr lang="en-US" sz="1350" dirty="0" err="1" smtClean="0"/>
              <a:t>tn</a:t>
            </a:r>
            <a:r>
              <a:rPr lang="en-US" sz="1350" dirty="0" smtClean="0"/>
              <a:t>, </a:t>
            </a:r>
            <a:r>
              <a:rPr lang="en-US" sz="1350" dirty="0" err="1"/>
              <a:t>ni</a:t>
            </a:r>
            <a:r>
              <a:rPr lang="en-US" sz="1350" dirty="0"/>
              <a:t>=</a:t>
            </a:r>
            <a:r>
              <a:rPr lang="en-US" sz="1350" dirty="0" err="1"/>
              <a:t>ndis</a:t>
            </a:r>
            <a:r>
              <a:rPr lang="en-US" sz="1350" dirty="0"/>
              <a:t>, data=ying1, measure ="PLO</a:t>
            </a:r>
            <a:r>
              <a:rPr lang="en-US" sz="1350" dirty="0" smtClean="0"/>
              <a:t>")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4982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Frequentist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0931" b="22667"/>
          <a:stretch/>
        </p:blipFill>
        <p:spPr>
          <a:xfrm>
            <a:off x="419916" y="2168842"/>
            <a:ext cx="8480244" cy="45890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959" y="2660355"/>
            <a:ext cx="4475337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 err="1" smtClean="0"/>
              <a:t>forest.rma</a:t>
            </a:r>
            <a:r>
              <a:rPr lang="en-US" sz="1350" dirty="0" smtClean="0"/>
              <a:t>(</a:t>
            </a:r>
            <a:r>
              <a:rPr lang="en-US" sz="1350" dirty="0" err="1" smtClean="0"/>
              <a:t>sp</a:t>
            </a:r>
            <a:r>
              <a:rPr lang="en-US" sz="1350" dirty="0"/>
              <a:t>)</a:t>
            </a:r>
            <a:endParaRPr lang="en-US" sz="135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723017" y="5849102"/>
            <a:ext cx="2347280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Med:0.99 [0.23, 1.00]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55250" y="3023823"/>
            <a:ext cx="195539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Corrected 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7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Frequentist framework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9474" y="1749760"/>
            <a:ext cx="3318676" cy="5078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Interest: Estimation and inference about the overall sensitivity and specificity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3422" y="3253272"/>
                <a:ext cx="4290605" cy="1460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 smtClean="0"/>
                  <a:t>For </a:t>
                </a:r>
                <a:r>
                  <a:rPr lang="en-US" sz="1350" i="1" dirty="0" err="1" smtClean="0"/>
                  <a:t>i</a:t>
                </a:r>
                <a:r>
                  <a:rPr lang="en-US" sz="1350" i="1" dirty="0" smtClean="0"/>
                  <a:t>=1</a:t>
                </a:r>
                <a:r>
                  <a:rPr lang="en-US" sz="1350" i="1" dirty="0"/>
                  <a:t>, 2</a:t>
                </a:r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</m:t>
                                        </m:r>
                                        <m:r>
                                          <a:rPr lang="en-US" sz="135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 smtClean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253272"/>
                <a:ext cx="4290605" cy="1460336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4"/>
              <p:cNvSpPr txBox="1">
                <a:spLocks/>
              </p:cNvSpPr>
              <p:nvPr/>
            </p:nvSpPr>
            <p:spPr>
              <a:xfrm>
                <a:off x="5347348" y="3244812"/>
                <a:ext cx="2710801" cy="306454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>
                <a:no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Model for se not identifiable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Large CI for </a:t>
                </a:r>
                <a:r>
                  <a:rPr lang="en-US" sz="1400" dirty="0" err="1" smtClean="0">
                    <a:solidFill>
                      <a:schemeClr val="bg1"/>
                    </a:solidFill>
                  </a:rPr>
                  <a:t>sp</a:t>
                </a:r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Parameter on the boundary</a:t>
                </a:r>
              </a:p>
              <a:p>
                <a:r>
                  <a:rPr lang="en-US" sz="1400" dirty="0" smtClean="0">
                    <a:solidFill>
                      <a:schemeClr val="bg1"/>
                    </a:solidFill>
                  </a:rPr>
                  <a:t>Sparse data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 smtClean="0">
                    <a:solidFill>
                      <a:schemeClr val="bg1"/>
                    </a:solidFill>
                  </a:rPr>
                  <a:t>Reduce </a:t>
                </a:r>
                <a:r>
                  <a:rPr lang="en-US" sz="1400" dirty="0">
                    <a:solidFill>
                      <a:schemeClr val="bg1"/>
                    </a:solidFill>
                  </a:rPr>
                  <a:t>the parameters; assume/fix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</a:rPr>
                  <a:t>= 0 </a:t>
                </a:r>
                <a:r>
                  <a:rPr lang="en-US" sz="1400" dirty="0" smtClean="0">
                    <a:solidFill>
                      <a:schemeClr val="bg1"/>
                    </a:solidFill>
                  </a:rPr>
                  <a:t>for se</a:t>
                </a:r>
                <a:endParaRPr lang="en-US" sz="1400" dirty="0">
                  <a:solidFill>
                    <a:schemeClr val="bg1"/>
                  </a:solidFill>
                </a:endParaRPr>
              </a:p>
              <a:p>
                <a:pPr marL="397764" lvl="1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  <a:p>
                <a:pPr lvl="1"/>
                <a:endParaRPr lang="en-US" sz="1400" dirty="0">
                  <a:solidFill>
                    <a:schemeClr val="bg1"/>
                  </a:solidFill>
                </a:endParaRPr>
              </a:p>
              <a:p>
                <a:pPr lvl="1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348" y="3244812"/>
                <a:ext cx="2710801" cy="3064548"/>
              </a:xfrm>
              <a:prstGeom prst="rect">
                <a:avLst/>
              </a:prstGeom>
              <a:blipFill>
                <a:blip r:embed="rId3"/>
                <a:stretch>
                  <a:fillRect l="-674" r="-15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414311" y="3279778"/>
            <a:ext cx="1964327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 smtClean="0"/>
              <a:t>Challenge</a:t>
            </a:r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5414311" y="4397734"/>
            <a:ext cx="1214846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Cause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4311" y="5384025"/>
            <a:ext cx="2174966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 smtClean="0"/>
              <a:t>Solution 1.1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1 - </a:t>
            </a:r>
            <a:r>
              <a:rPr lang="en-US" dirty="0" err="1" smtClean="0"/>
              <a:t>Metafor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3422" y="5229384"/>
            <a:ext cx="4475337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se = </a:t>
            </a:r>
            <a:r>
              <a:rPr lang="en-US" sz="1350" dirty="0" err="1" smtClean="0"/>
              <a:t>rma.glmm</a:t>
            </a:r>
            <a:r>
              <a:rPr lang="en-US" sz="1350" dirty="0" smtClean="0"/>
              <a:t>(xi=</a:t>
            </a:r>
            <a:r>
              <a:rPr lang="en-US" sz="1350" dirty="0" err="1" smtClean="0"/>
              <a:t>tp</a:t>
            </a:r>
            <a:r>
              <a:rPr lang="en-US" sz="1350" dirty="0" smtClean="0"/>
              <a:t>, </a:t>
            </a:r>
            <a:r>
              <a:rPr lang="en-US" sz="1350" dirty="0" err="1"/>
              <a:t>ni</a:t>
            </a:r>
            <a:r>
              <a:rPr lang="en-US" sz="1350" dirty="0"/>
              <a:t>=dis, data=ying1, measure ="</a:t>
            </a:r>
            <a:r>
              <a:rPr lang="en-US" sz="1350" dirty="0" smtClean="0"/>
              <a:t>PLO“)</a:t>
            </a:r>
            <a:endParaRPr lang="en-US" sz="1350" dirty="0"/>
          </a:p>
          <a:p>
            <a:r>
              <a:rPr lang="en-US" sz="1350" dirty="0" err="1"/>
              <a:t>sp</a:t>
            </a:r>
            <a:r>
              <a:rPr lang="en-US" sz="1350" dirty="0"/>
              <a:t> = </a:t>
            </a:r>
            <a:r>
              <a:rPr lang="en-US" sz="1350" dirty="0" err="1" smtClean="0"/>
              <a:t>rma.glmm</a:t>
            </a:r>
            <a:r>
              <a:rPr lang="en-US" sz="1350" dirty="0" smtClean="0"/>
              <a:t>(xi=</a:t>
            </a:r>
            <a:r>
              <a:rPr lang="en-US" sz="1350" dirty="0" err="1" smtClean="0"/>
              <a:t>tn</a:t>
            </a:r>
            <a:r>
              <a:rPr lang="en-US" sz="1350" dirty="0" smtClean="0"/>
              <a:t>, </a:t>
            </a:r>
            <a:r>
              <a:rPr lang="en-US" sz="1350" dirty="0" err="1"/>
              <a:t>ni</a:t>
            </a:r>
            <a:r>
              <a:rPr lang="en-US" sz="1350" dirty="0"/>
              <a:t>=</a:t>
            </a:r>
            <a:r>
              <a:rPr lang="en-US" sz="1350" dirty="0" err="1"/>
              <a:t>ndis</a:t>
            </a:r>
            <a:r>
              <a:rPr lang="en-US" sz="1350" dirty="0"/>
              <a:t>, data=ying1, measure ="PLO</a:t>
            </a:r>
            <a:r>
              <a:rPr lang="en-US" sz="1350" dirty="0" smtClean="0"/>
              <a:t>")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270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Frequentist framework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9474" y="1749760"/>
            <a:ext cx="3318676" cy="5078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Interest: Estimation and inference about the overall sensitivity and specificity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3422" y="3253272"/>
                <a:ext cx="4290605" cy="1460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 smtClean="0"/>
                  <a:t>For </a:t>
                </a:r>
                <a:r>
                  <a:rPr lang="en-US" sz="1350" i="1" dirty="0" err="1" smtClean="0"/>
                  <a:t>i</a:t>
                </a:r>
                <a:r>
                  <a:rPr lang="en-US" sz="1350" i="1" dirty="0" smtClean="0"/>
                  <a:t>=1</a:t>
                </a:r>
                <a:r>
                  <a:rPr lang="en-US" sz="1350" i="1" dirty="0"/>
                  <a:t>, 2</a:t>
                </a:r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 smtClean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253272"/>
                <a:ext cx="4290605" cy="1460336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1.1 - </a:t>
            </a:r>
            <a:r>
              <a:rPr lang="en-US" dirty="0" err="1" smtClean="0"/>
              <a:t>Metafor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3422" y="5229384"/>
            <a:ext cx="4475337" cy="71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se = </a:t>
            </a:r>
            <a:r>
              <a:rPr lang="en-US" sz="1350" dirty="0" err="1" smtClean="0"/>
              <a:t>rma.glmm</a:t>
            </a:r>
            <a:r>
              <a:rPr lang="en-US" sz="1350" dirty="0" smtClean="0"/>
              <a:t>(xi=</a:t>
            </a:r>
            <a:r>
              <a:rPr lang="en-US" sz="1350" dirty="0" err="1" smtClean="0"/>
              <a:t>tp</a:t>
            </a:r>
            <a:r>
              <a:rPr lang="en-US" sz="1350" dirty="0" smtClean="0"/>
              <a:t>, </a:t>
            </a:r>
            <a:r>
              <a:rPr lang="en-US" sz="1350" dirty="0" err="1"/>
              <a:t>ni</a:t>
            </a:r>
            <a:r>
              <a:rPr lang="en-US" sz="1350" dirty="0"/>
              <a:t>=dis, data=ying1, measure ="</a:t>
            </a:r>
            <a:r>
              <a:rPr lang="en-US" sz="1350" dirty="0" smtClean="0"/>
              <a:t>PLO“, 	method=‘EE’)</a:t>
            </a:r>
            <a:endParaRPr lang="en-US" sz="1350" dirty="0"/>
          </a:p>
          <a:p>
            <a:r>
              <a:rPr lang="en-US" sz="1350" dirty="0" err="1"/>
              <a:t>sp</a:t>
            </a:r>
            <a:r>
              <a:rPr lang="en-US" sz="1350" dirty="0"/>
              <a:t> = </a:t>
            </a:r>
            <a:r>
              <a:rPr lang="en-US" sz="1350" dirty="0" err="1" smtClean="0"/>
              <a:t>rma.glmm</a:t>
            </a:r>
            <a:r>
              <a:rPr lang="en-US" sz="1350" dirty="0" smtClean="0"/>
              <a:t>(xi=</a:t>
            </a:r>
            <a:r>
              <a:rPr lang="en-US" sz="1350" dirty="0" err="1" smtClean="0"/>
              <a:t>tn</a:t>
            </a:r>
            <a:r>
              <a:rPr lang="en-US" sz="1350" dirty="0" smtClean="0"/>
              <a:t>, </a:t>
            </a:r>
            <a:r>
              <a:rPr lang="en-US" sz="1350" dirty="0" err="1"/>
              <a:t>ni</a:t>
            </a:r>
            <a:r>
              <a:rPr lang="en-US" sz="1350" dirty="0"/>
              <a:t>=</a:t>
            </a:r>
            <a:r>
              <a:rPr lang="en-US" sz="1350" dirty="0" err="1"/>
              <a:t>ndis</a:t>
            </a:r>
            <a:r>
              <a:rPr lang="en-US" sz="1350" dirty="0"/>
              <a:t>, data=ying1, measure ="PLO</a:t>
            </a:r>
            <a:r>
              <a:rPr lang="en-US" sz="1350" dirty="0" smtClean="0"/>
              <a:t>")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65492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– Frequentist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1500" b="21346"/>
          <a:stretch/>
        </p:blipFill>
        <p:spPr>
          <a:xfrm>
            <a:off x="597959" y="2068475"/>
            <a:ext cx="8419284" cy="46673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7959" y="2660355"/>
            <a:ext cx="4475337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 err="1" smtClean="0"/>
              <a:t>forest.rma</a:t>
            </a:r>
            <a:r>
              <a:rPr lang="en-US" sz="1350" dirty="0" smtClean="0"/>
              <a:t>(se)</a:t>
            </a:r>
          </a:p>
        </p:txBody>
      </p:sp>
      <p:sp>
        <p:nvSpPr>
          <p:cNvPr id="8" name="Rectangle 7"/>
          <p:cNvSpPr/>
          <p:nvPr/>
        </p:nvSpPr>
        <p:spPr>
          <a:xfrm>
            <a:off x="7055250" y="5849102"/>
            <a:ext cx="2015047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Med:1.00 [0, NA]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055250" y="3023823"/>
            <a:ext cx="195539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Corrected 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1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– Frequentist framework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23186"/>
              </p:ext>
            </p:extLst>
          </p:nvPr>
        </p:nvGraphicFramePr>
        <p:xfrm>
          <a:off x="768096" y="1749760"/>
          <a:ext cx="3290411" cy="1189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819">
                  <a:extLst>
                    <a:ext uri="{9D8B030D-6E8A-4147-A177-3AD203B41FA5}">
                      <a16:colId xmlns:a16="http://schemas.microsoft.com/office/drawing/2014/main" val="1038974580"/>
                    </a:ext>
                  </a:extLst>
                </a:gridCol>
                <a:gridCol w="540591">
                  <a:extLst>
                    <a:ext uri="{9D8B030D-6E8A-4147-A177-3AD203B41FA5}">
                      <a16:colId xmlns:a16="http://schemas.microsoft.com/office/drawing/2014/main" val="3507588882"/>
                    </a:ext>
                  </a:extLst>
                </a:gridCol>
                <a:gridCol w="576235">
                  <a:extLst>
                    <a:ext uri="{9D8B030D-6E8A-4147-A177-3AD203B41FA5}">
                      <a16:colId xmlns:a16="http://schemas.microsoft.com/office/drawing/2014/main" val="3278654778"/>
                    </a:ext>
                  </a:extLst>
                </a:gridCol>
                <a:gridCol w="510888">
                  <a:extLst>
                    <a:ext uri="{9D8B030D-6E8A-4147-A177-3AD203B41FA5}">
                      <a16:colId xmlns:a16="http://schemas.microsoft.com/office/drawing/2014/main" val="1184720675"/>
                    </a:ext>
                  </a:extLst>
                </a:gridCol>
                <a:gridCol w="611878">
                  <a:extLst>
                    <a:ext uri="{9D8B030D-6E8A-4147-A177-3AD203B41FA5}">
                      <a16:colId xmlns:a16="http://schemas.microsoft.com/office/drawing/2014/main" val="1424047501"/>
                    </a:ext>
                  </a:extLst>
                </a:gridCol>
              </a:tblGrid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author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23511368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Unemo_2018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955109291"/>
                  </a:ext>
                </a:extLst>
              </a:tr>
              <a:tr h="396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Francis_2008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val="268571958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9474" y="1749760"/>
            <a:ext cx="3318676" cy="5078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Interest: Estimation and inference about the overall sensitivity and specificity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63422" y="3253272"/>
                <a:ext cx="4290605" cy="14603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350" dirty="0" smtClean="0"/>
                  <a:t>For </a:t>
                </a:r>
                <a:r>
                  <a:rPr lang="en-US" sz="1350" i="1" dirty="0" err="1" smtClean="0"/>
                  <a:t>i</a:t>
                </a:r>
                <a:r>
                  <a:rPr lang="en-US" sz="1350" i="1" dirty="0" smtClean="0"/>
                  <a:t>=1</a:t>
                </a:r>
                <a:r>
                  <a:rPr lang="en-US" sz="1350" i="1" dirty="0"/>
                  <a:t>, 2</a:t>
                </a:r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𝑡𝑝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𝑡𝑛</m:t>
                          </m:r>
                        </m:e>
                        <m:sub>
                          <m:r>
                            <a:rPr lang="en-US" sz="135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350">
                          <a:latin typeface="Cambria Math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1350">
                          <a:latin typeface="Cambria Math"/>
                        </a:rPr>
                        <m:t>bin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𝑓𝑝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350" dirty="0"/>
              </a:p>
              <a:p>
                <a:endParaRPr lang="en-US" sz="135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𝑙𝑜𝑔𝑖𝑡</m:t>
                                  </m:r>
                                  <m:r>
                                    <a:rPr lang="en-US" sz="135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𝑙𝑜𝑔𝑖𝑡</m:t>
                              </m:r>
                              <m:r>
                                <a:rPr lang="en-US" sz="135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e>
                                <m:sub>
                                  <m:r>
                                    <a:rPr lang="en-US" sz="135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35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1350" i="1">
                          <a:latin typeface="Cambria Math"/>
                        </a:rPr>
                        <m:t>~</m:t>
                      </m:r>
                      <m:r>
                        <a:rPr lang="en-US" sz="135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350" i="1">
                                          <a:latin typeface="Cambria Math" panose="02040503050406030204" pitchFamily="18" charset="0"/>
                                        </a:rPr>
                                        <m:t>𝑙𝑠𝑝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350" i="1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35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35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𝑙𝑠𝑝</m:t>
                                        </m:r>
                                      </m:sub>
                                      <m:sup>
                                        <m:r>
                                          <a:rPr lang="en-US" sz="135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1350" dirty="0" smtClean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22" y="3253272"/>
                <a:ext cx="4290605" cy="1460336"/>
              </a:xfrm>
              <a:prstGeom prst="rect">
                <a:avLst/>
              </a:prstGeom>
              <a:blipFill>
                <a:blip r:embed="rId2"/>
                <a:stretch>
                  <a:fillRect l="-14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/>
          <p:cNvSpPr txBox="1">
            <a:spLocks/>
          </p:cNvSpPr>
          <p:nvPr/>
        </p:nvSpPr>
        <p:spPr>
          <a:xfrm>
            <a:off x="5347348" y="3244812"/>
            <a:ext cx="2710801" cy="30645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Extremely large CI for se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Large CI for </a:t>
            </a:r>
            <a:r>
              <a:rPr lang="en-US" sz="1400" dirty="0" err="1" smtClean="0">
                <a:solidFill>
                  <a:schemeClr val="bg1"/>
                </a:solidFill>
              </a:rPr>
              <a:t>sp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Parameter on the boundary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Sparse data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bg1"/>
                </a:solidFill>
              </a:rPr>
              <a:t>End of the road</a:t>
            </a:r>
            <a:endParaRPr lang="en-US" sz="1400" dirty="0">
              <a:solidFill>
                <a:schemeClr val="bg1"/>
              </a:solidFill>
            </a:endParaRPr>
          </a:p>
          <a:p>
            <a:pPr marL="397764" lvl="1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14311" y="3279778"/>
            <a:ext cx="1964327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 smtClean="0"/>
              <a:t>Challenge</a:t>
            </a:r>
            <a:endParaRPr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5414311" y="4397734"/>
            <a:ext cx="1214846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/>
              <a:t>Cause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4311" y="5384025"/>
            <a:ext cx="2174966" cy="31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350" dirty="0" smtClean="0"/>
              <a:t>Solution 1.2</a:t>
            </a:r>
            <a:endParaRPr lang="en-US" sz="1350" dirty="0"/>
          </a:p>
        </p:txBody>
      </p:sp>
      <p:sp>
        <p:nvSpPr>
          <p:cNvPr id="22" name="Rectangle 21"/>
          <p:cNvSpPr/>
          <p:nvPr/>
        </p:nvSpPr>
        <p:spPr>
          <a:xfrm>
            <a:off x="4737136" y="2499376"/>
            <a:ext cx="3321014" cy="54426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Solution 1.1 - </a:t>
            </a:r>
            <a:r>
              <a:rPr lang="en-US" dirty="0" err="1" smtClean="0"/>
              <a:t>Metafor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3422" y="5229384"/>
            <a:ext cx="4475337" cy="715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350" dirty="0"/>
              <a:t>se = </a:t>
            </a:r>
            <a:r>
              <a:rPr lang="en-US" sz="1350" dirty="0" err="1" smtClean="0"/>
              <a:t>rma.glmm</a:t>
            </a:r>
            <a:r>
              <a:rPr lang="en-US" sz="1350" dirty="0" smtClean="0"/>
              <a:t>(xi=</a:t>
            </a:r>
            <a:r>
              <a:rPr lang="en-US" sz="1350" dirty="0" err="1" smtClean="0"/>
              <a:t>tp</a:t>
            </a:r>
            <a:r>
              <a:rPr lang="en-US" sz="1350" dirty="0" smtClean="0"/>
              <a:t>, </a:t>
            </a:r>
            <a:r>
              <a:rPr lang="en-US" sz="1350" dirty="0" err="1"/>
              <a:t>ni</a:t>
            </a:r>
            <a:r>
              <a:rPr lang="en-US" sz="1350" dirty="0"/>
              <a:t>=dis, data=ying1, measure ="</a:t>
            </a:r>
            <a:r>
              <a:rPr lang="en-US" sz="1350" dirty="0" smtClean="0"/>
              <a:t>PLO“, 	method=‘EE’)</a:t>
            </a:r>
            <a:endParaRPr lang="en-US" sz="1350" dirty="0"/>
          </a:p>
          <a:p>
            <a:r>
              <a:rPr lang="en-US" sz="1350" dirty="0" err="1"/>
              <a:t>sp</a:t>
            </a:r>
            <a:r>
              <a:rPr lang="en-US" sz="1350" dirty="0"/>
              <a:t> = </a:t>
            </a:r>
            <a:r>
              <a:rPr lang="en-US" sz="1350" dirty="0" err="1" smtClean="0"/>
              <a:t>rma.glmm</a:t>
            </a:r>
            <a:r>
              <a:rPr lang="en-US" sz="1350" dirty="0" smtClean="0"/>
              <a:t>(xi=</a:t>
            </a:r>
            <a:r>
              <a:rPr lang="en-US" sz="1350" dirty="0" err="1" smtClean="0"/>
              <a:t>tn</a:t>
            </a:r>
            <a:r>
              <a:rPr lang="en-US" sz="1350" dirty="0" smtClean="0"/>
              <a:t>, </a:t>
            </a:r>
            <a:r>
              <a:rPr lang="en-US" sz="1350" dirty="0" err="1"/>
              <a:t>ni</a:t>
            </a:r>
            <a:r>
              <a:rPr lang="en-US" sz="1350" dirty="0"/>
              <a:t>=</a:t>
            </a:r>
            <a:r>
              <a:rPr lang="en-US" sz="1350" dirty="0" err="1"/>
              <a:t>ndis</a:t>
            </a:r>
            <a:r>
              <a:rPr lang="en-US" sz="1350" dirty="0"/>
              <a:t>, data=ying1, measure ="PLO</a:t>
            </a:r>
            <a:r>
              <a:rPr lang="en-US" sz="1350" dirty="0" smtClean="0"/>
              <a:t>")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5951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826</TotalTime>
  <Words>2410</Words>
  <Application>Microsoft Office PowerPoint</Application>
  <PresentationFormat>On-screen Show (4:3)</PresentationFormat>
  <Paragraphs>367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Aharoni</vt:lpstr>
      <vt:lpstr>Calibri</vt:lpstr>
      <vt:lpstr>Cambria Math</vt:lpstr>
      <vt:lpstr>Franklin Gothic Book</vt:lpstr>
      <vt:lpstr>Tw Cen MT</vt:lpstr>
      <vt:lpstr>Tw Cen MT Condensed</vt:lpstr>
      <vt:lpstr>Wingdings 3</vt:lpstr>
      <vt:lpstr>Integral</vt:lpstr>
      <vt:lpstr>Meta-analysis of Diagnostic Test Accuracy studies with CopulaDTA 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Frequentist framework</vt:lpstr>
      <vt:lpstr>Example 1 – Bayesian Framework</vt:lpstr>
      <vt:lpstr>Example 1 – Bayesian Framework</vt:lpstr>
    </vt:vector>
  </TitlesOfParts>
  <Company>SCIENSANO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statistical software for meta-analysis</dc:title>
  <dc:creator>Nyawira Nyaga, Victoria</dc:creator>
  <cp:lastModifiedBy>Victoria Nyawira Nyaga</cp:lastModifiedBy>
  <cp:revision>54</cp:revision>
  <dcterms:created xsi:type="dcterms:W3CDTF">2018-09-24T13:38:11Z</dcterms:created>
  <dcterms:modified xsi:type="dcterms:W3CDTF">2023-02-27T22:33:45Z</dcterms:modified>
</cp:coreProperties>
</file>