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368" r:id="rId3"/>
    <p:sldId id="30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8570-C9E2-4216-A656-0E9CFF519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71E59-8173-40EC-80D5-E2C22FD94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C4882-14BA-47C1-BEE1-0F9AEF890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64BD-C677-4C7D-9E9B-6150B9F903D8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12627-4FA5-4C8A-9B09-04D6F990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9070E-8A39-4A60-8918-569CF180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8AE4-1AFC-4B5B-BCB8-ADF88AE91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76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C710-CD06-4F85-8375-C9B2CDFB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A767C-A9B0-45F3-AED3-EDE925633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6FCCB-0C49-4A81-A45D-17ABE4D6D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64BD-C677-4C7D-9E9B-6150B9F903D8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AD7E0-655F-4D48-A207-09C1415A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3457E-98E4-4B5C-A45E-AC7D3DBAA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8AE4-1AFC-4B5B-BCB8-ADF88AE91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4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6321E1-1DEA-45A5-A4E4-3A32F6C7D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0435F-2F0E-4BF2-9316-462E2CC22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1FF4D-1E98-433C-899E-E0F4AD3EB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64BD-C677-4C7D-9E9B-6150B9F903D8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AC491-5A49-4463-9461-759D05D2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63FE9-A001-42A2-9C3E-74475BCF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8AE4-1AFC-4B5B-BCB8-ADF88AE91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4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439333"/>
            <a:ext cx="5314948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164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439333"/>
            <a:ext cx="11239500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469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439333"/>
            <a:ext cx="5314949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400801" y="1439333"/>
            <a:ext cx="5314951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967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896533"/>
            <a:ext cx="11239500" cy="40724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1" y="1439333"/>
            <a:ext cx="11239500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51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896533"/>
            <a:ext cx="5314948" cy="40724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799" y="1896533"/>
            <a:ext cx="5324476" cy="40724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7" y="1439333"/>
            <a:ext cx="532447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639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439333"/>
            <a:ext cx="5314948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733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896533"/>
            <a:ext cx="5314949" cy="40724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635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1" y="1456655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947963" y="145665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76251" y="5493512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76251" y="2264027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76251" y="3071399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6251" y="3878771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76251" y="4686143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947963" y="2263477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947963" y="3070300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947963" y="3877123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947963" y="468394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947963" y="5490769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22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C8727-0666-417F-A560-12E1C94B4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92D7B-1BD8-41A7-A66C-E01F69E47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C9512-F533-4B53-A9E2-20C86682E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64BD-C677-4C7D-9E9B-6150B9F903D8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FF204-4E3D-48D0-8AD4-F98F5D16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4EEF2-D0D3-467B-B5AF-B4FA4351B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8AE4-1AFC-4B5B-BCB8-ADF88AE91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750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98526" y="2373859"/>
            <a:ext cx="5314948" cy="3595140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8524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98524" y="1916660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200" b="1" i="1" cap="none" spc="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7112000" y="1"/>
            <a:ext cx="5080001" cy="64355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Oval 13"/>
          <p:cNvSpPr/>
          <p:nvPr userDrawn="1"/>
        </p:nvSpPr>
        <p:spPr>
          <a:xfrm>
            <a:off x="8305208" y="1870968"/>
            <a:ext cx="2693581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8542527" y="2108287"/>
            <a:ext cx="2218944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4034995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5973762" y="2373859"/>
            <a:ext cx="5324476" cy="3595140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973762" y="1439333"/>
            <a:ext cx="5314951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1"/>
            <a:ext cx="5080001" cy="64355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Oval 9"/>
          <p:cNvSpPr/>
          <p:nvPr userDrawn="1"/>
        </p:nvSpPr>
        <p:spPr>
          <a:xfrm>
            <a:off x="1193208" y="1870968"/>
            <a:ext cx="2693581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430527" y="2108287"/>
            <a:ext cx="2218944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973761" y="1916660"/>
            <a:ext cx="5324723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200" b="1" i="1" cap="none" spc="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977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439333"/>
            <a:ext cx="11239500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1921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896533"/>
            <a:ext cx="5314948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799" y="1896533"/>
            <a:ext cx="5324476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9" y="1439333"/>
            <a:ext cx="5314952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094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502900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647668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5284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502900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7647668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4575284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226879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374605" y="2797813"/>
            <a:ext cx="7442791" cy="78318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2133">
                <a:solidFill>
                  <a:schemeClr val="bg1"/>
                </a:solidFill>
                <a:latin typeface="+mj-lt"/>
              </a:defRPr>
            </a:lvl1pPr>
            <a:lvl2pPr marL="609585" indent="0">
              <a:buNone/>
              <a:defRPr sz="2133">
                <a:latin typeface="+mj-lt"/>
              </a:defRPr>
            </a:lvl2pPr>
            <a:lvl3pPr marL="1219170" indent="0">
              <a:buNone/>
              <a:defRPr sz="2133">
                <a:latin typeface="+mj-lt"/>
              </a:defRPr>
            </a:lvl3pPr>
            <a:lvl4pPr marL="1828754" indent="0">
              <a:buNone/>
              <a:defRPr sz="2133">
                <a:latin typeface="+mj-lt"/>
              </a:defRPr>
            </a:lvl4pPr>
            <a:lvl5pPr marL="2438339" indent="0">
              <a:buNone/>
              <a:defRPr sz="2133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2133" baseline="0" dirty="0">
                <a:solidFill>
                  <a:schemeClr val="bg1"/>
                </a:solidFill>
                <a:latin typeface="+mj-lt"/>
              </a:rPr>
            </a:b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2133" b="1" spc="267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2" y="-163253"/>
            <a:ext cx="2064269" cy="15832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10127731" y="4909146"/>
            <a:ext cx="2064269" cy="1583263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60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676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7981952" y="937625"/>
            <a:ext cx="0" cy="5497895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948969"/>
            <a:ext cx="7981952" cy="54533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7981952" y="948969"/>
            <a:ext cx="4210048" cy="69145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38100" rIns="0" bIns="38100" anchor="ctr">
            <a:noAutofit/>
          </a:bodyPr>
          <a:lstStyle/>
          <a:p>
            <a:pPr marR="31750" indent="31750" algn="ctr" defTabSz="412746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600" b="1" kern="0" cap="all" spc="133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81950" y="1025995"/>
            <a:ext cx="4210049" cy="585216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>
                <a:solidFill>
                  <a:schemeClr val="bg1"/>
                </a:solidFill>
              </a:defRPr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257618" y="2363052"/>
            <a:ext cx="3541837" cy="4072467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ts val="197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228594" marR="0" lvl="0" indent="-228594" algn="l" defTabSz="1219170" rtl="0" eaLnBrk="1" fontAlgn="auto" latinLnBrk="0" hangingPunct="1">
              <a:lnSpc>
                <a:spcPts val="197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7618" y="1905852"/>
            <a:ext cx="3541837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25019544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424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7112000" y="0"/>
            <a:ext cx="5080000" cy="6858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765068" y="0"/>
            <a:ext cx="707136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769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5AD5-070C-42E4-8EC1-585CE9FFB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3E887-09D4-4ED7-907E-EFDC809EB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1BA50-2DAA-4CE1-8810-DCF07137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64BD-C677-4C7D-9E9B-6150B9F903D8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7F3D1-0DF1-4ADD-9EA6-94569A1F4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C7B5C-20C1-4507-B391-F96DE9CA7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8AE4-1AFC-4B5B-BCB8-ADF88AE91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41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5AE90-4066-412C-9015-6F01D76B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A57B4-A5B2-4F58-8A06-77BE4BD01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4D06F-3CF2-4535-97BB-9D239ABE8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58001-91D3-416A-845A-1BA890E27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64BD-C677-4C7D-9E9B-6150B9F903D8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C41E4-EAF8-4F34-B7E1-9BB2FEB9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D23AD-4174-4DB9-B370-415AAFD7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8AE4-1AFC-4B5B-BCB8-ADF88AE91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35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9BB14-C155-446E-A57E-4D771B870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241C6-5548-4540-A03D-AC96FBDF0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26719-130F-43F6-80E7-68E9F7592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7A9899-9D61-4A28-991E-D061639AF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A2663B-7809-4683-8F5A-818E2EBDD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B7776-3838-4E2E-8712-51F758C9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64BD-C677-4C7D-9E9B-6150B9F903D8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EE89BE-1967-46A7-9FFB-7A69FE85F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6CAB86-9122-499A-8790-9ECF4B74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8AE4-1AFC-4B5B-BCB8-ADF88AE91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5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E7D9-0D5B-46D3-B769-B054338B6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21ADF8-38AF-487D-A029-5AEDEFE1F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64BD-C677-4C7D-9E9B-6150B9F903D8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3C16C-BDCC-4D27-B3AF-5585A110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A0A3F0-4551-4998-9D49-CEBA7E96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8AE4-1AFC-4B5B-BCB8-ADF88AE91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7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E785EE-5EE5-4011-8F34-55726E90B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64BD-C677-4C7D-9E9B-6150B9F903D8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2F6186-C130-4CF5-BD00-D55A13DC1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4ABC5-0E46-4307-88EA-F0724922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8AE4-1AFC-4B5B-BCB8-ADF88AE91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7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9E8EF-B8F9-4984-ACE4-17C64CAAB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4D89A-C35C-4026-8B61-F9F3527F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119AF-3ABC-45CC-9A5C-072267832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4D979-1575-4DAF-9770-D406FD9C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64BD-C677-4C7D-9E9B-6150B9F903D8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7549E-DCA7-423B-8450-05F34AEE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9B3A3-5E9B-4352-A8D1-8415794B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8AE4-1AFC-4B5B-BCB8-ADF88AE91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0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0D436-5890-4EFE-9C6B-1B721347B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F400B-C0BE-46E1-A28F-860F91067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379BC-1808-4400-A1E5-93A85C827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95C31-7435-4EE5-B77F-596F06E9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64BD-C677-4C7D-9E9B-6150B9F903D8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4C280-F9F8-4648-8F9F-61259954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B6A1D-840D-408E-93AF-C7A6A25A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8AE4-1AFC-4B5B-BCB8-ADF88AE91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2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DDE283-C48F-42E6-B210-5BDDA2FF0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10D41-F215-498C-996A-5047FB025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FC668-380C-493E-B504-63BBC96BB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264BD-C677-4C7D-9E9B-6150B9F903D8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9C782-39E6-408A-ADA1-E7A49493D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C042A-73BA-4327-A2EF-83DDAF9A2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38AE4-1AFC-4B5B-BCB8-ADF88AE91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9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35519"/>
            <a:ext cx="12192000" cy="422483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486" y="1439333"/>
            <a:ext cx="11235265" cy="45296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85" y="6549297"/>
            <a:ext cx="627880" cy="222635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80486" y="304800"/>
            <a:ext cx="11235265" cy="402336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hdr="0" ft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667" kern="1200" cap="none" spc="133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lnSpc>
          <a:spcPts val="2133"/>
        </a:lnSpc>
        <a:spcBef>
          <a:spcPts val="352"/>
        </a:spcBef>
        <a:spcAft>
          <a:spcPts val="400"/>
        </a:spcAft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1pPr>
      <a:lvl2pPr marL="838179" indent="-228594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2pPr>
      <a:lvl3pPr marL="1447764" indent="-228594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2209745" indent="-380990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3A7D6B-142E-4188-AF1C-F41965DA35B6}"/>
              </a:ext>
            </a:extLst>
          </p:cNvPr>
          <p:cNvSpPr txBox="1"/>
          <p:nvPr/>
        </p:nvSpPr>
        <p:spPr>
          <a:xfrm>
            <a:off x="359586" y="891456"/>
            <a:ext cx="9956266" cy="50743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 Light"/>
                <a:ea typeface="+mn-lt"/>
                <a:cs typeface="+mn-lt"/>
              </a:rPr>
              <a:t>1. Copy the properties of p object to o object , and return o.  If o and p have a property by the same name, o's property is overwritten.  </a:t>
            </a:r>
          </a:p>
          <a:p>
            <a:r>
              <a:rPr lang="en-US" dirty="0">
                <a:latin typeface="Calibri Light"/>
                <a:ea typeface="+mn-lt"/>
                <a:cs typeface="+mn-lt"/>
              </a:rPr>
              <a:t> function extend(o, p) { } </a:t>
            </a:r>
          </a:p>
          <a:p>
            <a:endParaRPr lang="en-US" dirty="0">
              <a:latin typeface="Calibri Light"/>
              <a:cs typeface="Calibri"/>
            </a:endParaRPr>
          </a:p>
          <a:p>
            <a:r>
              <a:rPr lang="en-US" dirty="0">
                <a:latin typeface="Calibri Light"/>
                <a:cs typeface="Calibri"/>
              </a:rPr>
              <a:t>2. </a:t>
            </a:r>
            <a:r>
              <a:rPr lang="en-US" dirty="0">
                <a:latin typeface="Calibri Light"/>
                <a:ea typeface="+mn-lt"/>
                <a:cs typeface="+mn-lt"/>
              </a:rPr>
              <a:t>Remove properties from o object  if there is not a property with the same name in p.  Return o. </a:t>
            </a:r>
          </a:p>
          <a:p>
            <a:r>
              <a:rPr lang="en-US" dirty="0">
                <a:latin typeface="Calibri Light"/>
                <a:ea typeface="+mn-lt"/>
                <a:cs typeface="+mn-lt"/>
              </a:rPr>
              <a:t>     function restrict(o, p) { }</a:t>
            </a:r>
            <a:endParaRPr lang="en-US" dirty="0">
              <a:latin typeface="Calibri Light"/>
              <a:cs typeface="Calibri Light"/>
            </a:endParaRPr>
          </a:p>
          <a:p>
            <a:endParaRPr lang="en-US" dirty="0">
              <a:latin typeface="Calibri Light"/>
              <a:ea typeface="+mn-lt"/>
              <a:cs typeface="+mn-lt"/>
            </a:endParaRPr>
          </a:p>
          <a:p>
            <a:r>
              <a:rPr lang="en-US" dirty="0">
                <a:latin typeface="Calibri Light"/>
                <a:ea typeface="+mn-lt"/>
                <a:cs typeface="+mn-lt"/>
              </a:rPr>
              <a:t>3. Return an array that holds the names of the own properties of o.</a:t>
            </a:r>
          </a:p>
          <a:p>
            <a:r>
              <a:rPr lang="en-US" dirty="0">
                <a:latin typeface="Calibri Light"/>
                <a:ea typeface="+mn-lt"/>
                <a:cs typeface="+mn-lt"/>
              </a:rPr>
              <a:t>     function keys(o) {}</a:t>
            </a:r>
            <a:endParaRPr lang="en-US" dirty="0">
              <a:latin typeface="Calibri Light"/>
              <a:cs typeface="Calibri Light"/>
            </a:endParaRPr>
          </a:p>
          <a:p>
            <a:endParaRPr lang="en-US" dirty="0">
              <a:latin typeface="Calibri Light"/>
              <a:ea typeface="+mn-lt"/>
              <a:cs typeface="+mn-lt"/>
            </a:endParaRPr>
          </a:p>
          <a:p>
            <a:r>
              <a:rPr lang="en-US" dirty="0">
                <a:latin typeface="Calibri Light"/>
                <a:ea typeface="+mn-lt"/>
                <a:cs typeface="+mn-lt"/>
              </a:rPr>
              <a:t>4.  Write a function which reverse the words of sentences.  for example "Hello world" =&gt; "</a:t>
            </a:r>
            <a:r>
              <a:rPr lang="en-US" dirty="0" err="1">
                <a:latin typeface="Calibri Light"/>
                <a:ea typeface="+mn-lt"/>
                <a:cs typeface="+mn-lt"/>
              </a:rPr>
              <a:t>olleH</a:t>
            </a:r>
            <a:r>
              <a:rPr lang="en-US" dirty="0">
                <a:latin typeface="Calibri Light"/>
                <a:ea typeface="+mn-lt"/>
                <a:cs typeface="+mn-lt"/>
              </a:rPr>
              <a:t> </a:t>
            </a:r>
            <a:r>
              <a:rPr lang="en-US" dirty="0" err="1">
                <a:latin typeface="Calibri Light"/>
                <a:ea typeface="+mn-lt"/>
                <a:cs typeface="+mn-lt"/>
              </a:rPr>
              <a:t>dlrow</a:t>
            </a:r>
            <a:r>
              <a:rPr lang="en-US" dirty="0">
                <a:latin typeface="Calibri Light"/>
                <a:ea typeface="+mn-lt"/>
                <a:cs typeface="+mn-lt"/>
              </a:rPr>
              <a:t>". Please don't use build in functions.</a:t>
            </a:r>
            <a:endParaRPr lang="en-US" dirty="0">
              <a:latin typeface="Calibri Light"/>
              <a:cs typeface="Calibri"/>
            </a:endParaRPr>
          </a:p>
          <a:p>
            <a:endParaRPr lang="en-US" dirty="0">
              <a:latin typeface="Calibri Light"/>
              <a:cs typeface="Calibri"/>
            </a:endParaRPr>
          </a:p>
          <a:p>
            <a:r>
              <a:rPr lang="en-US" dirty="0">
                <a:latin typeface="Calibri Light"/>
                <a:cs typeface="Calibri"/>
              </a:rPr>
              <a:t>5.  Write function which finds the n-</a:t>
            </a:r>
            <a:r>
              <a:rPr lang="en-US" dirty="0" err="1">
                <a:latin typeface="Calibri Light"/>
                <a:cs typeface="Calibri"/>
              </a:rPr>
              <a:t>th</a:t>
            </a:r>
            <a:r>
              <a:rPr lang="en-US" dirty="0">
                <a:latin typeface="Calibri Light"/>
                <a:cs typeface="Calibri"/>
              </a:rPr>
              <a:t> smallest number in the unordered array. (try to use bubble sort). </a:t>
            </a:r>
          </a:p>
          <a:p>
            <a:r>
              <a:rPr lang="en-US" dirty="0">
                <a:latin typeface="Calibri Light"/>
                <a:cs typeface="Calibri"/>
              </a:rPr>
              <a:t> [1,2,5,4,7],  n=3  =&gt; 4 </a:t>
            </a:r>
            <a:endParaRPr lang="en-US" dirty="0"/>
          </a:p>
          <a:p>
            <a:endParaRPr lang="en-US" dirty="0">
              <a:latin typeface="Calibri Light"/>
              <a:cs typeface="Calibri"/>
            </a:endParaRPr>
          </a:p>
          <a:p>
            <a:r>
              <a:rPr lang="en-US" dirty="0">
                <a:latin typeface="Calibri Light"/>
                <a:cs typeface="Calibri"/>
              </a:rPr>
              <a:t>6. </a:t>
            </a:r>
            <a:r>
              <a:rPr lang="en-US" dirty="0">
                <a:latin typeface="Calibri Light"/>
                <a:ea typeface="+mn-lt"/>
                <a:cs typeface="+mn-lt"/>
              </a:rPr>
              <a:t>Write a function which will count for n number  1!*2!*3! .... (n-1)!*n!. Try to use one for loop.</a:t>
            </a:r>
            <a:endParaRPr lang="en-US" dirty="0">
              <a:latin typeface="Calibri Light"/>
              <a:cs typeface="Calibri"/>
            </a:endParaRPr>
          </a:p>
          <a:p>
            <a:endParaRPr lang="en-US" dirty="0">
              <a:latin typeface="Calibri Light"/>
              <a:cs typeface="Calibri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36C3DAA6-15FA-4D9E-929B-C20D12822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  <a:cs typeface="Calibri Light"/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383770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64B5C-78D1-4C30-B095-7CBE05F3E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ea typeface="+mj-lt"/>
                <a:cs typeface="+mj-lt"/>
              </a:rPr>
              <a:t>Homework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AB5DC-9657-45DC-81ED-3F0AC25461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3943" y="936811"/>
            <a:ext cx="4916268" cy="532503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 1. Implement Stack. Required methods are:</a:t>
            </a:r>
          </a:p>
          <a:p>
            <a:r>
              <a:rPr lang="en-US" sz="1600" dirty="0"/>
              <a:t>push // adding new value from the end of the stack</a:t>
            </a:r>
          </a:p>
          <a:p>
            <a:r>
              <a:rPr lang="en-US" sz="1600" dirty="0"/>
              <a:t>pop // removing and returning the last value of the stack</a:t>
            </a:r>
          </a:p>
          <a:p>
            <a:r>
              <a:rPr lang="en-US" sz="1600" dirty="0"/>
              <a:t>peek // returning last value of the stack without removing</a:t>
            </a:r>
          </a:p>
          <a:p>
            <a:r>
              <a:rPr lang="en-US" sz="1600" dirty="0"/>
              <a:t>reverse // reversing the stack</a:t>
            </a:r>
          </a:p>
          <a:p>
            <a:r>
              <a:rPr lang="en-US" sz="1600" dirty="0"/>
              <a:t>empty // checking and returning Boolean value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1600" dirty="0"/>
              <a:t> 2. Implement Queue. Required methods are:</a:t>
            </a:r>
          </a:p>
          <a:p>
            <a:r>
              <a:rPr lang="en-US" sz="1600" dirty="0"/>
              <a:t>push // adding new value from the end of the queue</a:t>
            </a:r>
          </a:p>
          <a:p>
            <a:r>
              <a:rPr lang="en-US" sz="1600" dirty="0"/>
              <a:t>pop // removing and returning the first value of the queue</a:t>
            </a:r>
          </a:p>
          <a:p>
            <a:r>
              <a:rPr lang="en-US" sz="1600" dirty="0"/>
              <a:t>peek // returning the first value of the queue</a:t>
            </a:r>
          </a:p>
          <a:p>
            <a:r>
              <a:rPr lang="en-US" sz="1600" dirty="0"/>
              <a:t>reverse // reversing queue</a:t>
            </a:r>
          </a:p>
          <a:p>
            <a:r>
              <a:rPr lang="en-US" sz="1600" dirty="0"/>
              <a:t>empty // checking and returning Boolean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B77EE-6306-46C7-9A14-E9F599B43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377"/>
            <a:fld id="{3A707DD9-E92B-45E8-BE0A-E6B2EDF345EB}" type="slidenum">
              <a:rPr lang="en-US">
                <a:latin typeface="Calibri Light"/>
              </a:rPr>
              <a:pPr defTabSz="914377"/>
              <a:t>2</a:t>
            </a:fld>
            <a:endParaRPr lang="en-US" dirty="0">
              <a:latin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78A1CB-3D19-441E-8795-6AF5255D6B2F}"/>
              </a:ext>
            </a:extLst>
          </p:cNvPr>
          <p:cNvSpPr txBox="1"/>
          <p:nvPr/>
        </p:nvSpPr>
        <p:spPr>
          <a:xfrm>
            <a:off x="5441578" y="1030943"/>
            <a:ext cx="65800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dirty="0">
                <a:solidFill>
                  <a:srgbClr val="222222"/>
                </a:solidFill>
                <a:latin typeface="Calibri Light"/>
              </a:rPr>
              <a:t>3. function </a:t>
            </a:r>
            <a:r>
              <a:rPr lang="en-US" dirty="0" err="1">
                <a:solidFill>
                  <a:srgbClr val="222222"/>
                </a:solidFill>
                <a:latin typeface="Calibri Light"/>
              </a:rPr>
              <a:t>returnTrue</a:t>
            </a:r>
            <a:r>
              <a:rPr lang="en-US" dirty="0">
                <a:solidFill>
                  <a:srgbClr val="222222"/>
                </a:solidFill>
                <a:latin typeface="Calibri Light"/>
              </a:rPr>
              <a:t>(a, b, c, d) { // initialize </a:t>
            </a:r>
            <a:r>
              <a:rPr lang="en-US" dirty="0" err="1">
                <a:solidFill>
                  <a:srgbClr val="222222"/>
                </a:solidFill>
                <a:latin typeface="Calibri Light"/>
              </a:rPr>
              <a:t>a,b,c</a:t>
            </a:r>
            <a:r>
              <a:rPr lang="en-US" dirty="0">
                <a:solidFill>
                  <a:srgbClr val="222222"/>
                </a:solidFill>
                <a:latin typeface="Calibri Light"/>
              </a:rPr>
              <a:t> and d to get true</a:t>
            </a:r>
          </a:p>
          <a:p>
            <a:pPr defTabSz="914377"/>
            <a:r>
              <a:rPr lang="en-US" dirty="0">
                <a:solidFill>
                  <a:srgbClr val="222222"/>
                </a:solidFill>
                <a:latin typeface="Calibri Light"/>
              </a:rPr>
              <a:t>   return a == b &amp;&amp; b == c &amp;&amp; a != c &amp;&amp; d  !== d;</a:t>
            </a:r>
          </a:p>
          <a:p>
            <a:pPr defTabSz="914377"/>
            <a:r>
              <a:rPr lang="en-US" dirty="0">
                <a:solidFill>
                  <a:srgbClr val="222222"/>
                </a:solidFill>
                <a:latin typeface="Calibri Light"/>
              </a:rPr>
              <a:t>}</a:t>
            </a:r>
            <a:br>
              <a:rPr lang="en-US" dirty="0">
                <a:solidFill>
                  <a:srgbClr val="222222"/>
                </a:solidFill>
                <a:latin typeface="Calibri Light"/>
              </a:rPr>
            </a:br>
            <a:endParaRPr lang="en-US" dirty="0">
              <a:solidFill>
                <a:srgbClr val="222222"/>
              </a:solidFill>
              <a:latin typeface="Calibri Light"/>
            </a:endParaRPr>
          </a:p>
          <a:p>
            <a:pPr defTabSz="914377"/>
            <a:endParaRPr lang="en-US" dirty="0">
              <a:solidFill>
                <a:srgbClr val="222222"/>
              </a:solidFill>
              <a:latin typeface="Calibri Light"/>
            </a:endParaRPr>
          </a:p>
          <a:p>
            <a:pPr defTabSz="914377"/>
            <a:r>
              <a:rPr lang="en-US" dirty="0">
                <a:solidFill>
                  <a:srgbClr val="222222"/>
                </a:solidFill>
                <a:latin typeface="Calibri Light"/>
              </a:rPr>
              <a:t>4. You have matrix of numbers. Count sum of numbers above diagonal (include numbers of</a:t>
            </a:r>
            <a:r>
              <a:rPr lang="en-US" dirty="0">
                <a:solidFill>
                  <a:srgbClr val="222222"/>
                </a:solidFill>
                <a:latin typeface="Calibri"/>
              </a:rPr>
              <a:t> </a:t>
            </a:r>
            <a:r>
              <a:rPr lang="en-US" dirty="0">
                <a:solidFill>
                  <a:srgbClr val="222222"/>
                </a:solidFill>
                <a:latin typeface="Calibri Light"/>
              </a:rPr>
              <a:t>diagonal). E.g.</a:t>
            </a:r>
            <a:br>
              <a:rPr lang="en-US" dirty="0">
                <a:solidFill>
                  <a:srgbClr val="222222"/>
                </a:solidFill>
                <a:latin typeface="Calibri Light"/>
              </a:rPr>
            </a:br>
            <a:r>
              <a:rPr lang="en-US" dirty="0">
                <a:solidFill>
                  <a:srgbClr val="222222"/>
                </a:solidFill>
                <a:latin typeface="Calibri Light"/>
              </a:rPr>
              <a:t>5 9 7 8 6</a:t>
            </a:r>
          </a:p>
          <a:p>
            <a:pPr defTabSz="914377"/>
            <a:r>
              <a:rPr lang="en-US" dirty="0">
                <a:solidFill>
                  <a:srgbClr val="222222"/>
                </a:solidFill>
                <a:latin typeface="Calibri Light"/>
              </a:rPr>
              <a:t>1 2 3 7 9</a:t>
            </a:r>
          </a:p>
          <a:p>
            <a:pPr defTabSz="914377"/>
            <a:r>
              <a:rPr lang="en-US" dirty="0">
                <a:solidFill>
                  <a:srgbClr val="222222"/>
                </a:solidFill>
                <a:latin typeface="Calibri Light"/>
              </a:rPr>
              <a:t>8 9 7 5 3</a:t>
            </a:r>
          </a:p>
          <a:p>
            <a:pPr defTabSz="914377"/>
            <a:r>
              <a:rPr lang="en-US" dirty="0">
                <a:solidFill>
                  <a:srgbClr val="222222"/>
                </a:solidFill>
                <a:latin typeface="Calibri Light"/>
              </a:rPr>
              <a:t>9 8 2 0 1</a:t>
            </a:r>
          </a:p>
          <a:p>
            <a:pPr defTabSz="914377"/>
            <a:r>
              <a:rPr lang="en-US" dirty="0">
                <a:solidFill>
                  <a:srgbClr val="222222"/>
                </a:solidFill>
                <a:latin typeface="Calibri Light"/>
              </a:rPr>
              <a:t>0 8 5 7 3</a:t>
            </a:r>
            <a:br>
              <a:rPr lang="en-US" dirty="0">
                <a:solidFill>
                  <a:srgbClr val="222222"/>
                </a:solidFill>
                <a:latin typeface="Calibri Light"/>
              </a:rPr>
            </a:br>
            <a:endParaRPr lang="en-US" dirty="0">
              <a:solidFill>
                <a:srgbClr val="222222"/>
              </a:solidFill>
              <a:latin typeface="Calibri Light"/>
            </a:endParaRPr>
          </a:p>
          <a:p>
            <a:pPr defTabSz="914377"/>
            <a:r>
              <a:rPr lang="en-US" dirty="0">
                <a:solidFill>
                  <a:srgbClr val="222222"/>
                </a:solidFill>
                <a:latin typeface="Calibri Light"/>
              </a:rPr>
              <a:t>Sum will be 5 + 9 + 7 + 8 + 6 + 1 + 2 + 3 + 7 + 8 + 9 + 7 + 9 + 8 + 0 = 89</a:t>
            </a: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69A33734-511E-4CD4-BD30-A1BD49940C28}"/>
              </a:ext>
            </a:extLst>
          </p:cNvPr>
          <p:cNvSpPr/>
          <p:nvPr/>
        </p:nvSpPr>
        <p:spPr>
          <a:xfrm rot="5400000">
            <a:off x="5275729" y="3357284"/>
            <a:ext cx="1389529" cy="806821"/>
          </a:xfrm>
          <a:prstGeom prst="rt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srgbClr val="464547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1190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156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General</vt:lpstr>
      <vt:lpstr>Homework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</dc:title>
  <dc:creator>Vahe Odabashyan</dc:creator>
  <cp:lastModifiedBy>Vahe Odabashyan</cp:lastModifiedBy>
  <cp:revision>1</cp:revision>
  <dcterms:created xsi:type="dcterms:W3CDTF">2019-11-30T12:18:29Z</dcterms:created>
  <dcterms:modified xsi:type="dcterms:W3CDTF">2019-11-30T12:24:55Z</dcterms:modified>
</cp:coreProperties>
</file>