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88" r:id="rId3"/>
    <p:sldId id="258" r:id="rId4"/>
    <p:sldId id="286" r:id="rId5"/>
    <p:sldId id="259" r:id="rId6"/>
    <p:sldId id="260" r:id="rId7"/>
    <p:sldId id="262" r:id="rId8"/>
    <p:sldId id="263" r:id="rId9"/>
    <p:sldId id="28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AFFB9B-9FB8-469E-96F9-4D32314110B6}" type="datetimeFigureOut">
              <a:rPr lang="en-US" smtClean="0"/>
              <a:t>10/10/2024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87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3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5205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5412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57425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6072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542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6943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64752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200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3554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19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04671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1750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25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3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772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3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10/10/2024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25190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73" y="1517823"/>
            <a:ext cx="8320216" cy="1554892"/>
          </a:xfrm>
        </p:spPr>
        <p:txBody>
          <a:bodyPr>
            <a:noAutofit/>
          </a:bodyPr>
          <a:lstStyle/>
          <a:p>
            <a:br>
              <a:rPr lang="en-IN" sz="3600" b="1" dirty="0">
                <a:latin typeface="Times New Roman" panose="02020603050405020304" pitchFamily="18" charset="0"/>
                <a:cs typeface="Times New Roman" panose="02020603050405020304" pitchFamily="18" charset="0"/>
              </a:rPr>
            </a:br>
            <a:r>
              <a:rPr lang="en-IN" sz="8800" b="1" dirty="0">
                <a:latin typeface="Times New Roman" panose="02020603050405020304" pitchFamily="18" charset="0"/>
                <a:cs typeface="Times New Roman" panose="02020603050405020304" pitchFamily="18" charset="0"/>
              </a:rPr>
              <a:t>     </a:t>
            </a:r>
            <a:r>
              <a:rPr lang="en-US" sz="3600" b="1" dirty="0">
                <a:solidFill>
                  <a:schemeClr val="accent1">
                    <a:lumMod val="75000"/>
                  </a:schemeClr>
                </a:solidFill>
                <a:latin typeface="Times New Roman" panose="02020603050405020304" pitchFamily="18" charset="0"/>
                <a:cs typeface="Times New Roman" panose="02020603050405020304" pitchFamily="18" charset="0"/>
              </a:rPr>
              <a:t>Hospital  Management  System</a:t>
            </a:r>
            <a:br>
              <a:rPr lang="en-US" sz="1100" b="1" dirty="0"/>
            </a:br>
            <a:endParaRPr lang="en-IN" sz="3600" dirty="0"/>
          </a:p>
        </p:txBody>
      </p:sp>
      <p:sp>
        <p:nvSpPr>
          <p:cNvPr id="3" name="Content Placeholder 2"/>
          <p:cNvSpPr>
            <a:spLocks noGrp="1"/>
          </p:cNvSpPr>
          <p:nvPr>
            <p:ph sz="quarter" idx="13"/>
          </p:nvPr>
        </p:nvSpPr>
        <p:spPr>
          <a:xfrm>
            <a:off x="3847069" y="4145691"/>
            <a:ext cx="7232823" cy="1727887"/>
          </a:xfrm>
        </p:spPr>
        <p:txBody>
          <a:bodyPr>
            <a:normAutofit fontScale="55000" lnSpcReduction="20000"/>
          </a:bodyPr>
          <a:lstStyle/>
          <a:p>
            <a:pPr marL="0" indent="0" algn="ctr">
              <a:lnSpc>
                <a:spcPct val="90000"/>
              </a:lnSpc>
              <a:spcBef>
                <a:spcPct val="0"/>
              </a:spcBef>
              <a:buNone/>
            </a:pPr>
            <a:r>
              <a:rPr lang="en-US" dirty="0">
                <a:latin typeface="Times New Roman" panose="02020603050405020304" pitchFamily="18" charset="0"/>
                <a:cs typeface="Times New Roman" panose="02020603050405020304" pitchFamily="18" charset="0"/>
              </a:rPr>
              <a:t>                                                        			</a:t>
            </a:r>
            <a:endParaRPr lang="en-US" sz="2200" cap="none" dirty="0">
              <a:latin typeface="Times New Roman" panose="02020603050405020304" pitchFamily="18" charset="0"/>
              <a:cs typeface="Times New Roman" panose="02020603050405020304" pitchFamily="18" charset="0"/>
            </a:endParaRPr>
          </a:p>
          <a:p>
            <a:pPr marL="0" indent="0" algn="ctr">
              <a:lnSpc>
                <a:spcPct val="90000"/>
              </a:lnSpc>
              <a:spcBef>
                <a:spcPct val="0"/>
              </a:spcBef>
              <a:buNone/>
            </a:pPr>
            <a:r>
              <a:rPr lang="en-US" sz="2200" b="1" cap="none" dirty="0">
                <a:solidFill>
                  <a:schemeClr val="accent1"/>
                </a:solidFill>
                <a:latin typeface="Times New Roman" panose="02020603050405020304" pitchFamily="18" charset="0"/>
                <a:cs typeface="Times New Roman" panose="02020603050405020304" pitchFamily="18" charset="0"/>
              </a:rPr>
              <a:t>                                                           </a:t>
            </a:r>
          </a:p>
          <a:p>
            <a:pPr marL="0" indent="0" algn="ctr">
              <a:lnSpc>
                <a:spcPct val="90000"/>
              </a:lnSpc>
              <a:spcBef>
                <a:spcPct val="0"/>
              </a:spcBef>
              <a:buNone/>
            </a:pPr>
            <a:r>
              <a:rPr lang="en-US" sz="2200" b="1" cap="none" dirty="0">
                <a:solidFill>
                  <a:schemeClr val="accent1"/>
                </a:solidFill>
                <a:latin typeface="Times New Roman" panose="02020603050405020304" pitchFamily="18" charset="0"/>
                <a:cs typeface="Times New Roman" panose="02020603050405020304" pitchFamily="18" charset="0"/>
              </a:rPr>
              <a:t>	</a:t>
            </a:r>
            <a:r>
              <a:rPr lang="en-US" sz="2600" b="1" cap="none" dirty="0">
                <a:solidFill>
                  <a:schemeClr val="accent1"/>
                </a:solidFill>
                <a:latin typeface="Times New Roman" panose="02020603050405020304" pitchFamily="18" charset="0"/>
                <a:cs typeface="Times New Roman" panose="02020603050405020304" pitchFamily="18" charset="0"/>
              </a:rPr>
              <a:t>BATCH:</a:t>
            </a:r>
            <a:r>
              <a:rPr lang="en-US" sz="2600" cap="none" dirty="0">
                <a:latin typeface="Times New Roman" panose="02020603050405020304" pitchFamily="18" charset="0"/>
                <a:cs typeface="Times New Roman" panose="02020603050405020304" pitchFamily="18" charset="0"/>
              </a:rPr>
              <a:t> </a:t>
            </a:r>
            <a:r>
              <a:rPr lang="en-US" sz="2600" b="1" cap="none" dirty="0">
                <a:latin typeface="Times New Roman" panose="02020603050405020304" pitchFamily="18" charset="0"/>
                <a:cs typeface="Times New Roman" panose="02020603050405020304" pitchFamily="18" charset="0"/>
              </a:rPr>
              <a:t>I10</a:t>
            </a:r>
          </a:p>
          <a:p>
            <a:pPr marL="0" indent="0" algn="r">
              <a:lnSpc>
                <a:spcPct val="90000"/>
              </a:lnSpc>
              <a:spcBef>
                <a:spcPct val="0"/>
              </a:spcBef>
              <a:buNone/>
            </a:pPr>
            <a:r>
              <a:rPr lang="en-US" sz="2600" b="1" dirty="0">
                <a:latin typeface="Times New Roman" panose="02020603050405020304" pitchFamily="18" charset="0"/>
                <a:cs typeface="Times New Roman" panose="02020603050405020304" pitchFamily="18" charset="0"/>
              </a:rPr>
              <a:t>                                                                                     BN </a:t>
            </a:r>
            <a:r>
              <a:rPr lang="en-US" sz="2600" b="1" dirty="0" err="1">
                <a:latin typeface="Times New Roman" panose="02020603050405020304" pitchFamily="18" charset="0"/>
                <a:cs typeface="Times New Roman" panose="02020603050405020304" pitchFamily="18" charset="0"/>
              </a:rPr>
              <a:t>Gnaneswar</a:t>
            </a:r>
            <a:r>
              <a:rPr lang="en-US" sz="2600" b="1" dirty="0">
                <a:latin typeface="Times New Roman" panose="02020603050405020304" pitchFamily="18" charset="0"/>
                <a:cs typeface="Times New Roman" panose="02020603050405020304" pitchFamily="18" charset="0"/>
              </a:rPr>
              <a:t> Reddy : 211422104127                                     </a:t>
            </a:r>
          </a:p>
          <a:p>
            <a:pPr marL="0" indent="0" algn="r">
              <a:lnSpc>
                <a:spcPct val="90000"/>
              </a:lnSpc>
              <a:spcBef>
                <a:spcPct val="0"/>
              </a:spcBef>
              <a:buNone/>
            </a:pPr>
            <a:r>
              <a:rPr lang="en-US" sz="2600" b="1" dirty="0">
                <a:latin typeface="Times New Roman" panose="02020603050405020304" pitchFamily="18" charset="0"/>
                <a:cs typeface="Times New Roman" panose="02020603050405020304" pitchFamily="18" charset="0"/>
              </a:rPr>
              <a:t>                                                                            VIGNESH MOKSHITH F   : 211422104121                                       </a:t>
            </a:r>
          </a:p>
          <a:p>
            <a:pPr marL="0" indent="0" algn="ctr">
              <a:lnSpc>
                <a:spcPct val="90000"/>
              </a:lnSpc>
              <a:spcBef>
                <a:spcPct val="0"/>
              </a:spcBef>
              <a:buNone/>
            </a:pPr>
            <a:r>
              <a:rPr lang="en-US" sz="38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9740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48000"/>
            <a:ext cx="2718487" cy="593125"/>
          </a:xfrm>
        </p:spPr>
        <p:txBody>
          <a:bodyPr>
            <a:normAutofit fontScale="90000"/>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2440386"/>
            <a:ext cx="10394707" cy="3311189"/>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In the modern healthcare landscape, there is a growing need for hospitals to adopt cutting-edge technologies to enhance patient care, improve operational efficiency, and streamline administrative tasks. While many hospitals utilize basic management systems, our Advanced Hospital Management System (HMS) introduces a novel, next-generation approach by integrating features and functionalities that are currently not widespread in existing healthcare management </a:t>
            </a:r>
            <a:r>
              <a:rPr lang="en-US" sz="1600" dirty="0" err="1">
                <a:latin typeface="Times New Roman" panose="02020603050405020304" pitchFamily="18" charset="0"/>
                <a:cs typeface="Times New Roman" panose="02020603050405020304" pitchFamily="18" charset="0"/>
              </a:rPr>
              <a:t>solutions.This</a:t>
            </a:r>
            <a:r>
              <a:rPr lang="en-US" sz="1600" dirty="0">
                <a:latin typeface="Times New Roman" panose="02020603050405020304" pitchFamily="18" charset="0"/>
                <a:cs typeface="Times New Roman" panose="02020603050405020304" pitchFamily="18" charset="0"/>
              </a:rPr>
              <a:t> project focuses on developing a smart hospital management system that goes beyond traditional patient registration, appointment scheduling, and billing 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84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1003186"/>
            <a:ext cx="2883243" cy="836453"/>
          </a:xfrm>
        </p:spPr>
        <p:txBody>
          <a:bodyPr>
            <a:normAutofit/>
          </a:bodyPr>
          <a:lstStyle/>
          <a:p>
            <a:pPr algn="ctr"/>
            <a:r>
              <a:rPr lang="en-US" sz="3200"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3200" dirty="0">
              <a:solidFill>
                <a:schemeClr val="accent1">
                  <a:lumMod val="75000"/>
                </a:schemeClr>
              </a:solidFill>
            </a:endParaRPr>
          </a:p>
        </p:txBody>
      </p:sp>
      <p:sp>
        <p:nvSpPr>
          <p:cNvPr id="3" name="Content Placeholder 2"/>
          <p:cNvSpPr>
            <a:spLocks noGrp="1"/>
          </p:cNvSpPr>
          <p:nvPr>
            <p:ph sz="quarter" idx="13"/>
          </p:nvPr>
        </p:nvSpPr>
        <p:spPr>
          <a:xfrm>
            <a:off x="753979" y="1839639"/>
            <a:ext cx="9947519" cy="4292033"/>
          </a:xfrm>
        </p:spPr>
        <p:txBody>
          <a:bodyPr>
            <a:noAutofit/>
          </a:bodyPr>
          <a:lstStyle/>
          <a:p>
            <a:pPr>
              <a:lnSpc>
                <a:spcPct val="150000"/>
              </a:lnSpc>
            </a:pPr>
            <a:r>
              <a:rPr lang="en-US" sz="1600" cap="none" dirty="0">
                <a:latin typeface="Times New Roman" panose="02020603050405020304" pitchFamily="18" charset="0"/>
                <a:cs typeface="Times New Roman" panose="02020603050405020304" pitchFamily="18" charset="0"/>
              </a:rPr>
              <a:t>A Hospital Management System (</a:t>
            </a:r>
            <a:r>
              <a:rPr lang="en-US" sz="1600" cap="none" dirty="0" err="1">
                <a:latin typeface="Times New Roman" panose="02020603050405020304" pitchFamily="18" charset="0"/>
                <a:cs typeface="Times New Roman" panose="02020603050405020304" pitchFamily="18" charset="0"/>
              </a:rPr>
              <a:t>Hms</a:t>
            </a:r>
            <a:r>
              <a:rPr lang="en-US" sz="1600" cap="none" dirty="0">
                <a:latin typeface="Times New Roman" panose="02020603050405020304" pitchFamily="18" charset="0"/>
                <a:cs typeface="Times New Roman" panose="02020603050405020304" pitchFamily="18" charset="0"/>
              </a:rPr>
              <a:t>) Is An Integrated Software Platform Designed To Streamline And Automate Various Administrative, Financial, And Clinical Functions Within A Healthcare Facility. It Is Crucial For Ensuring Efficient Management Of Hospital Operations, Enhancing Patient Care, And Improving Overall Operational Effectiveness</a:t>
            </a:r>
          </a:p>
          <a:p>
            <a:pPr>
              <a:lnSpc>
                <a:spcPct val="150000"/>
              </a:lnSpc>
            </a:pPr>
            <a:r>
              <a:rPr lang="en-US" sz="1600" cap="none" dirty="0">
                <a:latin typeface="Times New Roman" panose="02020603050405020304" pitchFamily="18" charset="0"/>
                <a:cs typeface="Times New Roman" panose="02020603050405020304" pitchFamily="18" charset="0"/>
              </a:rPr>
              <a:t>The Primary Goal Of A Hospital Management System Is To Provide A Comprehensive And Integrated Solution To Manage The Complexities Of Hospital Operations. This Includes Patient Management, Staff Coordination, Inventory Control, Billing, And More</a:t>
            </a:r>
          </a:p>
          <a:p>
            <a:pPr>
              <a:lnSpc>
                <a:spcPct val="150000"/>
              </a:lnSpc>
            </a:pPr>
            <a:r>
              <a:rPr lang="en-US" sz="1600" cap="none" dirty="0">
                <a:latin typeface="Times New Roman" panose="02020603050405020304" pitchFamily="18" charset="0"/>
                <a:cs typeface="Times New Roman" panose="02020603050405020304" pitchFamily="18" charset="0"/>
              </a:rPr>
              <a:t>A non-computerized hospital management system allows for basic operations but suffers from inefficiency, error-prone processes, and poor coordination. As patient volumes and healthcare demands grow, such systems become increasingly difficult to manage, making the case for the gradual introduction of digital tools to improve operations, accuracy, and patient care.</a:t>
            </a:r>
          </a:p>
        </p:txBody>
      </p:sp>
    </p:spTree>
    <p:extLst>
      <p:ext uri="{BB962C8B-B14F-4D97-AF65-F5344CB8AC3E}">
        <p14:creationId xmlns:p14="http://schemas.microsoft.com/office/powerpoint/2010/main" val="38073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5760-1213-8E31-5F9A-8769521CE177}"/>
              </a:ext>
            </a:extLst>
          </p:cNvPr>
          <p:cNvSpPr>
            <a:spLocks noGrp="1"/>
          </p:cNvSpPr>
          <p:nvPr>
            <p:ph type="title"/>
          </p:nvPr>
        </p:nvSpPr>
        <p:spPr>
          <a:xfrm>
            <a:off x="628136" y="1345368"/>
            <a:ext cx="3663778" cy="102712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C6F4A-7E05-CCFA-D9F6-351AF92E4C35}"/>
              </a:ext>
            </a:extLst>
          </p:cNvPr>
          <p:cNvSpPr>
            <a:spLocks noGrp="1"/>
          </p:cNvSpPr>
          <p:nvPr>
            <p:ph sz="quarter" idx="13"/>
          </p:nvPr>
        </p:nvSpPr>
        <p:spPr>
          <a:xfrm>
            <a:off x="685801" y="2224216"/>
            <a:ext cx="10396883" cy="3929449"/>
          </a:xfrm>
        </p:spPr>
        <p:txBody>
          <a:bodyPr>
            <a:noAutofit/>
          </a:bodyPr>
          <a:lstStyle/>
          <a:p>
            <a:pPr marL="342900" lvl="0" indent="-342900">
              <a:lnSpc>
                <a:spcPct val="150000"/>
              </a:lnSpc>
              <a:spcAft>
                <a:spcPts val="20"/>
              </a:spcAft>
              <a:buSzPts val="1000"/>
              <a:buFont typeface="Symbol" panose="05050102010706020507" pitchFamily="18" charset="2"/>
              <a:buChar char=""/>
              <a:tabLst>
                <a:tab pos="457200" algn="l"/>
              </a:tabLst>
            </a:pPr>
            <a:r>
              <a:rPr lang="en-IN" sz="1800" b="1" kern="0" dirty="0">
                <a:solidFill>
                  <a:srgbClr val="000000"/>
                </a:solidFill>
                <a:effectLst/>
                <a:latin typeface="Times New Roman" panose="02020603050405020304" pitchFamily="18" charset="0"/>
                <a:ea typeface="Times New Roman" panose="02020603050405020304" pitchFamily="18" charset="0"/>
              </a:rPr>
              <a:t>Patient Registration and Records Management</a:t>
            </a:r>
            <a:r>
              <a:rPr lang="en-IN" sz="1800" kern="0" dirty="0">
                <a:solidFill>
                  <a:srgbClr val="000000"/>
                </a:solidFill>
                <a:effectLst/>
                <a:latin typeface="Times New Roman" panose="02020603050405020304" pitchFamily="18" charset="0"/>
                <a:ea typeface="Times New Roman" panose="02020603050405020304" pitchFamily="18" charset="0"/>
              </a:rPr>
              <a:t>: Manual record-keeping results in misplaced or lost patient files, slow access to patient information, and errors in data entry. It becomes increasingly difficult to manage patient histories and ensure continuity of care.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spcAft>
                <a:spcPts val="20"/>
              </a:spcAft>
              <a:buSzPts val="1000"/>
              <a:buFont typeface="Symbol" panose="05050102010706020507" pitchFamily="18" charset="2"/>
              <a:buChar char=""/>
              <a:tabLst>
                <a:tab pos="457200" algn="l"/>
              </a:tabLst>
            </a:pPr>
            <a:r>
              <a:rPr lang="en-IN" sz="1800" b="1" kern="0" dirty="0">
                <a:solidFill>
                  <a:srgbClr val="000000"/>
                </a:solidFill>
                <a:effectLst/>
                <a:latin typeface="Times New Roman" panose="02020603050405020304" pitchFamily="18" charset="0"/>
                <a:ea typeface="Times New Roman" panose="02020603050405020304" pitchFamily="18" charset="0"/>
              </a:rPr>
              <a:t>Appointment Scheduling</a:t>
            </a:r>
            <a:r>
              <a:rPr lang="en-IN" sz="1800" kern="0" dirty="0">
                <a:solidFill>
                  <a:srgbClr val="000000"/>
                </a:solidFill>
                <a:effectLst/>
                <a:latin typeface="Times New Roman" panose="02020603050405020304" pitchFamily="18" charset="0"/>
                <a:ea typeface="Times New Roman" panose="02020603050405020304" pitchFamily="18" charset="0"/>
              </a:rPr>
              <a:t>: The lack of a centralized system leads to scheduling conflicts, overbooking, and inefficiency in managing patient visits. Staff must manually track appointments, which often results in confusion and longer waiting times for patients.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spcAft>
                <a:spcPts val="20"/>
              </a:spcAft>
              <a:buSzPts val="1000"/>
              <a:buFont typeface="Symbol" panose="05050102010706020507" pitchFamily="18" charset="2"/>
              <a:buChar char=""/>
              <a:tabLst>
                <a:tab pos="457200" algn="l"/>
              </a:tabLst>
            </a:pPr>
            <a:r>
              <a:rPr lang="en-IN" sz="1800" b="1" kern="0" dirty="0">
                <a:solidFill>
                  <a:srgbClr val="000000"/>
                </a:solidFill>
                <a:effectLst/>
                <a:latin typeface="Times New Roman" panose="02020603050405020304" pitchFamily="18" charset="0"/>
                <a:ea typeface="Times New Roman" panose="02020603050405020304" pitchFamily="18" charset="0"/>
              </a:rPr>
              <a:t>Billing and Payment Management</a:t>
            </a:r>
            <a:r>
              <a:rPr lang="en-IN" sz="1800" kern="0" dirty="0">
                <a:solidFill>
                  <a:srgbClr val="000000"/>
                </a:solidFill>
                <a:effectLst/>
                <a:latin typeface="Times New Roman" panose="02020603050405020304" pitchFamily="18" charset="0"/>
                <a:ea typeface="Times New Roman" panose="02020603050405020304" pitchFamily="18" charset="0"/>
              </a:rPr>
              <a:t>: Manual billing is prone to calculation errors, delays in processing, and difficulties in tracking patient payments. This can result in financial discrepancies and patient dissatisfaction.</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0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1634100"/>
            <a:ext cx="4315328" cy="73211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System</a:t>
            </a:r>
            <a:endParaRPr lang="en-IN" sz="3200" dirty="0">
              <a:solidFill>
                <a:schemeClr val="accent1">
                  <a:lumMod val="75000"/>
                </a:schemeClr>
              </a:solidFill>
            </a:endParaRPr>
          </a:p>
        </p:txBody>
      </p:sp>
      <p:sp>
        <p:nvSpPr>
          <p:cNvPr id="3" name="Content Placeholder 2"/>
          <p:cNvSpPr>
            <a:spLocks noGrp="1"/>
          </p:cNvSpPr>
          <p:nvPr>
            <p:ph sz="quarter" idx="13"/>
          </p:nvPr>
        </p:nvSpPr>
        <p:spPr>
          <a:xfrm>
            <a:off x="1267327" y="2606843"/>
            <a:ext cx="8951494" cy="1884947"/>
          </a:xfrm>
        </p:spPr>
        <p:txBody>
          <a:bodyPr>
            <a:noAutofit/>
          </a:bodyPr>
          <a:lstStyle/>
          <a:p>
            <a:pPr marL="914400" lvl="2" indent="0" algn="just">
              <a:lnSpc>
                <a:spcPct val="150000"/>
              </a:lnSpc>
              <a:buNone/>
            </a:pPr>
            <a:r>
              <a:rPr lang="en-US" sz="1800" cap="none" dirty="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Hospital that currently doesn't have a computerized system. Everything done by is done </a:t>
            </a:r>
            <a:r>
              <a:rPr lang="en-US" sz="1600" cap="none" dirty="0" err="1">
                <a:latin typeface="Times New Roman" panose="02020603050405020304" pitchFamily="18" charset="0"/>
                <a:cs typeface="Times New Roman" panose="02020603050405020304" pitchFamily="18" charset="0"/>
              </a:rPr>
              <a:t>manually.The</a:t>
            </a:r>
            <a:r>
              <a:rPr lang="en-US" sz="1600" cap="none" dirty="0">
                <a:latin typeface="Times New Roman" panose="02020603050405020304" pitchFamily="18" charset="0"/>
                <a:cs typeface="Times New Roman" panose="02020603050405020304" pitchFamily="18" charset="0"/>
              </a:rPr>
              <a:t> forms and appointments are normally stored in a file cabinet</a:t>
            </a:r>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36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378" y="1620253"/>
            <a:ext cx="2630906" cy="818147"/>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Drawbacks</a:t>
            </a:r>
            <a:endParaRPr lang="en-IN" sz="3200" b="1" cap="none" dirty="0">
              <a:solidFill>
                <a:schemeClr val="accent1">
                  <a:lumMod val="7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3"/>
          </p:nvPr>
        </p:nvSpPr>
        <p:spPr>
          <a:xfrm>
            <a:off x="906378" y="2554706"/>
            <a:ext cx="7146759" cy="2261937"/>
          </a:xfrm>
        </p:spPr>
        <p:txBody>
          <a:bodyPr>
            <a:normAutofit/>
          </a:bodyPr>
          <a:lstStyle/>
          <a:p>
            <a:pPr algn="just">
              <a:lnSpc>
                <a:spcPct val="100000"/>
              </a:lnSpc>
            </a:pPr>
            <a:r>
              <a:rPr lang="en-US" sz="1600" cap="none" dirty="0">
                <a:latin typeface="Times New Roman" panose="02020603050405020304" pitchFamily="18" charset="0"/>
                <a:cs typeface="Times New Roman" panose="02020603050405020304" pitchFamily="18" charset="0"/>
              </a:rPr>
              <a:t>Time-Consuming Administrative Tasks</a:t>
            </a:r>
          </a:p>
          <a:p>
            <a:pPr algn="just">
              <a:lnSpc>
                <a:spcPct val="100000"/>
              </a:lnSpc>
            </a:pPr>
            <a:r>
              <a:rPr lang="en-US" sz="1600" cap="none" dirty="0">
                <a:latin typeface="Times New Roman" panose="02020603050405020304" pitchFamily="18" charset="0"/>
                <a:cs typeface="Times New Roman" panose="02020603050405020304" pitchFamily="18" charset="0"/>
              </a:rPr>
              <a:t>Difficulty in Retrieving Patient Records</a:t>
            </a:r>
          </a:p>
          <a:p>
            <a:pPr algn="just">
              <a:lnSpc>
                <a:spcPct val="100000"/>
              </a:lnSpc>
            </a:pPr>
            <a:r>
              <a:rPr lang="en-US" sz="1600" cap="none" dirty="0">
                <a:latin typeface="Times New Roman" panose="02020603050405020304" pitchFamily="18" charset="0"/>
                <a:cs typeface="Times New Roman" panose="02020603050405020304" pitchFamily="18" charset="0"/>
              </a:rPr>
              <a:t>Inefficient Resource Management</a:t>
            </a:r>
          </a:p>
          <a:p>
            <a:pPr algn="just">
              <a:lnSpc>
                <a:spcPct val="100000"/>
              </a:lnSpc>
            </a:pPr>
            <a:r>
              <a:rPr lang="en-US" sz="1600" cap="none" dirty="0">
                <a:latin typeface="Times New Roman" panose="02020603050405020304" pitchFamily="18" charset="0"/>
                <a:cs typeface="Times New Roman" panose="02020603050405020304" pitchFamily="18" charset="0"/>
              </a:rPr>
              <a:t>Limited Communication and Coordination</a:t>
            </a:r>
          </a:p>
          <a:p>
            <a:pPr algn="just">
              <a:lnSpc>
                <a:spcPct val="100000"/>
              </a:lnSpc>
            </a:pPr>
            <a:r>
              <a:rPr lang="en-US" sz="1600" cap="none" dirty="0">
                <a:latin typeface="Times New Roman" panose="02020603050405020304" pitchFamily="18" charset="0"/>
                <a:cs typeface="Times New Roman" panose="02020603050405020304" pitchFamily="18" charset="0"/>
              </a:rPr>
              <a:t>Lack of Data Security</a:t>
            </a:r>
          </a:p>
          <a:p>
            <a:pPr algn="just">
              <a:lnSpc>
                <a:spcPct val="100000"/>
              </a:lnSpc>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5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5" y="1219199"/>
            <a:ext cx="3208421" cy="90637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3200" b="1" dirty="0">
              <a:solidFill>
                <a:schemeClr val="accent1">
                  <a:lumMod val="75000"/>
                </a:schemeClr>
              </a:solidFill>
            </a:endParaRPr>
          </a:p>
        </p:txBody>
      </p:sp>
      <p:sp>
        <p:nvSpPr>
          <p:cNvPr id="3" name="Content Placeholder 2"/>
          <p:cNvSpPr>
            <a:spLocks noGrp="1"/>
          </p:cNvSpPr>
          <p:nvPr>
            <p:ph sz="quarter" idx="13"/>
          </p:nvPr>
        </p:nvSpPr>
        <p:spPr>
          <a:xfrm>
            <a:off x="1137702" y="2245895"/>
            <a:ext cx="9424799" cy="3272588"/>
          </a:xfrm>
        </p:spPr>
        <p:txBody>
          <a:bodyPr>
            <a:normAutofit/>
          </a:bodyPr>
          <a:lstStyle/>
          <a:p>
            <a:pPr marL="0" indent="0" algn="just">
              <a:lnSpc>
                <a:spcPct val="110000"/>
              </a:lnSpc>
              <a:buNone/>
            </a:pPr>
            <a:r>
              <a:rPr lang="en-US" sz="1600" b="1" cap="none" dirty="0">
                <a:latin typeface="Times New Roman" panose="02020603050405020304" pitchFamily="18" charset="0"/>
                <a:cs typeface="Times New Roman" panose="02020603050405020304" pitchFamily="18" charset="0"/>
              </a:rPr>
              <a:t>Proposed System for Hospital Management System (HMS)</a:t>
            </a:r>
            <a:r>
              <a:rPr lang="en-US" sz="1600" b="1" cap="none" dirty="0" err="1">
                <a:latin typeface="Times New Roman" panose="02020603050405020304" pitchFamily="18" charset="0"/>
                <a:cs typeface="Times New Roman" panose="02020603050405020304" pitchFamily="18" charset="0"/>
              </a:rPr>
              <a:t>Overview</a:t>
            </a:r>
            <a:r>
              <a:rPr lang="en-US" sz="1400" cap="none" dirty="0" err="1">
                <a:latin typeface="Times New Roman" panose="02020603050405020304" pitchFamily="18" charset="0"/>
                <a:cs typeface="Times New Roman" panose="02020603050405020304" pitchFamily="18" charset="0"/>
              </a:rPr>
              <a:t>:The</a:t>
            </a:r>
            <a:r>
              <a:rPr lang="en-US" sz="1400" cap="none" dirty="0">
                <a:latin typeface="Times New Roman" panose="02020603050405020304" pitchFamily="18" charset="0"/>
                <a:cs typeface="Times New Roman" panose="02020603050405020304" pitchFamily="18" charset="0"/>
              </a:rPr>
              <a:t> proposed Hospital Management System (HMS) aims to address the limitations of previous systems by integrating modern technologies and best practices to enhance hospital operations</a:t>
            </a:r>
            <a:r>
              <a:rPr lang="en-US" sz="1800" cap="none" dirty="0">
                <a:latin typeface="Times New Roman" panose="02020603050405020304" pitchFamily="18" charset="0"/>
                <a:cs typeface="Times New Roman" panose="02020603050405020304" pitchFamily="18" charset="0"/>
              </a:rPr>
              <a:t>. </a:t>
            </a:r>
          </a:p>
          <a:p>
            <a:pPr marL="0" indent="0" algn="just">
              <a:lnSpc>
                <a:spcPct val="110000"/>
              </a:lnSpc>
              <a:buNone/>
            </a:pPr>
            <a:r>
              <a:rPr lang="en-IN" sz="1400" b="1" dirty="0">
                <a:latin typeface="Times New Roman" panose="02020603050405020304" pitchFamily="18" charset="0"/>
                <a:cs typeface="Times New Roman" panose="02020603050405020304" pitchFamily="18" charset="0"/>
              </a:rPr>
              <a:t>Key Features and Components</a:t>
            </a:r>
          </a:p>
          <a:p>
            <a:pPr algn="just">
              <a:lnSpc>
                <a:spcPct val="110000"/>
              </a:lnSpc>
            </a:pPr>
            <a:r>
              <a:rPr lang="en-IN" sz="1400" dirty="0">
                <a:latin typeface="Times New Roman" panose="02020603050405020304" pitchFamily="18" charset="0"/>
                <a:cs typeface="Times New Roman" panose="02020603050405020304" pitchFamily="18" charset="0"/>
              </a:rPr>
              <a:t>Patient registration</a:t>
            </a:r>
          </a:p>
          <a:p>
            <a:pPr algn="just">
              <a:lnSpc>
                <a:spcPct val="110000"/>
              </a:lnSpc>
            </a:pPr>
            <a:r>
              <a:rPr lang="en-IN" sz="1400" dirty="0">
                <a:latin typeface="Times New Roman" panose="02020603050405020304" pitchFamily="18" charset="0"/>
                <a:cs typeface="Times New Roman" panose="02020603050405020304" pitchFamily="18" charset="0"/>
              </a:rPr>
              <a:t>Appointment scheduling</a:t>
            </a:r>
          </a:p>
          <a:p>
            <a:pPr algn="just">
              <a:lnSpc>
                <a:spcPct val="110000"/>
              </a:lnSpc>
            </a:pPr>
            <a:r>
              <a:rPr lang="en-IN" sz="1400" dirty="0">
                <a:latin typeface="Times New Roman" panose="02020603050405020304" pitchFamily="18" charset="0"/>
                <a:cs typeface="Times New Roman" panose="02020603050405020304" pitchFamily="18" charset="0"/>
              </a:rPr>
              <a:t>Doctor and staff management</a:t>
            </a:r>
          </a:p>
          <a:p>
            <a:pPr algn="just">
              <a:lnSpc>
                <a:spcPct val="110000"/>
              </a:lnSpc>
            </a:pPr>
            <a:r>
              <a:rPr lang="en-IN" sz="1400" dirty="0">
                <a:latin typeface="Times New Roman" panose="02020603050405020304" pitchFamily="18" charset="0"/>
                <a:cs typeface="Times New Roman" panose="02020603050405020304" pitchFamily="18" charset="0"/>
              </a:rPr>
              <a:t>Report and analytics</a:t>
            </a:r>
          </a:p>
          <a:p>
            <a:pPr algn="just">
              <a:lnSpc>
                <a:spcPct val="110000"/>
              </a:lnSpc>
            </a:pPr>
            <a:r>
              <a:rPr lang="en-IN" sz="1400" dirty="0">
                <a:latin typeface="Times New Roman" panose="02020603050405020304" pitchFamily="18" charset="0"/>
                <a:cs typeface="Times New Roman" panose="02020603050405020304" pitchFamily="18" charset="0"/>
              </a:rPr>
              <a:t>Billing and invoicing</a:t>
            </a:r>
          </a:p>
        </p:txBody>
      </p:sp>
    </p:spTree>
    <p:extLst>
      <p:ext uri="{BB962C8B-B14F-4D97-AF65-F5344CB8AC3E}">
        <p14:creationId xmlns:p14="http://schemas.microsoft.com/office/powerpoint/2010/main" val="370093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704" y="1215191"/>
            <a:ext cx="2350168" cy="83819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endParaRPr lang="en-IN" sz="3200" b="1" dirty="0">
              <a:solidFill>
                <a:schemeClr val="accent1">
                  <a:lumMod val="75000"/>
                </a:schemeClr>
              </a:solidFill>
            </a:endParaRPr>
          </a:p>
        </p:txBody>
      </p:sp>
      <p:sp>
        <p:nvSpPr>
          <p:cNvPr id="3" name="Content Placeholder 2"/>
          <p:cNvSpPr>
            <a:spLocks noGrp="1"/>
          </p:cNvSpPr>
          <p:nvPr>
            <p:ph sz="quarter" idx="13"/>
          </p:nvPr>
        </p:nvSpPr>
        <p:spPr>
          <a:xfrm>
            <a:off x="803704" y="2310063"/>
            <a:ext cx="10158663" cy="3753853"/>
          </a:xfrm>
        </p:spPr>
        <p:txBody>
          <a:bodyPr>
            <a:normAutofit/>
          </a:bodyPr>
          <a:lstStyle/>
          <a:p>
            <a:pPr lvl="0" algn="just">
              <a:lnSpc>
                <a:spcPct val="110000"/>
              </a:lnSpc>
            </a:pPr>
            <a:r>
              <a:rPr lang="en-US" sz="1600" cap="none" dirty="0">
                <a:latin typeface="Times New Roman" panose="02020603050405020304" pitchFamily="18" charset="0"/>
                <a:cs typeface="Times New Roman" panose="02020603050405020304" pitchFamily="18" charset="0"/>
              </a:rPr>
              <a:t>A Hospital Management System (HMS) offers numerous advantages that can significantly improve the efficiency and effectiveness of healthcare facilities. Here are some key benefits</a:t>
            </a:r>
            <a:r>
              <a:rPr lang="en-US" cap="none" dirty="0">
                <a:latin typeface="Times New Roman" panose="02020603050405020304" pitchFamily="18" charset="0"/>
                <a:cs typeface="Times New Roman" panose="02020603050405020304" pitchFamily="18" charset="0"/>
              </a:rPr>
              <a:t>:</a:t>
            </a:r>
          </a:p>
          <a:p>
            <a:pPr lvl="0" algn="just">
              <a:lnSpc>
                <a:spcPct val="110000"/>
              </a:lnSpc>
            </a:pPr>
            <a:r>
              <a:rPr lang="en-IN" sz="1600" dirty="0">
                <a:latin typeface="Times New Roman" panose="02020603050405020304" pitchFamily="18" charset="0"/>
                <a:cs typeface="Times New Roman" panose="02020603050405020304" pitchFamily="18" charset="0"/>
              </a:rPr>
              <a:t>Improved Patient Care</a:t>
            </a:r>
          </a:p>
          <a:p>
            <a:pPr lvl="0" algn="just">
              <a:lnSpc>
                <a:spcPct val="110000"/>
              </a:lnSpc>
            </a:pPr>
            <a:r>
              <a:rPr lang="en-IN" sz="1600" dirty="0">
                <a:latin typeface="Times New Roman" panose="02020603050405020304" pitchFamily="18" charset="0"/>
                <a:cs typeface="Times New Roman" panose="02020603050405020304" pitchFamily="18" charset="0"/>
              </a:rPr>
              <a:t>Operational Efficiency</a:t>
            </a:r>
          </a:p>
          <a:p>
            <a:pPr lvl="0" algn="just">
              <a:lnSpc>
                <a:spcPct val="110000"/>
              </a:lnSpc>
            </a:pPr>
            <a:r>
              <a:rPr lang="en-IN" sz="1600" dirty="0">
                <a:latin typeface="Times New Roman" panose="02020603050405020304" pitchFamily="18" charset="0"/>
                <a:cs typeface="Times New Roman" panose="02020603050405020304" pitchFamily="18" charset="0"/>
              </a:rPr>
              <a:t>Cost Reduction</a:t>
            </a:r>
          </a:p>
          <a:p>
            <a:pPr lvl="0" algn="just">
              <a:lnSpc>
                <a:spcPct val="110000"/>
              </a:lnSpc>
            </a:pPr>
            <a:r>
              <a:rPr lang="en-IN" sz="1600" dirty="0">
                <a:latin typeface="Times New Roman" panose="02020603050405020304" pitchFamily="18" charset="0"/>
                <a:cs typeface="Times New Roman" panose="02020603050405020304" pitchFamily="18" charset="0"/>
              </a:rPr>
              <a:t>Enhanced Data Security</a:t>
            </a:r>
          </a:p>
          <a:p>
            <a:pPr lvl="0" algn="just">
              <a:lnSpc>
                <a:spcPct val="110000"/>
              </a:lnSpc>
            </a:pPr>
            <a:r>
              <a:rPr lang="en-IN" sz="1600" dirty="0">
                <a:latin typeface="Times New Roman" panose="02020603050405020304" pitchFamily="18" charset="0"/>
                <a:cs typeface="Times New Roman" panose="02020603050405020304" pitchFamily="18" charset="0"/>
              </a:rPr>
              <a:t>Better Decision Making</a:t>
            </a:r>
          </a:p>
          <a:p>
            <a:pPr lvl="0" algn="just">
              <a:lnSpc>
                <a:spcPct val="110000"/>
              </a:lnSpc>
            </a:pPr>
            <a:r>
              <a:rPr lang="en-IN" sz="1600" dirty="0">
                <a:latin typeface="Times New Roman" panose="02020603050405020304" pitchFamily="18" charset="0"/>
                <a:cs typeface="Times New Roman" panose="02020603050405020304" pitchFamily="18" charset="0"/>
              </a:rPr>
              <a:t>Patient Satisfaction</a:t>
            </a:r>
          </a:p>
          <a:p>
            <a:pPr lvl="0" algn="just">
              <a:lnSpc>
                <a:spcPct val="110000"/>
              </a:lnSpc>
            </a:pPr>
            <a:r>
              <a:rPr lang="en-IN" sz="1600" dirty="0">
                <a:latin typeface="Times New Roman" panose="02020603050405020304" pitchFamily="18" charset="0"/>
                <a:cs typeface="Times New Roman" panose="02020603050405020304" pitchFamily="18" charset="0"/>
              </a:rPr>
              <a:t>Regulatory Compliance</a:t>
            </a:r>
          </a:p>
        </p:txBody>
      </p:sp>
    </p:spTree>
    <p:extLst>
      <p:ext uri="{BB962C8B-B14F-4D97-AF65-F5344CB8AC3E}">
        <p14:creationId xmlns:p14="http://schemas.microsoft.com/office/powerpoint/2010/main" val="35643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239AA753-F093-510C-857A-9B5FB7ABE89B}"/>
              </a:ext>
            </a:extLst>
          </p:cNvPr>
          <p:cNvPicPr>
            <a:picLocks noGrp="1" noChangeAspect="1"/>
          </p:cNvPicPr>
          <p:nvPr>
            <p:ph sz="quarter" idx="13"/>
          </p:nvPr>
        </p:nvPicPr>
        <p:blipFill>
          <a:blip r:embed="rId2"/>
          <a:stretch>
            <a:fillRect/>
          </a:stretch>
        </p:blipFill>
        <p:spPr>
          <a:xfrm>
            <a:off x="1042424" y="938630"/>
            <a:ext cx="9190052" cy="4980740"/>
          </a:xfrm>
          <a:prstGeom prst="rect">
            <a:avLst/>
          </a:prstGeom>
        </p:spPr>
      </p:pic>
    </p:spTree>
    <p:extLst>
      <p:ext uri="{BB962C8B-B14F-4D97-AF65-F5344CB8AC3E}">
        <p14:creationId xmlns:p14="http://schemas.microsoft.com/office/powerpoint/2010/main" val="34518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hospital_management[1]</Template>
  <TotalTime>0</TotalTime>
  <Words>543</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Symbol</vt:lpstr>
      <vt:lpstr>Times New Roman</vt:lpstr>
      <vt:lpstr>Organic</vt:lpstr>
      <vt:lpstr>      Hospital  Management  System </vt:lpstr>
      <vt:lpstr>Abstract</vt:lpstr>
      <vt:lpstr>Introduction</vt:lpstr>
      <vt:lpstr>Problem Statement</vt:lpstr>
      <vt:lpstr>Existing System</vt:lpstr>
      <vt:lpstr>Drawbacks</vt:lpstr>
      <vt:lpstr>Proposed System</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Mokshith</dc:creator>
  <cp:lastModifiedBy>Vignesh Mokshith</cp:lastModifiedBy>
  <cp:revision>1</cp:revision>
  <dcterms:created xsi:type="dcterms:W3CDTF">2024-10-10T14:19:07Z</dcterms:created>
  <dcterms:modified xsi:type="dcterms:W3CDTF">2024-10-10T14:19:21Z</dcterms:modified>
</cp:coreProperties>
</file>